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339" r:id="rId26"/>
    <p:sldId id="282" r:id="rId27"/>
    <p:sldId id="283" r:id="rId28"/>
    <p:sldId id="284" r:id="rId29"/>
    <p:sldId id="285" r:id="rId30"/>
    <p:sldId id="286" r:id="rId31"/>
    <p:sldId id="288" r:id="rId32"/>
    <p:sldId id="289" r:id="rId33"/>
    <p:sldId id="291" r:id="rId34"/>
    <p:sldId id="292" r:id="rId35"/>
    <p:sldId id="293" r:id="rId36"/>
    <p:sldId id="294" r:id="rId37"/>
    <p:sldId id="295" r:id="rId38"/>
    <p:sldId id="296" r:id="rId39"/>
    <p:sldId id="297" r:id="rId40"/>
    <p:sldId id="298" r:id="rId41"/>
    <p:sldId id="299" r:id="rId42"/>
    <p:sldId id="300" r:id="rId43"/>
    <p:sldId id="302" r:id="rId44"/>
    <p:sldId id="301" r:id="rId45"/>
    <p:sldId id="303" r:id="rId46"/>
    <p:sldId id="304" r:id="rId47"/>
    <p:sldId id="305" r:id="rId48"/>
    <p:sldId id="306" r:id="rId49"/>
    <p:sldId id="307" r:id="rId50"/>
    <p:sldId id="308" r:id="rId51"/>
    <p:sldId id="309" r:id="rId52"/>
    <p:sldId id="310" r:id="rId53"/>
    <p:sldId id="311" r:id="rId54"/>
    <p:sldId id="312" r:id="rId55"/>
    <p:sldId id="314" r:id="rId56"/>
    <p:sldId id="344" r:id="rId57"/>
    <p:sldId id="315" r:id="rId58"/>
    <p:sldId id="316" r:id="rId59"/>
    <p:sldId id="319" r:id="rId60"/>
    <p:sldId id="342" r:id="rId61"/>
    <p:sldId id="321" r:id="rId62"/>
    <p:sldId id="322" r:id="rId63"/>
    <p:sldId id="323" r:id="rId64"/>
    <p:sldId id="324" r:id="rId65"/>
    <p:sldId id="327" r:id="rId66"/>
    <p:sldId id="328" r:id="rId67"/>
    <p:sldId id="329" r:id="rId68"/>
    <p:sldId id="330" r:id="rId69"/>
    <p:sldId id="331" r:id="rId70"/>
    <p:sldId id="332" r:id="rId71"/>
    <p:sldId id="333" r:id="rId72"/>
    <p:sldId id="343" r:id="rId73"/>
    <p:sldId id="334" r:id="rId74"/>
    <p:sldId id="335" r:id="rId75"/>
    <p:sldId id="336" r:id="rId76"/>
    <p:sldId id="337" r:id="rId77"/>
    <p:sldId id="338" r:id="rId78"/>
  </p:sldIdLst>
  <p:sldSz cx="17340263" cy="9753600"/>
  <p:notesSz cx="6858000" cy="9144000"/>
  <p:defaultTextStyle>
    <a:lvl1pPr algn="ctr" defTabSz="584200">
      <a:defRPr sz="3600">
        <a:solidFill>
          <a:srgbClr val="535353"/>
        </a:solidFill>
        <a:latin typeface="+mn-lt"/>
        <a:ea typeface="+mn-ea"/>
        <a:cs typeface="+mn-cs"/>
        <a:sym typeface="Helvetica"/>
      </a:defRPr>
    </a:lvl1pPr>
    <a:lvl2pPr algn="ctr" defTabSz="584200">
      <a:defRPr sz="3600">
        <a:solidFill>
          <a:srgbClr val="535353"/>
        </a:solidFill>
        <a:latin typeface="+mn-lt"/>
        <a:ea typeface="+mn-ea"/>
        <a:cs typeface="+mn-cs"/>
        <a:sym typeface="Helvetica"/>
      </a:defRPr>
    </a:lvl2pPr>
    <a:lvl3pPr algn="ctr" defTabSz="584200">
      <a:defRPr sz="3600">
        <a:solidFill>
          <a:srgbClr val="535353"/>
        </a:solidFill>
        <a:latin typeface="+mn-lt"/>
        <a:ea typeface="+mn-ea"/>
        <a:cs typeface="+mn-cs"/>
        <a:sym typeface="Helvetica"/>
      </a:defRPr>
    </a:lvl3pPr>
    <a:lvl4pPr algn="ctr" defTabSz="584200">
      <a:defRPr sz="3600">
        <a:solidFill>
          <a:srgbClr val="535353"/>
        </a:solidFill>
        <a:latin typeface="+mn-lt"/>
        <a:ea typeface="+mn-ea"/>
        <a:cs typeface="+mn-cs"/>
        <a:sym typeface="Helvetica"/>
      </a:defRPr>
    </a:lvl4pPr>
    <a:lvl5pPr algn="ctr" defTabSz="584200">
      <a:defRPr sz="3600">
        <a:solidFill>
          <a:srgbClr val="535353"/>
        </a:solidFill>
        <a:latin typeface="+mn-lt"/>
        <a:ea typeface="+mn-ea"/>
        <a:cs typeface="+mn-cs"/>
        <a:sym typeface="Helvetica"/>
      </a:defRPr>
    </a:lvl5pPr>
    <a:lvl6pPr algn="ctr" defTabSz="584200">
      <a:defRPr sz="3600">
        <a:solidFill>
          <a:srgbClr val="535353"/>
        </a:solidFill>
        <a:latin typeface="+mn-lt"/>
        <a:ea typeface="+mn-ea"/>
        <a:cs typeface="+mn-cs"/>
        <a:sym typeface="Helvetica"/>
      </a:defRPr>
    </a:lvl6pPr>
    <a:lvl7pPr algn="ctr" defTabSz="584200">
      <a:defRPr sz="3600">
        <a:solidFill>
          <a:srgbClr val="535353"/>
        </a:solidFill>
        <a:latin typeface="+mn-lt"/>
        <a:ea typeface="+mn-ea"/>
        <a:cs typeface="+mn-cs"/>
        <a:sym typeface="Helvetica"/>
      </a:defRPr>
    </a:lvl7pPr>
    <a:lvl8pPr algn="ctr" defTabSz="584200">
      <a:defRPr sz="3600">
        <a:solidFill>
          <a:srgbClr val="535353"/>
        </a:solidFill>
        <a:latin typeface="+mn-lt"/>
        <a:ea typeface="+mn-ea"/>
        <a:cs typeface="+mn-cs"/>
        <a:sym typeface="Helvetica"/>
      </a:defRPr>
    </a:lvl8pPr>
    <a:lvl9pPr algn="ctr" defTabSz="584200">
      <a:defRPr sz="3600">
        <a:solidFill>
          <a:srgbClr val="535353"/>
        </a:solidFill>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E2E4"/>
          </a:solidFill>
        </a:fill>
      </a:tcStyle>
    </a:wholeTbl>
    <a:band2H>
      <a:tcTxStyle/>
      <a:tcStyle>
        <a:tcBdr/>
        <a:fill>
          <a:solidFill>
            <a:srgbClr val="EBF1F2"/>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8AAB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8AAB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8AAB3"/>
          </a:solidFill>
        </a:fill>
      </a:tcStyle>
    </a:firstRow>
  </a:tblStyle>
  <a:tblStyle styleId="{EEE7283C-3CF3-47DC-8721-378D4A62B228}"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1DDCB"/>
          </a:solidFill>
        </a:fill>
      </a:tcStyle>
    </a:wholeTbl>
    <a:band2H>
      <a:tcTxStyle/>
      <a:tcStyle>
        <a:tcBdr/>
        <a:fill>
          <a:solidFill>
            <a:srgbClr val="F8EFE7"/>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9971A"/>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9971A"/>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9971A"/>
          </a:solidFill>
        </a:fill>
      </a:tcStyle>
    </a:firstRow>
  </a:tblStyle>
  <a:tblStyle styleId="{CF821DB8-F4EB-4A41-A1BA-3FCAFE7338EE}"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1D3D7"/>
          </a:solidFill>
        </a:fill>
      </a:tcStyle>
    </a:wholeTbl>
    <a:band2H>
      <a:tcTxStyle/>
      <a:tcStyle>
        <a:tcBdr/>
        <a:fill>
          <a:solidFill>
            <a:srgbClr val="E9EAEC"/>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06B7E"/>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06B7E"/>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06B7E"/>
          </a:solidFill>
        </a:fill>
      </a:tcStyle>
    </a:firstRow>
  </a:tblStyle>
  <a:tblStyle styleId="{33BA23B1-9221-436E-865A-0063620EA4FD}" styleName="">
    <a:tblBg/>
    <a:wholeTbl>
      <a:tcTxStyle b="on" i="on">
        <a:fontRef idx="minor">
          <a:srgbClr val="535353"/>
        </a:fontRef>
        <a:srgbClr val="53535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AAB3"/>
          </a:solidFill>
        </a:fill>
      </a:tcStyle>
    </a:firstCol>
    <a:lastRow>
      <a:tcTxStyle b="on" i="on">
        <a:fontRef idx="minor">
          <a:srgbClr val="535353"/>
        </a:fontRef>
        <a:srgbClr val="535353"/>
      </a:tcTxStyle>
      <a:tcStyle>
        <a:tcBdr>
          <a:left>
            <a:ln w="12700" cap="flat">
              <a:noFill/>
              <a:miter lim="400000"/>
            </a:ln>
          </a:left>
          <a:right>
            <a:ln w="12700" cap="flat">
              <a:noFill/>
              <a:miter lim="400000"/>
            </a:ln>
          </a:right>
          <a:top>
            <a:ln w="50800" cap="flat">
              <a:solidFill>
                <a:srgbClr val="535353"/>
              </a:solidFill>
              <a:prstDash val="solid"/>
              <a:bevel/>
            </a:ln>
          </a:top>
          <a:bottom>
            <a:ln w="25400" cap="flat">
              <a:solidFill>
                <a:srgbClr val="535353"/>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535353"/>
              </a:solidFill>
              <a:prstDash val="solid"/>
              <a:bevel/>
            </a:ln>
          </a:top>
          <a:bottom>
            <a:ln w="25400" cap="flat">
              <a:solidFill>
                <a:srgbClr val="535353"/>
              </a:solidFill>
              <a:prstDash val="solid"/>
              <a:bevel/>
            </a:ln>
          </a:bottom>
          <a:insideH>
            <a:ln w="12700" cap="flat">
              <a:noFill/>
              <a:miter lim="400000"/>
            </a:ln>
          </a:insideH>
          <a:insideV>
            <a:ln w="12700" cap="flat">
              <a:noFill/>
              <a:miter lim="400000"/>
            </a:ln>
          </a:insideV>
        </a:tcBdr>
        <a:fill>
          <a:solidFill>
            <a:srgbClr val="78AAB3"/>
          </a:solidFill>
        </a:fill>
      </a:tcStyle>
    </a:firstRow>
  </a:tblStyle>
  <a:tblStyle styleId="{2708684C-4D16-4618-839F-0558EEFCDFE6}"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CFCF"/>
          </a:solidFill>
        </a:fill>
      </a:tcStyle>
    </a:wholeTbl>
    <a:band2H>
      <a:tcTxStyle/>
      <a:tcStyle>
        <a:tcBdr/>
        <a:fill>
          <a:solidFill>
            <a:srgbClr val="E9E9E9"/>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535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535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535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222" autoAdjust="0"/>
    <p:restoredTop sz="86546" autoAdjust="0"/>
  </p:normalViewPr>
  <p:slideViewPr>
    <p:cSldViewPr snapToGrid="0">
      <p:cViewPr varScale="1">
        <p:scale>
          <a:sx n="43" d="100"/>
          <a:sy n="43" d="100"/>
        </p:scale>
        <p:origin x="636" y="81"/>
      </p:cViewPr>
      <p:guideLst/>
    </p:cSldViewPr>
  </p:slideViewPr>
  <p:notesTextViewPr>
    <p:cViewPr>
      <p:scale>
        <a:sx n="1" d="1"/>
        <a:sy n="1" d="1"/>
      </p:scale>
      <p:origin x="0" y="0"/>
    </p:cViewPr>
  </p:notesTextViewPr>
  <p:sorterViewPr>
    <p:cViewPr varScale="1">
      <p:scale>
        <a:sx n="100" d="100"/>
        <a:sy n="100" d="100"/>
      </p:scale>
      <p:origin x="0" y="-4880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title>
      <c:tx>
        <c:rich>
          <a:bodyPr rot="0"/>
          <a:lstStyle/>
          <a:p>
            <a:pPr lvl="0"/>
            <a:endParaRPr lang="en-CA"/>
          </a:p>
        </c:rich>
      </c:tx>
      <c:overlay val="1"/>
    </c:title>
    <c:autoTitleDeleted val="0"/>
    <c:plotArea>
      <c:layout>
        <c:manualLayout>
          <c:layoutTarget val="inner"/>
          <c:xMode val="edge"/>
          <c:yMode val="edge"/>
          <c:x val="0.12753200000000001"/>
          <c:y val="0.21457699999999999"/>
          <c:w val="0.87246800000000002"/>
          <c:h val="0.60015499999999999"/>
        </c:manualLayout>
      </c:layout>
      <c:barChart>
        <c:barDir val="col"/>
        <c:grouping val="clustered"/>
        <c:varyColors val="0"/>
        <c:ser>
          <c:idx val="0"/>
          <c:order val="0"/>
          <c:tx>
            <c:strRef>
              <c:f>Sheet1!$B$1</c:f>
              <c:strCache>
                <c:ptCount val="1"/>
                <c:pt idx="0">
                  <c:v>Single centre</c:v>
                </c:pt>
              </c:strCache>
            </c:strRef>
          </c:tx>
          <c:spPr>
            <a:solidFill>
              <a:srgbClr val="DD0806"/>
            </a:solidFill>
            <a:ln w="12700" cap="flat">
              <a:noFill/>
              <a:miter lim="400000"/>
            </a:ln>
            <a:effectLst/>
          </c:spPr>
          <c:invertIfNegative val="0"/>
          <c:cat>
            <c:strRef>
              <c:f>Sheet1!$A$2:$A$35</c:f>
              <c:strCache>
                <c:ptCount val="34"/>
                <c:pt idx="0">
                  <c:v>1976</c:v>
                </c:pt>
                <c:pt idx="1">
                  <c:v>1983</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strCache>
            </c:strRef>
          </c:cat>
          <c:val>
            <c:numRef>
              <c:f>Sheet1!$B$2:$B$35</c:f>
              <c:numCache>
                <c:formatCode>General</c:formatCode>
                <c:ptCount val="34"/>
                <c:pt idx="0">
                  <c:v>1</c:v>
                </c:pt>
                <c:pt idx="1">
                  <c:v>2</c:v>
                </c:pt>
                <c:pt idx="2">
                  <c:v>2</c:v>
                </c:pt>
                <c:pt idx="3">
                  <c:v>2</c:v>
                </c:pt>
                <c:pt idx="4">
                  <c:v>4</c:v>
                </c:pt>
                <c:pt idx="5">
                  <c:v>4</c:v>
                </c:pt>
                <c:pt idx="6">
                  <c:v>2</c:v>
                </c:pt>
                <c:pt idx="7">
                  <c:v>8</c:v>
                </c:pt>
                <c:pt idx="8">
                  <c:v>3</c:v>
                </c:pt>
                <c:pt idx="9">
                  <c:v>4</c:v>
                </c:pt>
                <c:pt idx="10">
                  <c:v>1</c:v>
                </c:pt>
                <c:pt idx="11">
                  <c:v>5</c:v>
                </c:pt>
                <c:pt idx="12">
                  <c:v>2</c:v>
                </c:pt>
                <c:pt idx="13">
                  <c:v>4</c:v>
                </c:pt>
                <c:pt idx="14">
                  <c:v>9</c:v>
                </c:pt>
                <c:pt idx="15">
                  <c:v>8</c:v>
                </c:pt>
                <c:pt idx="16">
                  <c:v>10</c:v>
                </c:pt>
                <c:pt idx="17">
                  <c:v>11</c:v>
                </c:pt>
                <c:pt idx="18">
                  <c:v>11</c:v>
                </c:pt>
                <c:pt idx="19">
                  <c:v>8</c:v>
                </c:pt>
                <c:pt idx="20">
                  <c:v>8</c:v>
                </c:pt>
                <c:pt idx="21">
                  <c:v>14</c:v>
                </c:pt>
                <c:pt idx="22">
                  <c:v>11</c:v>
                </c:pt>
                <c:pt idx="23">
                  <c:v>10</c:v>
                </c:pt>
                <c:pt idx="24">
                  <c:v>19</c:v>
                </c:pt>
                <c:pt idx="25">
                  <c:v>20</c:v>
                </c:pt>
                <c:pt idx="26">
                  <c:v>10</c:v>
                </c:pt>
                <c:pt idx="27">
                  <c:v>9</c:v>
                </c:pt>
                <c:pt idx="28">
                  <c:v>1</c:v>
                </c:pt>
                <c:pt idx="29">
                  <c:v>1</c:v>
                </c:pt>
                <c:pt idx="30">
                  <c:v>7</c:v>
                </c:pt>
                <c:pt idx="31">
                  <c:v>14</c:v>
                </c:pt>
                <c:pt idx="32">
                  <c:v>3</c:v>
                </c:pt>
                <c:pt idx="33">
                  <c:v>0</c:v>
                </c:pt>
              </c:numCache>
            </c:numRef>
          </c:val>
        </c:ser>
        <c:ser>
          <c:idx val="1"/>
          <c:order val="1"/>
          <c:tx>
            <c:strRef>
              <c:f>Sheet1!$C$1</c:f>
              <c:strCache>
                <c:ptCount val="1"/>
                <c:pt idx="0">
                  <c:v>Multi-centre</c:v>
                </c:pt>
              </c:strCache>
            </c:strRef>
          </c:tx>
          <c:spPr>
            <a:solidFill>
              <a:srgbClr val="00ABEA"/>
            </a:solidFill>
            <a:ln w="12700" cap="flat">
              <a:noFill/>
              <a:miter lim="400000"/>
            </a:ln>
            <a:effectLst/>
          </c:spPr>
          <c:invertIfNegative val="0"/>
          <c:cat>
            <c:strRef>
              <c:f>Sheet1!$A$2:$A$35</c:f>
              <c:strCache>
                <c:ptCount val="34"/>
                <c:pt idx="0">
                  <c:v>1976</c:v>
                </c:pt>
                <c:pt idx="1">
                  <c:v>1983</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strCache>
            </c:strRef>
          </c:cat>
          <c:val>
            <c:numRef>
              <c:f>Sheet1!$C$2:$C$35</c:f>
              <c:numCache>
                <c:formatCode>General</c:formatCode>
                <c:ptCount val="34"/>
                <c:pt idx="0">
                  <c:v>0</c:v>
                </c:pt>
                <c:pt idx="1">
                  <c:v>0</c:v>
                </c:pt>
                <c:pt idx="2">
                  <c:v>0</c:v>
                </c:pt>
                <c:pt idx="3">
                  <c:v>0</c:v>
                </c:pt>
                <c:pt idx="4">
                  <c:v>0</c:v>
                </c:pt>
                <c:pt idx="5">
                  <c:v>1</c:v>
                </c:pt>
                <c:pt idx="6">
                  <c:v>0</c:v>
                </c:pt>
                <c:pt idx="7">
                  <c:v>2</c:v>
                </c:pt>
                <c:pt idx="8">
                  <c:v>0</c:v>
                </c:pt>
                <c:pt idx="9">
                  <c:v>0</c:v>
                </c:pt>
                <c:pt idx="10">
                  <c:v>1</c:v>
                </c:pt>
                <c:pt idx="11">
                  <c:v>2</c:v>
                </c:pt>
                <c:pt idx="12">
                  <c:v>1</c:v>
                </c:pt>
                <c:pt idx="13">
                  <c:v>1</c:v>
                </c:pt>
                <c:pt idx="14">
                  <c:v>2</c:v>
                </c:pt>
                <c:pt idx="15">
                  <c:v>0</c:v>
                </c:pt>
                <c:pt idx="16">
                  <c:v>1</c:v>
                </c:pt>
                <c:pt idx="17">
                  <c:v>1</c:v>
                </c:pt>
                <c:pt idx="18">
                  <c:v>1</c:v>
                </c:pt>
                <c:pt idx="19">
                  <c:v>2</c:v>
                </c:pt>
                <c:pt idx="20">
                  <c:v>3</c:v>
                </c:pt>
                <c:pt idx="21">
                  <c:v>2</c:v>
                </c:pt>
                <c:pt idx="22">
                  <c:v>1</c:v>
                </c:pt>
                <c:pt idx="23">
                  <c:v>3</c:v>
                </c:pt>
                <c:pt idx="24">
                  <c:v>4</c:v>
                </c:pt>
                <c:pt idx="25">
                  <c:v>8</c:v>
                </c:pt>
                <c:pt idx="26">
                  <c:v>4</c:v>
                </c:pt>
                <c:pt idx="27">
                  <c:v>3</c:v>
                </c:pt>
                <c:pt idx="28">
                  <c:v>0</c:v>
                </c:pt>
                <c:pt idx="29">
                  <c:v>5</c:v>
                </c:pt>
                <c:pt idx="30">
                  <c:v>7</c:v>
                </c:pt>
                <c:pt idx="31">
                  <c:v>6</c:v>
                </c:pt>
                <c:pt idx="32">
                  <c:v>2</c:v>
                </c:pt>
                <c:pt idx="33">
                  <c:v>1</c:v>
                </c:pt>
              </c:numCache>
            </c:numRef>
          </c:val>
        </c:ser>
        <c:ser>
          <c:idx val="2"/>
          <c:order val="2"/>
          <c:tx>
            <c:strRef>
              <c:f>Sheet1!$D$1</c:f>
              <c:strCache>
                <c:ptCount val="1"/>
                <c:pt idx="0">
                  <c:v>All</c:v>
                </c:pt>
              </c:strCache>
            </c:strRef>
          </c:tx>
          <c:spPr>
            <a:solidFill>
              <a:srgbClr val="AAAAFF"/>
            </a:solidFill>
            <a:ln w="12700" cap="flat">
              <a:noFill/>
              <a:miter lim="400000"/>
            </a:ln>
            <a:effectLst/>
          </c:spPr>
          <c:invertIfNegative val="0"/>
          <c:cat>
            <c:strRef>
              <c:f>Sheet1!$A$2:$A$35</c:f>
              <c:strCache>
                <c:ptCount val="34"/>
                <c:pt idx="0">
                  <c:v>1976</c:v>
                </c:pt>
                <c:pt idx="1">
                  <c:v>1983</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strCache>
            </c:strRef>
          </c:cat>
          <c:val>
            <c:numRef>
              <c:f>Sheet1!$D$2:$D$35</c:f>
              <c:numCache>
                <c:formatCode>General</c:formatCode>
                <c:ptCount val="34"/>
                <c:pt idx="0">
                  <c:v>1</c:v>
                </c:pt>
                <c:pt idx="1">
                  <c:v>2</c:v>
                </c:pt>
                <c:pt idx="2">
                  <c:v>2</c:v>
                </c:pt>
                <c:pt idx="3">
                  <c:v>2</c:v>
                </c:pt>
                <c:pt idx="4">
                  <c:v>4</c:v>
                </c:pt>
                <c:pt idx="5">
                  <c:v>5</c:v>
                </c:pt>
                <c:pt idx="6">
                  <c:v>2</c:v>
                </c:pt>
                <c:pt idx="7">
                  <c:v>10</c:v>
                </c:pt>
                <c:pt idx="8">
                  <c:v>3</c:v>
                </c:pt>
                <c:pt idx="9">
                  <c:v>4</c:v>
                </c:pt>
                <c:pt idx="10">
                  <c:v>2</c:v>
                </c:pt>
                <c:pt idx="11">
                  <c:v>7</c:v>
                </c:pt>
                <c:pt idx="12">
                  <c:v>3</c:v>
                </c:pt>
                <c:pt idx="13">
                  <c:v>5</c:v>
                </c:pt>
                <c:pt idx="14">
                  <c:v>11</c:v>
                </c:pt>
                <c:pt idx="15">
                  <c:v>8</c:v>
                </c:pt>
                <c:pt idx="16">
                  <c:v>11</c:v>
                </c:pt>
                <c:pt idx="17">
                  <c:v>12</c:v>
                </c:pt>
                <c:pt idx="18">
                  <c:v>12</c:v>
                </c:pt>
                <c:pt idx="19">
                  <c:v>10</c:v>
                </c:pt>
                <c:pt idx="20">
                  <c:v>11</c:v>
                </c:pt>
                <c:pt idx="21">
                  <c:v>16</c:v>
                </c:pt>
                <c:pt idx="22">
                  <c:v>12</c:v>
                </c:pt>
                <c:pt idx="23">
                  <c:v>13</c:v>
                </c:pt>
                <c:pt idx="24">
                  <c:v>23</c:v>
                </c:pt>
                <c:pt idx="25">
                  <c:v>28</c:v>
                </c:pt>
                <c:pt idx="26">
                  <c:v>14</c:v>
                </c:pt>
                <c:pt idx="27">
                  <c:v>12</c:v>
                </c:pt>
                <c:pt idx="28">
                  <c:v>1</c:v>
                </c:pt>
                <c:pt idx="29">
                  <c:v>6</c:v>
                </c:pt>
                <c:pt idx="30">
                  <c:v>14</c:v>
                </c:pt>
                <c:pt idx="31">
                  <c:v>20</c:v>
                </c:pt>
                <c:pt idx="32">
                  <c:v>5</c:v>
                </c:pt>
                <c:pt idx="33">
                  <c:v>1</c:v>
                </c:pt>
              </c:numCache>
            </c:numRef>
          </c:val>
        </c:ser>
        <c:dLbls>
          <c:showLegendKey val="0"/>
          <c:showVal val="0"/>
          <c:showCatName val="0"/>
          <c:showSerName val="0"/>
          <c:showPercent val="0"/>
          <c:showBubbleSize val="0"/>
        </c:dLbls>
        <c:gapWidth val="150"/>
        <c:axId val="127782168"/>
        <c:axId val="127777464"/>
      </c:barChart>
      <c:catAx>
        <c:axId val="127782168"/>
        <c:scaling>
          <c:orientation val="minMax"/>
        </c:scaling>
        <c:delete val="0"/>
        <c:axPos val="b"/>
        <c:numFmt formatCode="General" sourceLinked="1"/>
        <c:majorTickMark val="out"/>
        <c:minorTickMark val="none"/>
        <c:tickLblPos val="low"/>
        <c:spPr>
          <a:ln w="12700" cap="flat">
            <a:solidFill>
              <a:srgbClr val="000000"/>
            </a:solidFill>
            <a:prstDash val="solid"/>
            <a:miter lim="400000"/>
          </a:ln>
        </c:spPr>
        <c:txPr>
          <a:bodyPr rot="-5400000"/>
          <a:lstStyle/>
          <a:p>
            <a:pPr lvl="0">
              <a:defRPr sz="1800" b="0" i="0" u="none" strike="noStrike">
                <a:solidFill>
                  <a:srgbClr val="000000"/>
                </a:solidFill>
                <a:effectLst/>
                <a:latin typeface="Avenir Next"/>
              </a:defRPr>
            </a:pPr>
            <a:endParaRPr lang="en-US"/>
          </a:p>
        </c:txPr>
        <c:crossAx val="127777464"/>
        <c:crosses val="autoZero"/>
        <c:auto val="1"/>
        <c:lblAlgn val="ctr"/>
        <c:lblOffset val="100"/>
        <c:noMultiLvlLbl val="1"/>
      </c:catAx>
      <c:valAx>
        <c:axId val="127777464"/>
        <c:scaling>
          <c:orientation val="minMax"/>
        </c:scaling>
        <c:delete val="0"/>
        <c:axPos val="l"/>
        <c:majorGridlines>
          <c:spPr>
            <a:ln w="12700" cap="flat">
              <a:solidFill>
                <a:srgbClr val="B4B4B4"/>
              </a:solidFill>
              <a:prstDash val="solid"/>
              <a:bevel/>
            </a:ln>
          </c:spPr>
        </c:majorGridlines>
        <c:title>
          <c:tx>
            <c:rich>
              <a:bodyPr rot="-5400000"/>
              <a:lstStyle/>
              <a:p>
                <a:pPr lvl="0">
                  <a:defRPr sz="1600" b="0" i="0" u="none" strike="noStrike">
                    <a:solidFill>
                      <a:srgbClr val="000000"/>
                    </a:solidFill>
                    <a:effectLst/>
                    <a:latin typeface="Avenir Next Demi Bold"/>
                  </a:defRPr>
                </a:pPr>
                <a:r>
                  <a:rPr lang="en-CA" sz="1600" b="0" i="0" u="none" strike="noStrike">
                    <a:solidFill>
                      <a:srgbClr val="000000"/>
                    </a:solidFill>
                    <a:effectLst/>
                    <a:latin typeface="Avenir Next Demi Bold"/>
                  </a:rPr>
                  <a:t># of Trials</a:t>
                </a:r>
              </a:p>
            </c:rich>
          </c:tx>
          <c:overlay val="1"/>
        </c:title>
        <c:numFmt formatCode="0" sourceLinked="0"/>
        <c:majorTickMark val="out"/>
        <c:minorTickMark val="none"/>
        <c:tickLblPos val="nextTo"/>
        <c:spPr>
          <a:ln w="12700" cap="flat">
            <a:solidFill>
              <a:srgbClr val="000000"/>
            </a:solidFill>
            <a:prstDash val="solid"/>
            <a:miter lim="400000"/>
          </a:ln>
        </c:spPr>
        <c:txPr>
          <a:bodyPr rot="0"/>
          <a:lstStyle/>
          <a:p>
            <a:pPr lvl="0">
              <a:defRPr sz="1800" b="0" i="0" u="none" strike="noStrike">
                <a:solidFill>
                  <a:srgbClr val="000000"/>
                </a:solidFill>
                <a:effectLst/>
                <a:latin typeface="Avenir Next Demi Bold"/>
              </a:defRPr>
            </a:pPr>
            <a:endParaRPr lang="en-US"/>
          </a:p>
        </c:txPr>
        <c:crossAx val="127782168"/>
        <c:crosses val="autoZero"/>
        <c:crossBetween val="between"/>
        <c:majorUnit val="7.5"/>
        <c:minorUnit val="3.75"/>
      </c:valAx>
      <c:spPr>
        <a:noFill/>
        <a:ln w="12700" cap="flat">
          <a:noFill/>
          <a:miter lim="400000"/>
        </a:ln>
        <a:effectLst/>
      </c:spPr>
    </c:plotArea>
    <c:legend>
      <c:legendPos val="t"/>
      <c:layout>
        <c:manualLayout>
          <c:xMode val="edge"/>
          <c:yMode val="edge"/>
          <c:x val="8.1788700000000006E-2"/>
          <c:y val="5.0000000000000001E-3"/>
          <c:w val="0.395791"/>
          <c:h val="0.19742999999999999"/>
        </c:manualLayout>
      </c:layout>
      <c:overlay val="1"/>
      <c:spPr>
        <a:noFill/>
        <a:ln w="12700" cap="flat">
          <a:noFill/>
          <a:miter lim="400000"/>
        </a:ln>
        <a:effectLst/>
      </c:spPr>
      <c:txPr>
        <a:bodyPr/>
        <a:lstStyle/>
        <a:p>
          <a:pPr lvl="0">
            <a:defRPr sz="1500" b="0" i="0" u="none" strike="noStrike">
              <a:solidFill>
                <a:srgbClr val="000000"/>
              </a:solidFill>
              <a:effectLst/>
              <a:latin typeface="Avenir Next"/>
            </a:defRPr>
          </a:pPr>
          <a:endParaRPr lang="en-US"/>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title>
      <c:tx>
        <c:rich>
          <a:bodyPr rot="0"/>
          <a:lstStyle/>
          <a:p>
            <a:pPr lvl="0"/>
            <a:endParaRPr lang="en-CA"/>
          </a:p>
        </c:rich>
      </c:tx>
      <c:overlay val="1"/>
    </c:title>
    <c:autoTitleDeleted val="0"/>
    <c:plotArea>
      <c:layout>
        <c:manualLayout>
          <c:layoutTarget val="inner"/>
          <c:xMode val="edge"/>
          <c:yMode val="edge"/>
          <c:x val="9.4027700000000006E-2"/>
          <c:y val="6.5682000000000004E-2"/>
          <c:w val="0.905972"/>
          <c:h val="0.77986100000000003"/>
        </c:manualLayout>
      </c:layout>
      <c:barChart>
        <c:barDir val="col"/>
        <c:grouping val="clustered"/>
        <c:varyColors val="0"/>
        <c:ser>
          <c:idx val="0"/>
          <c:order val="0"/>
          <c:tx>
            <c:strRef>
              <c:f>Sheet1!$B$1</c:f>
              <c:strCache>
                <c:ptCount val="1"/>
                <c:pt idx="0">
                  <c:v>Single centre</c:v>
                </c:pt>
              </c:strCache>
            </c:strRef>
          </c:tx>
          <c:spPr>
            <a:solidFill>
              <a:srgbClr val="DD0806"/>
            </a:solidFill>
            <a:ln w="12700" cap="flat">
              <a:noFill/>
              <a:miter lim="400000"/>
            </a:ln>
            <a:effectLst/>
          </c:spPr>
          <c:invertIfNegative val="0"/>
          <c:cat>
            <c:strRef>
              <c:f>Sheet1!$A$2:$A$35</c:f>
              <c:strCache>
                <c:ptCount val="34"/>
                <c:pt idx="0">
                  <c:v>1976</c:v>
                </c:pt>
                <c:pt idx="1">
                  <c:v>1983</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strCache>
            </c:strRef>
          </c:cat>
          <c:val>
            <c:numRef>
              <c:f>Sheet1!$B$2:$B$35</c:f>
              <c:numCache>
                <c:formatCode>General</c:formatCode>
                <c:ptCount val="34"/>
                <c:pt idx="0">
                  <c:v>44</c:v>
                </c:pt>
                <c:pt idx="1">
                  <c:v>39</c:v>
                </c:pt>
                <c:pt idx="2">
                  <c:v>16</c:v>
                </c:pt>
                <c:pt idx="3">
                  <c:v>44.5</c:v>
                </c:pt>
                <c:pt idx="4">
                  <c:v>39.5</c:v>
                </c:pt>
                <c:pt idx="5">
                  <c:v>54.25</c:v>
                </c:pt>
                <c:pt idx="6">
                  <c:v>57</c:v>
                </c:pt>
                <c:pt idx="7">
                  <c:v>42.125</c:v>
                </c:pt>
                <c:pt idx="8">
                  <c:v>37.333333000000003</c:v>
                </c:pt>
                <c:pt idx="9">
                  <c:v>68.25</c:v>
                </c:pt>
                <c:pt idx="10">
                  <c:v>52</c:v>
                </c:pt>
                <c:pt idx="11">
                  <c:v>41</c:v>
                </c:pt>
                <c:pt idx="12">
                  <c:v>33.5</c:v>
                </c:pt>
                <c:pt idx="13">
                  <c:v>41.25</c:v>
                </c:pt>
                <c:pt idx="14">
                  <c:v>43.777777999999998</c:v>
                </c:pt>
                <c:pt idx="15">
                  <c:v>81.25</c:v>
                </c:pt>
                <c:pt idx="16">
                  <c:v>79.2</c:v>
                </c:pt>
                <c:pt idx="17">
                  <c:v>76.818181999999993</c:v>
                </c:pt>
                <c:pt idx="18">
                  <c:v>232.09090900000001</c:v>
                </c:pt>
                <c:pt idx="19">
                  <c:v>144.625</c:v>
                </c:pt>
                <c:pt idx="20">
                  <c:v>89.75</c:v>
                </c:pt>
                <c:pt idx="21">
                  <c:v>56.142856999999999</c:v>
                </c:pt>
                <c:pt idx="22">
                  <c:v>42.727272999999997</c:v>
                </c:pt>
                <c:pt idx="23">
                  <c:v>189.6</c:v>
                </c:pt>
                <c:pt idx="24">
                  <c:v>66.315788999999995</c:v>
                </c:pt>
                <c:pt idx="25">
                  <c:v>140.75</c:v>
                </c:pt>
                <c:pt idx="26">
                  <c:v>82.6</c:v>
                </c:pt>
                <c:pt idx="27">
                  <c:v>71.111110999999994</c:v>
                </c:pt>
                <c:pt idx="28">
                  <c:v>79.333332999999996</c:v>
                </c:pt>
                <c:pt idx="29">
                  <c:v>59</c:v>
                </c:pt>
                <c:pt idx="30">
                  <c:v>81.857142999999994</c:v>
                </c:pt>
                <c:pt idx="31">
                  <c:v>120.714286</c:v>
                </c:pt>
                <c:pt idx="32">
                  <c:v>95.333332999999996</c:v>
                </c:pt>
                <c:pt idx="33">
                  <c:v>0</c:v>
                </c:pt>
              </c:numCache>
            </c:numRef>
          </c:val>
        </c:ser>
        <c:ser>
          <c:idx val="1"/>
          <c:order val="1"/>
          <c:tx>
            <c:strRef>
              <c:f>Sheet1!$C$1</c:f>
              <c:strCache>
                <c:ptCount val="1"/>
                <c:pt idx="0">
                  <c:v>Multi-centre</c:v>
                </c:pt>
              </c:strCache>
            </c:strRef>
          </c:tx>
          <c:spPr>
            <a:solidFill>
              <a:srgbClr val="00ABEA"/>
            </a:solidFill>
            <a:ln w="12700" cap="flat">
              <a:noFill/>
              <a:miter lim="400000"/>
            </a:ln>
            <a:effectLst/>
          </c:spPr>
          <c:invertIfNegative val="0"/>
          <c:cat>
            <c:strRef>
              <c:f>Sheet1!$A$2:$A$35</c:f>
              <c:strCache>
                <c:ptCount val="34"/>
                <c:pt idx="0">
                  <c:v>1976</c:v>
                </c:pt>
                <c:pt idx="1">
                  <c:v>1983</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strCache>
            </c:strRef>
          </c:cat>
          <c:val>
            <c:numRef>
              <c:f>Sheet1!$C$2:$C$35</c:f>
              <c:numCache>
                <c:formatCode>General</c:formatCode>
                <c:ptCount val="34"/>
                <c:pt idx="0">
                  <c:v>0</c:v>
                </c:pt>
                <c:pt idx="1">
                  <c:v>0</c:v>
                </c:pt>
                <c:pt idx="2">
                  <c:v>0</c:v>
                </c:pt>
                <c:pt idx="3">
                  <c:v>0</c:v>
                </c:pt>
                <c:pt idx="4">
                  <c:v>0</c:v>
                </c:pt>
                <c:pt idx="5">
                  <c:v>12</c:v>
                </c:pt>
                <c:pt idx="6">
                  <c:v>0</c:v>
                </c:pt>
                <c:pt idx="7">
                  <c:v>33.5</c:v>
                </c:pt>
                <c:pt idx="8">
                  <c:v>0</c:v>
                </c:pt>
                <c:pt idx="9">
                  <c:v>0</c:v>
                </c:pt>
                <c:pt idx="10">
                  <c:v>300</c:v>
                </c:pt>
                <c:pt idx="11">
                  <c:v>80</c:v>
                </c:pt>
                <c:pt idx="12">
                  <c:v>296</c:v>
                </c:pt>
                <c:pt idx="13">
                  <c:v>60</c:v>
                </c:pt>
                <c:pt idx="14">
                  <c:v>98.5</c:v>
                </c:pt>
                <c:pt idx="15">
                  <c:v>0</c:v>
                </c:pt>
                <c:pt idx="16">
                  <c:v>120</c:v>
                </c:pt>
                <c:pt idx="17">
                  <c:v>176</c:v>
                </c:pt>
                <c:pt idx="18">
                  <c:v>235</c:v>
                </c:pt>
                <c:pt idx="19">
                  <c:v>168</c:v>
                </c:pt>
                <c:pt idx="20">
                  <c:v>86.333332999999996</c:v>
                </c:pt>
                <c:pt idx="21">
                  <c:v>358</c:v>
                </c:pt>
                <c:pt idx="22">
                  <c:v>597</c:v>
                </c:pt>
                <c:pt idx="23">
                  <c:v>137.33333300000001</c:v>
                </c:pt>
                <c:pt idx="24">
                  <c:v>106</c:v>
                </c:pt>
                <c:pt idx="25">
                  <c:v>188.25</c:v>
                </c:pt>
                <c:pt idx="26">
                  <c:v>1578.25</c:v>
                </c:pt>
                <c:pt idx="27">
                  <c:v>396.33333299999998</c:v>
                </c:pt>
                <c:pt idx="28">
                  <c:v>886.28571399999998</c:v>
                </c:pt>
                <c:pt idx="29">
                  <c:v>300.2</c:v>
                </c:pt>
                <c:pt idx="30">
                  <c:v>648.57142899999997</c:v>
                </c:pt>
                <c:pt idx="31">
                  <c:v>529.33333300000004</c:v>
                </c:pt>
                <c:pt idx="32">
                  <c:v>1037</c:v>
                </c:pt>
                <c:pt idx="33">
                  <c:v>150</c:v>
                </c:pt>
              </c:numCache>
            </c:numRef>
          </c:val>
        </c:ser>
        <c:ser>
          <c:idx val="2"/>
          <c:order val="2"/>
          <c:tx>
            <c:strRef>
              <c:f>Sheet1!$D$1</c:f>
              <c:strCache>
                <c:ptCount val="1"/>
                <c:pt idx="0">
                  <c:v>All</c:v>
                </c:pt>
              </c:strCache>
            </c:strRef>
          </c:tx>
          <c:spPr>
            <a:solidFill>
              <a:srgbClr val="AAAAFF"/>
            </a:solidFill>
            <a:ln w="12700" cap="flat">
              <a:noFill/>
              <a:miter lim="400000"/>
            </a:ln>
            <a:effectLst/>
          </c:spPr>
          <c:invertIfNegative val="0"/>
          <c:cat>
            <c:strRef>
              <c:f>Sheet1!$A$2:$A$35</c:f>
              <c:strCache>
                <c:ptCount val="34"/>
                <c:pt idx="0">
                  <c:v>1976</c:v>
                </c:pt>
                <c:pt idx="1">
                  <c:v>1983</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strCache>
            </c:strRef>
          </c:cat>
          <c:val>
            <c:numRef>
              <c:f>Sheet1!$D$2:$D$35</c:f>
              <c:numCache>
                <c:formatCode>General</c:formatCode>
                <c:ptCount val="34"/>
                <c:pt idx="0">
                  <c:v>44</c:v>
                </c:pt>
                <c:pt idx="1">
                  <c:v>39</c:v>
                </c:pt>
                <c:pt idx="2">
                  <c:v>16</c:v>
                </c:pt>
                <c:pt idx="3">
                  <c:v>44.5</c:v>
                </c:pt>
                <c:pt idx="4">
                  <c:v>39.5</c:v>
                </c:pt>
                <c:pt idx="5">
                  <c:v>45.8</c:v>
                </c:pt>
                <c:pt idx="6">
                  <c:v>57</c:v>
                </c:pt>
                <c:pt idx="7">
                  <c:v>40.4</c:v>
                </c:pt>
                <c:pt idx="8">
                  <c:v>37.333333000000003</c:v>
                </c:pt>
                <c:pt idx="9">
                  <c:v>68.25</c:v>
                </c:pt>
                <c:pt idx="10">
                  <c:v>176</c:v>
                </c:pt>
                <c:pt idx="11">
                  <c:v>52.142856999999999</c:v>
                </c:pt>
                <c:pt idx="12">
                  <c:v>121</c:v>
                </c:pt>
                <c:pt idx="13">
                  <c:v>45</c:v>
                </c:pt>
                <c:pt idx="14">
                  <c:v>53.727272999999997</c:v>
                </c:pt>
                <c:pt idx="15">
                  <c:v>81.25</c:v>
                </c:pt>
                <c:pt idx="16">
                  <c:v>82.909091000000004</c:v>
                </c:pt>
                <c:pt idx="17">
                  <c:v>85.083332999999996</c:v>
                </c:pt>
                <c:pt idx="18">
                  <c:v>232.33333300000001</c:v>
                </c:pt>
                <c:pt idx="19">
                  <c:v>149.30000000000001</c:v>
                </c:pt>
                <c:pt idx="20">
                  <c:v>88.818181999999993</c:v>
                </c:pt>
                <c:pt idx="21">
                  <c:v>93.875</c:v>
                </c:pt>
                <c:pt idx="22">
                  <c:v>88.916667000000004</c:v>
                </c:pt>
                <c:pt idx="23">
                  <c:v>177.53846200000001</c:v>
                </c:pt>
                <c:pt idx="24">
                  <c:v>73.217391000000006</c:v>
                </c:pt>
                <c:pt idx="25">
                  <c:v>190.03571400000001</c:v>
                </c:pt>
                <c:pt idx="26">
                  <c:v>544.42857100000003</c:v>
                </c:pt>
                <c:pt idx="27">
                  <c:v>152.41666699999999</c:v>
                </c:pt>
                <c:pt idx="28">
                  <c:v>336.09090900000001</c:v>
                </c:pt>
                <c:pt idx="29">
                  <c:v>260</c:v>
                </c:pt>
                <c:pt idx="30">
                  <c:v>365.21428600000002</c:v>
                </c:pt>
                <c:pt idx="31">
                  <c:v>243.3</c:v>
                </c:pt>
                <c:pt idx="32">
                  <c:v>472</c:v>
                </c:pt>
                <c:pt idx="33">
                  <c:v>150</c:v>
                </c:pt>
              </c:numCache>
            </c:numRef>
          </c:val>
        </c:ser>
        <c:dLbls>
          <c:showLegendKey val="0"/>
          <c:showVal val="0"/>
          <c:showCatName val="0"/>
          <c:showSerName val="0"/>
          <c:showPercent val="0"/>
          <c:showBubbleSize val="0"/>
        </c:dLbls>
        <c:gapWidth val="219"/>
        <c:overlap val="-27"/>
        <c:axId val="127777856"/>
        <c:axId val="127780992"/>
      </c:barChart>
      <c:catAx>
        <c:axId val="127777856"/>
        <c:scaling>
          <c:orientation val="minMax"/>
        </c:scaling>
        <c:delete val="0"/>
        <c:axPos val="b"/>
        <c:numFmt formatCode="General" sourceLinked="1"/>
        <c:majorTickMark val="none"/>
        <c:minorTickMark val="none"/>
        <c:tickLblPos val="low"/>
        <c:spPr>
          <a:ln w="12700" cap="flat">
            <a:solidFill>
              <a:srgbClr val="000000"/>
            </a:solidFill>
            <a:prstDash val="solid"/>
            <a:miter lim="400000"/>
          </a:ln>
        </c:spPr>
        <c:txPr>
          <a:bodyPr rot="-5400000"/>
          <a:lstStyle/>
          <a:p>
            <a:pPr lvl="0">
              <a:defRPr sz="1600" b="0" i="0" u="none" strike="noStrike">
                <a:solidFill>
                  <a:srgbClr val="000000"/>
                </a:solidFill>
                <a:effectLst/>
                <a:latin typeface="Avenir Next"/>
              </a:defRPr>
            </a:pPr>
            <a:endParaRPr lang="en-US"/>
          </a:p>
        </c:txPr>
        <c:crossAx val="127780992"/>
        <c:crosses val="autoZero"/>
        <c:auto val="1"/>
        <c:lblAlgn val="ctr"/>
        <c:lblOffset val="100"/>
        <c:noMultiLvlLbl val="1"/>
      </c:catAx>
      <c:valAx>
        <c:axId val="127780992"/>
        <c:scaling>
          <c:orientation val="minMax"/>
          <c:max val="1600"/>
        </c:scaling>
        <c:delete val="0"/>
        <c:axPos val="l"/>
        <c:majorGridlines>
          <c:spPr>
            <a:ln w="12700" cap="flat">
              <a:solidFill>
                <a:srgbClr val="B4B4B4"/>
              </a:solidFill>
              <a:prstDash val="solid"/>
              <a:bevel/>
            </a:ln>
          </c:spPr>
        </c:majorGridlines>
        <c:numFmt formatCode="0.####" sourceLinked="0"/>
        <c:majorTickMark val="none"/>
        <c:minorTickMark val="none"/>
        <c:tickLblPos val="nextTo"/>
        <c:spPr>
          <a:ln w="12700" cap="flat">
            <a:noFill/>
            <a:prstDash val="solid"/>
            <a:miter lim="400000"/>
          </a:ln>
        </c:spPr>
        <c:txPr>
          <a:bodyPr rot="0"/>
          <a:lstStyle/>
          <a:p>
            <a:pPr lvl="0">
              <a:defRPr sz="1600" b="0" i="0" u="none" strike="noStrike">
                <a:solidFill>
                  <a:srgbClr val="000000"/>
                </a:solidFill>
                <a:effectLst/>
                <a:latin typeface="Avenir Next Demi Bold"/>
              </a:defRPr>
            </a:pPr>
            <a:endParaRPr lang="en-US"/>
          </a:p>
        </c:txPr>
        <c:crossAx val="127777856"/>
        <c:crosses val="autoZero"/>
        <c:crossBetween val="between"/>
        <c:majorUnit val="400"/>
        <c:minorUnit val="200"/>
      </c:valAx>
      <c:spPr>
        <a:noFill/>
        <a:ln w="12700" cap="flat">
          <a:noFill/>
          <a:miter lim="400000"/>
        </a:ln>
        <a:effectLst/>
      </c:spPr>
    </c:plotArea>
    <c:legend>
      <c:legendPos val="r"/>
      <c:layout>
        <c:manualLayout>
          <c:xMode val="edge"/>
          <c:yMode val="edge"/>
          <c:x val="5.9639499999999998E-2"/>
          <c:y val="8.3920099999999997E-2"/>
          <c:w val="0.457955"/>
          <c:h val="0.134907"/>
        </c:manualLayout>
      </c:layout>
      <c:overlay val="1"/>
      <c:spPr>
        <a:noFill/>
        <a:ln w="12700" cap="flat">
          <a:solidFill>
            <a:srgbClr val="FFFFFF"/>
          </a:solidFill>
          <a:prstDash val="solid"/>
          <a:bevel/>
        </a:ln>
        <a:effectLst/>
      </c:spPr>
      <c:txPr>
        <a:bodyPr/>
        <a:lstStyle/>
        <a:p>
          <a:pPr lvl="0">
            <a:defRPr sz="1500" b="0" i="0" u="none" strike="noStrike">
              <a:solidFill>
                <a:srgbClr val="000000"/>
              </a:solidFill>
              <a:effectLst/>
              <a:latin typeface="Avenir Next"/>
            </a:defRPr>
          </a:pPr>
          <a:endParaRPr lang="en-US"/>
        </a:p>
      </c:txPr>
    </c:legend>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title>
      <c:tx>
        <c:rich>
          <a:bodyPr rot="0"/>
          <a:lstStyle/>
          <a:p>
            <a:pPr lvl="0"/>
            <a:endParaRPr lang="en-CA"/>
          </a:p>
        </c:rich>
      </c:tx>
      <c:overlay val="1"/>
    </c:title>
    <c:autoTitleDeleted val="0"/>
    <c:plotArea>
      <c:layout>
        <c:manualLayout>
          <c:layoutTarget val="inner"/>
          <c:xMode val="edge"/>
          <c:yMode val="edge"/>
          <c:x val="5.7891999999999999E-2"/>
          <c:y val="6.9312700000000005E-2"/>
          <c:w val="0.94210799999999995"/>
          <c:h val="0.76838399999999996"/>
        </c:manualLayout>
      </c:layout>
      <c:barChart>
        <c:barDir val="col"/>
        <c:grouping val="clustered"/>
        <c:varyColors val="0"/>
        <c:ser>
          <c:idx val="0"/>
          <c:order val="0"/>
          <c:tx>
            <c:strRef>
              <c:f>Sheet1!$B$1</c:f>
              <c:strCache>
                <c:ptCount val="1"/>
                <c:pt idx="0">
                  <c:v>Single centre</c:v>
                </c:pt>
              </c:strCache>
            </c:strRef>
          </c:tx>
          <c:spPr>
            <a:solidFill>
              <a:srgbClr val="DD0806"/>
            </a:solidFill>
            <a:ln w="12700" cap="flat">
              <a:noFill/>
              <a:miter lim="400000"/>
            </a:ln>
            <a:effectLst/>
          </c:spPr>
          <c:invertIfNegative val="0"/>
          <c:cat>
            <c:strRef>
              <c:f>Sheet1!$A$2:$A$35</c:f>
              <c:strCache>
                <c:ptCount val="34"/>
                <c:pt idx="0">
                  <c:v>1976</c:v>
                </c:pt>
                <c:pt idx="1">
                  <c:v>1983</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strCache>
            </c:strRef>
          </c:cat>
          <c:val>
            <c:numRef>
              <c:f>Sheet1!$B$2:$B$35</c:f>
              <c:numCache>
                <c:formatCode>General</c:formatCode>
                <c:ptCount val="34"/>
                <c:pt idx="0">
                  <c:v>4</c:v>
                </c:pt>
                <c:pt idx="1">
                  <c:v>7.5</c:v>
                </c:pt>
                <c:pt idx="2">
                  <c:v>7.5</c:v>
                </c:pt>
                <c:pt idx="3">
                  <c:v>7.5</c:v>
                </c:pt>
                <c:pt idx="4">
                  <c:v>6.75</c:v>
                </c:pt>
                <c:pt idx="5">
                  <c:v>5.5</c:v>
                </c:pt>
                <c:pt idx="6">
                  <c:v>8.5</c:v>
                </c:pt>
                <c:pt idx="7">
                  <c:v>7.875</c:v>
                </c:pt>
                <c:pt idx="8">
                  <c:v>4.6666670000000003</c:v>
                </c:pt>
                <c:pt idx="9">
                  <c:v>8.5</c:v>
                </c:pt>
                <c:pt idx="10">
                  <c:v>7</c:v>
                </c:pt>
                <c:pt idx="11">
                  <c:v>6.8</c:v>
                </c:pt>
                <c:pt idx="12">
                  <c:v>8.5</c:v>
                </c:pt>
                <c:pt idx="13">
                  <c:v>9</c:v>
                </c:pt>
                <c:pt idx="14">
                  <c:v>7.6666670000000003</c:v>
                </c:pt>
                <c:pt idx="15">
                  <c:v>9.375</c:v>
                </c:pt>
                <c:pt idx="16">
                  <c:v>8.6999999999999993</c:v>
                </c:pt>
                <c:pt idx="17">
                  <c:v>8.6363640000000004</c:v>
                </c:pt>
                <c:pt idx="18">
                  <c:v>8.5454550000000005</c:v>
                </c:pt>
                <c:pt idx="19">
                  <c:v>0</c:v>
                </c:pt>
                <c:pt idx="20">
                  <c:v>10.625</c:v>
                </c:pt>
                <c:pt idx="21">
                  <c:v>7.7857139999999996</c:v>
                </c:pt>
                <c:pt idx="22">
                  <c:v>8.1818179999999998</c:v>
                </c:pt>
                <c:pt idx="23">
                  <c:v>8.6</c:v>
                </c:pt>
                <c:pt idx="24">
                  <c:v>8.3157890000000005</c:v>
                </c:pt>
                <c:pt idx="25">
                  <c:v>8.15</c:v>
                </c:pt>
                <c:pt idx="26">
                  <c:v>8</c:v>
                </c:pt>
                <c:pt idx="27">
                  <c:v>8.8888890000000007</c:v>
                </c:pt>
                <c:pt idx="28">
                  <c:v>8.1999999999999993</c:v>
                </c:pt>
                <c:pt idx="29">
                  <c:v>7</c:v>
                </c:pt>
                <c:pt idx="30">
                  <c:v>7.2857139999999996</c:v>
                </c:pt>
                <c:pt idx="31">
                  <c:v>8.4285709999999998</c:v>
                </c:pt>
                <c:pt idx="32">
                  <c:v>10</c:v>
                </c:pt>
                <c:pt idx="33">
                  <c:v>0</c:v>
                </c:pt>
              </c:numCache>
            </c:numRef>
          </c:val>
        </c:ser>
        <c:ser>
          <c:idx val="1"/>
          <c:order val="1"/>
          <c:tx>
            <c:strRef>
              <c:f>Sheet1!$C$1</c:f>
              <c:strCache>
                <c:ptCount val="1"/>
                <c:pt idx="0">
                  <c:v>Multi-centre</c:v>
                </c:pt>
              </c:strCache>
            </c:strRef>
          </c:tx>
          <c:spPr>
            <a:solidFill>
              <a:srgbClr val="00ABEA"/>
            </a:solidFill>
            <a:ln w="12700" cap="flat">
              <a:noFill/>
              <a:miter lim="400000"/>
            </a:ln>
            <a:effectLst/>
          </c:spPr>
          <c:invertIfNegative val="0"/>
          <c:cat>
            <c:strRef>
              <c:f>Sheet1!$A$2:$A$35</c:f>
              <c:strCache>
                <c:ptCount val="34"/>
                <c:pt idx="0">
                  <c:v>1976</c:v>
                </c:pt>
                <c:pt idx="1">
                  <c:v>1983</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strCache>
            </c:strRef>
          </c:cat>
          <c:val>
            <c:numRef>
              <c:f>Sheet1!$C$2:$C$35</c:f>
              <c:numCache>
                <c:formatCode>General</c:formatCode>
                <c:ptCount val="34"/>
                <c:pt idx="0">
                  <c:v>0</c:v>
                </c:pt>
                <c:pt idx="1">
                  <c:v>0</c:v>
                </c:pt>
                <c:pt idx="2">
                  <c:v>0</c:v>
                </c:pt>
                <c:pt idx="3">
                  <c:v>0</c:v>
                </c:pt>
                <c:pt idx="4">
                  <c:v>0</c:v>
                </c:pt>
                <c:pt idx="5">
                  <c:v>5</c:v>
                </c:pt>
                <c:pt idx="6">
                  <c:v>0</c:v>
                </c:pt>
                <c:pt idx="7">
                  <c:v>8.5</c:v>
                </c:pt>
                <c:pt idx="8">
                  <c:v>0</c:v>
                </c:pt>
                <c:pt idx="9">
                  <c:v>0</c:v>
                </c:pt>
                <c:pt idx="10">
                  <c:v>10</c:v>
                </c:pt>
                <c:pt idx="11">
                  <c:v>8.5</c:v>
                </c:pt>
                <c:pt idx="12">
                  <c:v>9</c:v>
                </c:pt>
                <c:pt idx="13">
                  <c:v>8</c:v>
                </c:pt>
                <c:pt idx="14">
                  <c:v>10.5</c:v>
                </c:pt>
                <c:pt idx="15">
                  <c:v>0</c:v>
                </c:pt>
                <c:pt idx="16">
                  <c:v>12</c:v>
                </c:pt>
                <c:pt idx="17">
                  <c:v>6</c:v>
                </c:pt>
                <c:pt idx="18">
                  <c:v>9</c:v>
                </c:pt>
                <c:pt idx="19">
                  <c:v>8</c:v>
                </c:pt>
                <c:pt idx="20">
                  <c:v>9</c:v>
                </c:pt>
                <c:pt idx="21">
                  <c:v>6</c:v>
                </c:pt>
                <c:pt idx="22">
                  <c:v>12</c:v>
                </c:pt>
                <c:pt idx="23">
                  <c:v>11</c:v>
                </c:pt>
                <c:pt idx="24">
                  <c:v>9.25</c:v>
                </c:pt>
                <c:pt idx="25">
                  <c:v>9.875</c:v>
                </c:pt>
                <c:pt idx="26">
                  <c:v>10.25</c:v>
                </c:pt>
                <c:pt idx="27">
                  <c:v>7.3333329999999997</c:v>
                </c:pt>
                <c:pt idx="28">
                  <c:v>11</c:v>
                </c:pt>
                <c:pt idx="29">
                  <c:v>11.2</c:v>
                </c:pt>
                <c:pt idx="30">
                  <c:v>10.857143000000001</c:v>
                </c:pt>
                <c:pt idx="31">
                  <c:v>9.8333329999999997</c:v>
                </c:pt>
                <c:pt idx="32">
                  <c:v>10</c:v>
                </c:pt>
                <c:pt idx="33">
                  <c:v>12</c:v>
                </c:pt>
              </c:numCache>
            </c:numRef>
          </c:val>
        </c:ser>
        <c:ser>
          <c:idx val="2"/>
          <c:order val="2"/>
          <c:tx>
            <c:strRef>
              <c:f>Sheet1!$D$1</c:f>
              <c:strCache>
                <c:ptCount val="1"/>
                <c:pt idx="0">
                  <c:v>All</c:v>
                </c:pt>
              </c:strCache>
            </c:strRef>
          </c:tx>
          <c:spPr>
            <a:solidFill>
              <a:srgbClr val="AAAAFF"/>
            </a:solidFill>
            <a:ln w="12700" cap="flat">
              <a:noFill/>
              <a:miter lim="400000"/>
            </a:ln>
            <a:effectLst/>
          </c:spPr>
          <c:invertIfNegative val="0"/>
          <c:cat>
            <c:strRef>
              <c:f>Sheet1!$A$2:$A$35</c:f>
              <c:strCache>
                <c:ptCount val="34"/>
                <c:pt idx="0">
                  <c:v>1976</c:v>
                </c:pt>
                <c:pt idx="1">
                  <c:v>1983</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strCache>
            </c:strRef>
          </c:cat>
          <c:val>
            <c:numRef>
              <c:f>Sheet1!$D$2:$D$35</c:f>
              <c:numCache>
                <c:formatCode>General</c:formatCode>
                <c:ptCount val="34"/>
                <c:pt idx="0">
                  <c:v>4</c:v>
                </c:pt>
                <c:pt idx="1">
                  <c:v>7.5</c:v>
                </c:pt>
                <c:pt idx="2">
                  <c:v>7.5</c:v>
                </c:pt>
                <c:pt idx="3">
                  <c:v>7.5</c:v>
                </c:pt>
                <c:pt idx="4">
                  <c:v>6.75</c:v>
                </c:pt>
                <c:pt idx="5">
                  <c:v>5.4</c:v>
                </c:pt>
                <c:pt idx="6">
                  <c:v>8.5</c:v>
                </c:pt>
                <c:pt idx="7">
                  <c:v>8</c:v>
                </c:pt>
                <c:pt idx="8">
                  <c:v>4.6666670000000003</c:v>
                </c:pt>
                <c:pt idx="9">
                  <c:v>8.5</c:v>
                </c:pt>
                <c:pt idx="10">
                  <c:v>8.5</c:v>
                </c:pt>
                <c:pt idx="11">
                  <c:v>4.5714290000000002</c:v>
                </c:pt>
                <c:pt idx="12">
                  <c:v>8.6666670000000003</c:v>
                </c:pt>
                <c:pt idx="13">
                  <c:v>8.8000000000000007</c:v>
                </c:pt>
                <c:pt idx="14">
                  <c:v>8.1818179999999998</c:v>
                </c:pt>
                <c:pt idx="15">
                  <c:v>9.375</c:v>
                </c:pt>
                <c:pt idx="16">
                  <c:v>9</c:v>
                </c:pt>
                <c:pt idx="17">
                  <c:v>8.4166670000000003</c:v>
                </c:pt>
                <c:pt idx="18">
                  <c:v>8.5833329999999997</c:v>
                </c:pt>
                <c:pt idx="19">
                  <c:v>7.4</c:v>
                </c:pt>
                <c:pt idx="20">
                  <c:v>9.3636359999999996</c:v>
                </c:pt>
                <c:pt idx="21">
                  <c:v>7.5625</c:v>
                </c:pt>
                <c:pt idx="22">
                  <c:v>8.5</c:v>
                </c:pt>
                <c:pt idx="23">
                  <c:v>9.1538459999999997</c:v>
                </c:pt>
                <c:pt idx="24">
                  <c:v>8.4782609999999998</c:v>
                </c:pt>
                <c:pt idx="25">
                  <c:v>9</c:v>
                </c:pt>
                <c:pt idx="26">
                  <c:v>9.5</c:v>
                </c:pt>
                <c:pt idx="27">
                  <c:v>8.5</c:v>
                </c:pt>
                <c:pt idx="28">
                  <c:v>9.0909089999999999</c:v>
                </c:pt>
                <c:pt idx="29">
                  <c:v>10.5</c:v>
                </c:pt>
                <c:pt idx="30">
                  <c:v>9.0714290000000002</c:v>
                </c:pt>
                <c:pt idx="31">
                  <c:v>8.85</c:v>
                </c:pt>
                <c:pt idx="32">
                  <c:v>10</c:v>
                </c:pt>
                <c:pt idx="33">
                  <c:v>12</c:v>
                </c:pt>
              </c:numCache>
            </c:numRef>
          </c:val>
        </c:ser>
        <c:dLbls>
          <c:showLegendKey val="0"/>
          <c:showVal val="0"/>
          <c:showCatName val="0"/>
          <c:showSerName val="0"/>
          <c:showPercent val="0"/>
          <c:showBubbleSize val="0"/>
        </c:dLbls>
        <c:gapWidth val="219"/>
        <c:overlap val="-27"/>
        <c:axId val="127778640"/>
        <c:axId val="127779032"/>
      </c:barChart>
      <c:catAx>
        <c:axId val="127778640"/>
        <c:scaling>
          <c:orientation val="minMax"/>
        </c:scaling>
        <c:delete val="0"/>
        <c:axPos val="b"/>
        <c:numFmt formatCode="General" sourceLinked="1"/>
        <c:majorTickMark val="none"/>
        <c:minorTickMark val="none"/>
        <c:tickLblPos val="low"/>
        <c:spPr>
          <a:ln w="12700" cap="flat">
            <a:solidFill>
              <a:srgbClr val="000000"/>
            </a:solidFill>
            <a:prstDash val="solid"/>
            <a:miter lim="400000"/>
          </a:ln>
        </c:spPr>
        <c:txPr>
          <a:bodyPr rot="-5400000"/>
          <a:lstStyle/>
          <a:p>
            <a:pPr lvl="0">
              <a:defRPr sz="1600" b="0" i="0" u="none" strike="noStrike">
                <a:solidFill>
                  <a:srgbClr val="000000"/>
                </a:solidFill>
                <a:effectLst/>
                <a:latin typeface="Avenir Next"/>
              </a:defRPr>
            </a:pPr>
            <a:endParaRPr lang="en-US"/>
          </a:p>
        </c:txPr>
        <c:crossAx val="127779032"/>
        <c:crosses val="autoZero"/>
        <c:auto val="1"/>
        <c:lblAlgn val="ctr"/>
        <c:lblOffset val="100"/>
        <c:noMultiLvlLbl val="1"/>
      </c:catAx>
      <c:valAx>
        <c:axId val="127779032"/>
        <c:scaling>
          <c:orientation val="minMax"/>
        </c:scaling>
        <c:delete val="0"/>
        <c:axPos val="l"/>
        <c:majorGridlines>
          <c:spPr>
            <a:ln w="12700" cap="flat">
              <a:solidFill>
                <a:srgbClr val="B4B4B4"/>
              </a:solidFill>
              <a:prstDash val="solid"/>
              <a:bevel/>
            </a:ln>
          </c:spPr>
        </c:majorGridlines>
        <c:numFmt formatCode="0.####" sourceLinked="0"/>
        <c:majorTickMark val="none"/>
        <c:minorTickMark val="none"/>
        <c:tickLblPos val="nextTo"/>
        <c:spPr>
          <a:ln w="12700" cap="flat">
            <a:noFill/>
            <a:prstDash val="solid"/>
            <a:miter lim="400000"/>
          </a:ln>
        </c:spPr>
        <c:txPr>
          <a:bodyPr rot="0"/>
          <a:lstStyle/>
          <a:p>
            <a:pPr lvl="0">
              <a:defRPr sz="1600" b="0" i="0" u="none" strike="noStrike">
                <a:solidFill>
                  <a:srgbClr val="000000"/>
                </a:solidFill>
                <a:effectLst/>
                <a:latin typeface="Avenir Next Demi Bold"/>
              </a:defRPr>
            </a:pPr>
            <a:endParaRPr lang="en-US"/>
          </a:p>
        </c:txPr>
        <c:crossAx val="127778640"/>
        <c:crosses val="autoZero"/>
        <c:crossBetween val="between"/>
        <c:majorUnit val="3"/>
        <c:minorUnit val="1.5"/>
      </c:valAx>
      <c:spPr>
        <a:noFill/>
        <a:ln w="12700" cap="flat">
          <a:noFill/>
          <a:miter lim="400000"/>
        </a:ln>
        <a:effectLst/>
      </c:spPr>
    </c:plotArea>
    <c:legend>
      <c:legendPos val="r"/>
      <c:layout>
        <c:manualLayout>
          <c:xMode val="edge"/>
          <c:yMode val="edge"/>
          <c:x val="4.8314799999999998E-2"/>
          <c:y val="7.3637099999999997E-2"/>
          <c:w val="0.37642900000000001"/>
          <c:h val="0.20468500000000001"/>
        </c:manualLayout>
      </c:layout>
      <c:overlay val="1"/>
      <c:spPr>
        <a:noFill/>
        <a:ln w="12700" cap="flat">
          <a:solidFill>
            <a:srgbClr val="FFFFFF"/>
          </a:solidFill>
          <a:prstDash val="solid"/>
          <a:bevel/>
        </a:ln>
        <a:effectLst/>
      </c:spPr>
      <c:txPr>
        <a:bodyPr/>
        <a:lstStyle/>
        <a:p>
          <a:pPr lvl="0">
            <a:defRPr sz="1500" b="0" i="0" u="none" strike="noStrike">
              <a:solidFill>
                <a:srgbClr val="000000"/>
              </a:solidFill>
              <a:effectLst/>
              <a:latin typeface="Avenir Next"/>
            </a:defRPr>
          </a:pPr>
          <a:endParaRPr lang="en-US"/>
        </a:p>
      </c:txPr>
    </c:legend>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title>
      <c:tx>
        <c:rich>
          <a:bodyPr rot="0"/>
          <a:lstStyle/>
          <a:p>
            <a:pPr lvl="0"/>
            <a:endParaRPr lang="en-CA"/>
          </a:p>
        </c:rich>
      </c:tx>
      <c:overlay val="1"/>
    </c:title>
    <c:autoTitleDeleted val="0"/>
    <c:plotArea>
      <c:layout>
        <c:manualLayout>
          <c:layoutTarget val="inner"/>
          <c:xMode val="edge"/>
          <c:yMode val="edge"/>
          <c:x val="8.15245E-2"/>
          <c:y val="0.27411999999999997"/>
          <c:w val="0.45255699999999999"/>
          <c:h val="0.497529"/>
        </c:manualLayout>
      </c:layout>
      <c:barChart>
        <c:barDir val="col"/>
        <c:grouping val="clustered"/>
        <c:varyColors val="0"/>
        <c:ser>
          <c:idx val="0"/>
          <c:order val="0"/>
          <c:tx>
            <c:strRef>
              <c:f>Sheet1!$B$1</c:f>
              <c:strCache>
                <c:ptCount val="1"/>
                <c:pt idx="0">
                  <c:v>Canadian</c:v>
                </c:pt>
              </c:strCache>
            </c:strRef>
          </c:tx>
          <c:spPr>
            <a:solidFill>
              <a:srgbClr val="DD0806"/>
            </a:solidFill>
            <a:ln w="12700" cap="flat">
              <a:noFill/>
              <a:miter lim="400000"/>
            </a:ln>
            <a:effectLst/>
          </c:spPr>
          <c:invertIfNegative val="0"/>
          <c:cat>
            <c:strRef>
              <c:f>Sheet1!$A$2:$A$5</c:f>
              <c:strCache>
                <c:ptCount val="4"/>
                <c:pt idx="0">
                  <c:v>Ungraded</c:v>
                </c:pt>
                <c:pt idx="1">
                  <c:v>Low or very low evidence</c:v>
                </c:pt>
                <c:pt idx="2">
                  <c:v>Moderate evidence</c:v>
                </c:pt>
                <c:pt idx="3">
                  <c:v>High evidence</c:v>
                </c:pt>
              </c:strCache>
            </c:strRef>
          </c:cat>
          <c:val>
            <c:numRef>
              <c:f>Sheet1!$B$2:$B$5</c:f>
              <c:numCache>
                <c:formatCode>General</c:formatCode>
                <c:ptCount val="4"/>
                <c:pt idx="0">
                  <c:v>4</c:v>
                </c:pt>
                <c:pt idx="1">
                  <c:v>3</c:v>
                </c:pt>
                <c:pt idx="2">
                  <c:v>5</c:v>
                </c:pt>
                <c:pt idx="3">
                  <c:v>1</c:v>
                </c:pt>
              </c:numCache>
            </c:numRef>
          </c:val>
        </c:ser>
        <c:ser>
          <c:idx val="1"/>
          <c:order val="1"/>
          <c:tx>
            <c:strRef>
              <c:f>Sheet1!$C$1</c:f>
              <c:strCache>
                <c:ptCount val="1"/>
                <c:pt idx="0">
                  <c:v>ASPEN/SCCM</c:v>
                </c:pt>
              </c:strCache>
            </c:strRef>
          </c:tx>
          <c:spPr>
            <a:solidFill>
              <a:srgbClr val="00ABEA"/>
            </a:solidFill>
            <a:ln w="12700" cap="flat">
              <a:noFill/>
              <a:miter lim="400000"/>
            </a:ln>
            <a:effectLst/>
          </c:spPr>
          <c:invertIfNegative val="0"/>
          <c:cat>
            <c:strRef>
              <c:f>Sheet1!$A$2:$A$5</c:f>
              <c:strCache>
                <c:ptCount val="4"/>
                <c:pt idx="0">
                  <c:v>Ungraded</c:v>
                </c:pt>
                <c:pt idx="1">
                  <c:v>Low or very low evidence</c:v>
                </c:pt>
                <c:pt idx="2">
                  <c:v>Moderate evidence</c:v>
                </c:pt>
                <c:pt idx="3">
                  <c:v>High evidence</c:v>
                </c:pt>
              </c:strCache>
            </c:strRef>
          </c:cat>
          <c:val>
            <c:numRef>
              <c:f>Sheet1!$C$2:$C$5</c:f>
              <c:numCache>
                <c:formatCode>General</c:formatCode>
                <c:ptCount val="3"/>
                <c:pt idx="0">
                  <c:v>1</c:v>
                </c:pt>
                <c:pt idx="1">
                  <c:v>6</c:v>
                </c:pt>
                <c:pt idx="2">
                  <c:v>1</c:v>
                </c:pt>
              </c:numCache>
            </c:numRef>
          </c:val>
        </c:ser>
        <c:ser>
          <c:idx val="2"/>
          <c:order val="2"/>
          <c:tx>
            <c:strRef>
              <c:f>Sheet1!$D$1</c:f>
              <c:strCache>
                <c:ptCount val="1"/>
                <c:pt idx="0">
                  <c:v>Surviving Sepsis</c:v>
                </c:pt>
              </c:strCache>
            </c:strRef>
          </c:tx>
          <c:spPr>
            <a:solidFill>
              <a:srgbClr val="AAAAFF"/>
            </a:solidFill>
            <a:ln w="12700" cap="flat">
              <a:noFill/>
              <a:miter lim="400000"/>
            </a:ln>
            <a:effectLst/>
          </c:spPr>
          <c:invertIfNegative val="0"/>
          <c:cat>
            <c:strRef>
              <c:f>Sheet1!$A$2:$A$5</c:f>
              <c:strCache>
                <c:ptCount val="4"/>
                <c:pt idx="0">
                  <c:v>Ungraded</c:v>
                </c:pt>
                <c:pt idx="1">
                  <c:v>Low or very low evidence</c:v>
                </c:pt>
                <c:pt idx="2">
                  <c:v>Moderate evidence</c:v>
                </c:pt>
                <c:pt idx="3">
                  <c:v>High evidence</c:v>
                </c:pt>
              </c:strCache>
            </c:strRef>
          </c:cat>
          <c:val>
            <c:numRef>
              <c:f>Sheet1!$D$2:$D$5</c:f>
              <c:numCache>
                <c:formatCode>General</c:formatCode>
                <c:ptCount val="4"/>
                <c:pt idx="0">
                  <c:v>1</c:v>
                </c:pt>
                <c:pt idx="1">
                  <c:v>5</c:v>
                </c:pt>
                <c:pt idx="2">
                  <c:v>3</c:v>
                </c:pt>
                <c:pt idx="3">
                  <c:v>1</c:v>
                </c:pt>
              </c:numCache>
            </c:numRef>
          </c:val>
        </c:ser>
        <c:dLbls>
          <c:showLegendKey val="0"/>
          <c:showVal val="0"/>
          <c:showCatName val="0"/>
          <c:showSerName val="0"/>
          <c:showPercent val="0"/>
          <c:showBubbleSize val="0"/>
        </c:dLbls>
        <c:gapWidth val="150"/>
        <c:axId val="127779424"/>
        <c:axId val="127780208"/>
      </c:barChart>
      <c:catAx>
        <c:axId val="127779424"/>
        <c:scaling>
          <c:orientation val="minMax"/>
        </c:scaling>
        <c:delete val="0"/>
        <c:axPos val="b"/>
        <c:title>
          <c:tx>
            <c:rich>
              <a:bodyPr rot="0"/>
              <a:lstStyle/>
              <a:p>
                <a:pPr lvl="0">
                  <a:defRPr sz="1800" b="0" i="0" u="none" strike="noStrike">
                    <a:solidFill>
                      <a:srgbClr val="000000"/>
                    </a:solidFill>
                    <a:effectLst/>
                    <a:latin typeface="Avenir Next Demi Bold"/>
                  </a:defRPr>
                </a:pPr>
                <a:r>
                  <a:rPr lang="en-CA" sz="1800" b="0" i="0" u="none" strike="noStrike">
                    <a:solidFill>
                      <a:srgbClr val="000000"/>
                    </a:solidFill>
                    <a:effectLst/>
                    <a:latin typeface="Avenir Next Demi Bold"/>
                  </a:rPr>
                  <a:t>Level of Evidence</a:t>
                </a:r>
              </a:p>
            </c:rich>
          </c:tx>
          <c:overlay val="1"/>
        </c:title>
        <c:numFmt formatCode="General" sourceLinked="1"/>
        <c:majorTickMark val="out"/>
        <c:minorTickMark val="none"/>
        <c:tickLblPos val="low"/>
        <c:spPr>
          <a:ln w="12700" cap="flat">
            <a:solidFill>
              <a:srgbClr val="000000"/>
            </a:solidFill>
            <a:prstDash val="solid"/>
            <a:miter lim="400000"/>
          </a:ln>
        </c:spPr>
        <c:txPr>
          <a:bodyPr rot="0"/>
          <a:lstStyle/>
          <a:p>
            <a:pPr lvl="0">
              <a:defRPr sz="1400" b="0" i="0" u="none" strike="noStrike">
                <a:solidFill>
                  <a:srgbClr val="000000"/>
                </a:solidFill>
                <a:effectLst/>
                <a:latin typeface="Avenir Next"/>
              </a:defRPr>
            </a:pPr>
            <a:endParaRPr lang="en-US"/>
          </a:p>
        </c:txPr>
        <c:crossAx val="127780208"/>
        <c:crosses val="autoZero"/>
        <c:auto val="1"/>
        <c:lblAlgn val="ctr"/>
        <c:lblOffset val="100"/>
        <c:noMultiLvlLbl val="1"/>
      </c:catAx>
      <c:valAx>
        <c:axId val="127780208"/>
        <c:scaling>
          <c:orientation val="minMax"/>
        </c:scaling>
        <c:delete val="0"/>
        <c:axPos val="l"/>
        <c:majorGridlines>
          <c:spPr>
            <a:ln w="12700" cap="flat">
              <a:solidFill>
                <a:srgbClr val="B4B4B4"/>
              </a:solidFill>
              <a:prstDash val="solid"/>
              <a:bevel/>
            </a:ln>
          </c:spPr>
        </c:majorGridlines>
        <c:title>
          <c:tx>
            <c:rich>
              <a:bodyPr rot="-5400000"/>
              <a:lstStyle/>
              <a:p>
                <a:pPr lvl="0">
                  <a:defRPr sz="1800" b="0" i="0" u="none" strike="noStrike">
                    <a:solidFill>
                      <a:srgbClr val="000000"/>
                    </a:solidFill>
                    <a:effectLst/>
                    <a:latin typeface="Avenir Next Demi Bold"/>
                  </a:defRPr>
                </a:pPr>
                <a:r>
                  <a:rPr lang="en-CA" sz="1800" b="0" i="0" u="none" strike="noStrike">
                    <a:solidFill>
                      <a:srgbClr val="000000"/>
                    </a:solidFill>
                    <a:effectLst/>
                    <a:latin typeface="Avenir Next Demi Bold"/>
                  </a:rPr>
                  <a:t>Number of topics</a:t>
                </a:r>
              </a:p>
            </c:rich>
          </c:tx>
          <c:overlay val="1"/>
        </c:title>
        <c:numFmt formatCode="0" sourceLinked="0"/>
        <c:majorTickMark val="out"/>
        <c:minorTickMark val="none"/>
        <c:tickLblPos val="nextTo"/>
        <c:spPr>
          <a:ln w="12700" cap="flat">
            <a:solidFill>
              <a:srgbClr val="000000"/>
            </a:solidFill>
            <a:prstDash val="solid"/>
            <a:miter lim="400000"/>
          </a:ln>
        </c:spPr>
        <c:txPr>
          <a:bodyPr rot="0"/>
          <a:lstStyle/>
          <a:p>
            <a:pPr lvl="0">
              <a:defRPr sz="1600" b="0" i="0" u="none" strike="noStrike">
                <a:solidFill>
                  <a:srgbClr val="000000"/>
                </a:solidFill>
                <a:effectLst/>
                <a:latin typeface="Avenir Next"/>
              </a:defRPr>
            </a:pPr>
            <a:endParaRPr lang="en-US"/>
          </a:p>
        </c:txPr>
        <c:crossAx val="127779424"/>
        <c:crosses val="autoZero"/>
        <c:crossBetween val="between"/>
        <c:majorUnit val="1.5"/>
        <c:minorUnit val="0.75"/>
      </c:valAx>
      <c:spPr>
        <a:noFill/>
        <a:ln w="12700" cap="flat">
          <a:noFill/>
          <a:miter lim="400000"/>
        </a:ln>
        <a:effectLst/>
      </c:spPr>
    </c:plotArea>
    <c:legend>
      <c:legendPos val="r"/>
      <c:layout>
        <c:manualLayout>
          <c:xMode val="edge"/>
          <c:yMode val="edge"/>
          <c:x val="0.70353500000000002"/>
          <c:y val="5.0000000000000001E-3"/>
          <c:w val="0.29646499999999998"/>
          <c:h val="0.23488100000000001"/>
        </c:manualLayout>
      </c:layout>
      <c:overlay val="1"/>
      <c:spPr>
        <a:noFill/>
        <a:ln w="12700" cap="flat">
          <a:noFill/>
          <a:miter lim="400000"/>
        </a:ln>
        <a:effectLst/>
      </c:spPr>
      <c:txPr>
        <a:bodyPr/>
        <a:lstStyle/>
        <a:p>
          <a:pPr lvl="0">
            <a:defRPr sz="2400" b="0" i="0" u="none" strike="noStrike">
              <a:solidFill>
                <a:srgbClr val="000000"/>
              </a:solidFill>
              <a:effectLst/>
              <a:latin typeface="Avenir Next"/>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Shape 3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7" name="Shape 3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825524154"/>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If you honor me for the spirit of collaboration that I represent, it is only because</a:t>
            </a:r>
            <a:r>
              <a:rPr lang="en-CA" baseline="0" dirty="0" smtClean="0"/>
              <a:t> I have been able to plug into a broader community of receptive colleagues who engage and enable us to do these special projects. Thanks Charlene for recognize that </a:t>
            </a:r>
            <a:r>
              <a:rPr lang="en-CA" baseline="0" dirty="0" err="1" smtClean="0"/>
              <a:t>wondership</a:t>
            </a:r>
            <a:r>
              <a:rPr lang="en-CA" baseline="0" dirty="0" smtClean="0"/>
              <a:t> spirit of collaboration in our community and I am humbled to be able to give a ‘voice’ to that concept. </a:t>
            </a:r>
            <a:endParaRPr lang="en-CA" dirty="0"/>
          </a:p>
        </p:txBody>
      </p:sp>
    </p:spTree>
    <p:extLst>
      <p:ext uri="{BB962C8B-B14F-4D97-AF65-F5344CB8AC3E}">
        <p14:creationId xmlns:p14="http://schemas.microsoft.com/office/powerpoint/2010/main" val="357530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smtClean="0"/>
              <a:t>Ask by show of hands whose institutions</a:t>
            </a:r>
            <a:r>
              <a:rPr lang="en-CA" baseline="0" dirty="0" smtClean="0"/>
              <a:t> have participated years past. You are living testimonies of the spirit of collaboration that already exists in our community. THANK YOU. the question is whether we can leverage this collaboration and continue the partnership and perform an RCT in the context of this initiative?</a:t>
            </a:r>
            <a:endParaRPr lang="en-CA" dirty="0"/>
          </a:p>
        </p:txBody>
      </p:sp>
    </p:spTree>
    <p:extLst>
      <p:ext uri="{BB962C8B-B14F-4D97-AF65-F5344CB8AC3E}">
        <p14:creationId xmlns:p14="http://schemas.microsoft.com/office/powerpoint/2010/main" val="980571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663" name="Shape 663"/>
          <p:cNvSpPr>
            <a:spLocks noGrp="1"/>
          </p:cNvSpPr>
          <p:nvPr>
            <p:ph type="body" sz="quarter" idx="1"/>
          </p:nvPr>
        </p:nvSpPr>
        <p:spPr>
          <a:prstGeom prst="rect">
            <a:avLst/>
          </a:prstGeom>
        </p:spPr>
        <p:txBody>
          <a:bodyPr/>
          <a:lstStyle>
            <a:lvl1pPr>
              <a:lnSpc>
                <a:spcPct val="117999"/>
              </a:lnSpc>
            </a:lvl1pPr>
          </a:lstStyle>
          <a:p>
            <a:pPr lvl="0">
              <a:defRPr sz="1800"/>
            </a:pPr>
            <a:endParaRPr sz="2200" dirty="0"/>
          </a:p>
        </p:txBody>
      </p:sp>
    </p:spTree>
    <p:extLst>
      <p:ext uri="{BB962C8B-B14F-4D97-AF65-F5344CB8AC3E}">
        <p14:creationId xmlns:p14="http://schemas.microsoft.com/office/powerpoint/2010/main" val="1327235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685" name="Shape 685"/>
          <p:cNvSpPr>
            <a:spLocks noGrp="1"/>
          </p:cNvSpPr>
          <p:nvPr>
            <p:ph type="body" sz="quarter" idx="1"/>
          </p:nvPr>
        </p:nvSpPr>
        <p:spPr>
          <a:prstGeom prst="rect">
            <a:avLst/>
          </a:prstGeom>
        </p:spPr>
        <p:txBody>
          <a:bodyPr/>
          <a:lstStyle>
            <a:lvl1pPr>
              <a:lnSpc>
                <a:spcPct val="117999"/>
              </a:lnSpc>
            </a:lvl1pPr>
          </a:lstStyle>
          <a:p>
            <a:pPr lvl="0">
              <a:defRPr sz="1800"/>
            </a:pPr>
            <a:endParaRPr sz="2200" dirty="0"/>
          </a:p>
        </p:txBody>
      </p:sp>
    </p:spTree>
    <p:extLst>
      <p:ext uri="{BB962C8B-B14F-4D97-AF65-F5344CB8AC3E}">
        <p14:creationId xmlns:p14="http://schemas.microsoft.com/office/powerpoint/2010/main" val="118831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Refer</a:t>
            </a:r>
            <a:r>
              <a:rPr lang="en-CA" baseline="0" dirty="0" smtClean="0"/>
              <a:t> to meeting on </a:t>
            </a:r>
            <a:r>
              <a:rPr lang="en-CA" baseline="0" dirty="0" err="1" smtClean="0"/>
              <a:t>saturday</a:t>
            </a:r>
            <a:endParaRPr lang="en-CA" dirty="0"/>
          </a:p>
        </p:txBody>
      </p:sp>
    </p:spTree>
    <p:extLst>
      <p:ext uri="{BB962C8B-B14F-4D97-AF65-F5344CB8AC3E}">
        <p14:creationId xmlns:p14="http://schemas.microsoft.com/office/powerpoint/2010/main" val="2774685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Shape 74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748" name="Shape 748"/>
          <p:cNvSpPr>
            <a:spLocks noGrp="1"/>
          </p:cNvSpPr>
          <p:nvPr>
            <p:ph type="body" sz="quarter" idx="1"/>
          </p:nvPr>
        </p:nvSpPr>
        <p:spPr>
          <a:prstGeom prst="rect">
            <a:avLst/>
          </a:prstGeom>
        </p:spPr>
        <p:txBody>
          <a:bodyPr/>
          <a:lstStyle>
            <a:lvl1pPr>
              <a:lnSpc>
                <a:spcPct val="117999"/>
              </a:lnSpc>
            </a:lvl1pPr>
          </a:lstStyle>
          <a:p>
            <a:pPr lvl="0">
              <a:defRPr sz="1800"/>
            </a:pPr>
            <a:endParaRPr sz="2200" dirty="0"/>
          </a:p>
        </p:txBody>
      </p:sp>
    </p:spTree>
    <p:extLst>
      <p:ext uri="{BB962C8B-B14F-4D97-AF65-F5344CB8AC3E}">
        <p14:creationId xmlns:p14="http://schemas.microsoft.com/office/powerpoint/2010/main" val="574271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 important conversation we</a:t>
            </a:r>
            <a:r>
              <a:rPr lang="en-CA" baseline="0" dirty="0" smtClean="0"/>
              <a:t> need to have as a society is whether we should expect dietitians/nutritionists to take ownership of the physical recovery of patients. Do we expect nutritional interventions to impact these physical outcomes? If so, can we expect dietitians to monitor muscle mass, muscle strength, </a:t>
            </a:r>
            <a:r>
              <a:rPr lang="en-CA" baseline="0" dirty="0" err="1" smtClean="0"/>
              <a:t>etc</a:t>
            </a:r>
            <a:r>
              <a:rPr lang="en-CA" baseline="0" dirty="0" smtClean="0"/>
              <a:t>? </a:t>
            </a:r>
            <a:r>
              <a:rPr lang="en-CA" baseline="0" dirty="0" err="1" smtClean="0"/>
              <a:t>eg</a:t>
            </a:r>
            <a:r>
              <a:rPr lang="en-CA" baseline="0" dirty="0" smtClean="0"/>
              <a:t>. Of nutritionist in Buenos </a:t>
            </a:r>
            <a:r>
              <a:rPr lang="en-CA" baseline="0" dirty="0" err="1" smtClean="0"/>
              <a:t>airies</a:t>
            </a:r>
            <a:r>
              <a:rPr lang="en-CA" baseline="0" dirty="0" smtClean="0"/>
              <a:t> where they followed patients to discharge. </a:t>
            </a:r>
            <a:endParaRPr lang="en-CA" dirty="0"/>
          </a:p>
        </p:txBody>
      </p:sp>
    </p:spTree>
    <p:extLst>
      <p:ext uri="{BB962C8B-B14F-4D97-AF65-F5344CB8AC3E}">
        <p14:creationId xmlns:p14="http://schemas.microsoft.com/office/powerpoint/2010/main" val="3043087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 we think about the physical recovery</a:t>
            </a:r>
            <a:r>
              <a:rPr lang="en-CA" baseline="0" dirty="0" smtClean="0"/>
              <a:t> of our patients… evidence that it is the combination of ….. But what do you as dietitians know about activity/exercise? What do you our rehabilitation partners know about nutrition. </a:t>
            </a:r>
            <a:endParaRPr lang="en-CA" dirty="0"/>
          </a:p>
        </p:txBody>
      </p:sp>
    </p:spTree>
    <p:extLst>
      <p:ext uri="{BB962C8B-B14F-4D97-AF65-F5344CB8AC3E}">
        <p14:creationId xmlns:p14="http://schemas.microsoft.com/office/powerpoint/2010/main" val="1509911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042" name="Shape 1042"/>
          <p:cNvSpPr>
            <a:spLocks noGrp="1"/>
          </p:cNvSpPr>
          <p:nvPr>
            <p:ph type="body" sz="quarter" idx="1"/>
          </p:nvPr>
        </p:nvSpPr>
        <p:spPr>
          <a:prstGeom prst="rect">
            <a:avLst/>
          </a:prstGeom>
        </p:spPr>
        <p:txBody>
          <a:bodyPr/>
          <a:lstStyle>
            <a:lvl1pPr>
              <a:lnSpc>
                <a:spcPct val="117999"/>
              </a:lnSpc>
            </a:lvl1pPr>
          </a:lstStyle>
          <a:p>
            <a:pPr lvl="0">
              <a:defRPr sz="1800"/>
            </a:pPr>
            <a:endParaRPr sz="2200" dirty="0"/>
          </a:p>
        </p:txBody>
      </p:sp>
    </p:spTree>
    <p:extLst>
      <p:ext uri="{BB962C8B-B14F-4D97-AF65-F5344CB8AC3E}">
        <p14:creationId xmlns:p14="http://schemas.microsoft.com/office/powerpoint/2010/main" val="647054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Want to talk about several transformative ideas that will shape</a:t>
            </a:r>
            <a:r>
              <a:rPr lang="en-CA" baseline="0" dirty="0" smtClean="0"/>
              <a:t> the way we see ourselves, the way we interact as a society, and what we expect of our societal leadership and ourselves. </a:t>
            </a:r>
            <a:endParaRPr lang="en-CA" dirty="0"/>
          </a:p>
        </p:txBody>
      </p:sp>
    </p:spTree>
    <p:extLst>
      <p:ext uri="{BB962C8B-B14F-4D97-AF65-F5344CB8AC3E}">
        <p14:creationId xmlns:p14="http://schemas.microsoft.com/office/powerpoint/2010/main" val="95226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Those ideas are…</a:t>
            </a:r>
            <a:endParaRPr lang="en-CA" dirty="0"/>
          </a:p>
        </p:txBody>
      </p:sp>
    </p:spTree>
    <p:extLst>
      <p:ext uri="{BB962C8B-B14F-4D97-AF65-F5344CB8AC3E}">
        <p14:creationId xmlns:p14="http://schemas.microsoft.com/office/powerpoint/2010/main" val="1122067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But let’s start in</a:t>
            </a:r>
            <a:r>
              <a:rPr lang="en-CA" baseline="0" dirty="0" smtClean="0"/>
              <a:t> the beginning with defining the problem.</a:t>
            </a:r>
            <a:endParaRPr lang="en-CA" dirty="0"/>
          </a:p>
        </p:txBody>
      </p:sp>
    </p:spTree>
    <p:extLst>
      <p:ext uri="{BB962C8B-B14F-4D97-AF65-F5344CB8AC3E}">
        <p14:creationId xmlns:p14="http://schemas.microsoft.com/office/powerpoint/2010/main" val="2567110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77" name="Shape 77"/>
          <p:cNvSpPr>
            <a:spLocks noGrp="1"/>
          </p:cNvSpPr>
          <p:nvPr>
            <p:ph type="body" sz="quarter" idx="1"/>
          </p:nvPr>
        </p:nvSpPr>
        <p:spPr>
          <a:prstGeom prst="rect">
            <a:avLst/>
          </a:prstGeom>
        </p:spPr>
        <p:txBody>
          <a:bodyPr/>
          <a:lstStyle>
            <a:lvl1pPr>
              <a:lnSpc>
                <a:spcPct val="117999"/>
              </a:lnSpc>
            </a:lvl1pPr>
          </a:lstStyle>
          <a:p>
            <a:pPr lvl="0">
              <a:defRPr sz="1800"/>
            </a:pPr>
            <a:endParaRPr sz="2200" dirty="0"/>
          </a:p>
        </p:txBody>
      </p:sp>
    </p:spTree>
    <p:extLst>
      <p:ext uri="{BB962C8B-B14F-4D97-AF65-F5344CB8AC3E}">
        <p14:creationId xmlns:p14="http://schemas.microsoft.com/office/powerpoint/2010/main" val="235566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85" name="Shape 85"/>
          <p:cNvSpPr>
            <a:spLocks noGrp="1"/>
          </p:cNvSpPr>
          <p:nvPr>
            <p:ph type="body" sz="quarter" idx="1"/>
          </p:nvPr>
        </p:nvSpPr>
        <p:spPr>
          <a:prstGeom prst="rect">
            <a:avLst/>
          </a:prstGeom>
        </p:spPr>
        <p:txBody>
          <a:bodyPr/>
          <a:lstStyle>
            <a:lvl1pPr>
              <a:lnSpc>
                <a:spcPct val="117999"/>
              </a:lnSpc>
            </a:lvl1pPr>
          </a:lstStyle>
          <a:p>
            <a:pPr lvl="0">
              <a:defRPr sz="1800"/>
            </a:pPr>
            <a:r>
              <a:rPr lang="en-CA" sz="2200" dirty="0" smtClean="0"/>
              <a:t>Could it be due to the fact ….. Think about the last time you tried to assert your self</a:t>
            </a:r>
            <a:r>
              <a:rPr lang="en-CA" sz="2200" baseline="0" dirty="0" smtClean="0"/>
              <a:t> that we need to feed this patient more and a physician said, ‘what’s the evidence for that’… and if left you speechless and struggling</a:t>
            </a:r>
            <a:endParaRPr sz="2200" dirty="0"/>
          </a:p>
        </p:txBody>
      </p:sp>
    </p:spTree>
    <p:extLst>
      <p:ext uri="{BB962C8B-B14F-4D97-AF65-F5344CB8AC3E}">
        <p14:creationId xmlns:p14="http://schemas.microsoft.com/office/powerpoint/2010/main" val="1956205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Whats</a:t>
            </a:r>
            <a:r>
              <a:rPr lang="en-CA" dirty="0" smtClean="0"/>
              <a:t> my</a:t>
            </a:r>
            <a:r>
              <a:rPr lang="en-CA" baseline="0" dirty="0" smtClean="0"/>
              <a:t> point- that selected patients in an RCT MAY not be representative of patients you see in real life. Therefore the results are not generalizable to real practice. And to the extent that treatment effect varies by baseline risk. By including ‘not as sick’ or ‘younger’ patients, you may miss an important signal. Besides… </a:t>
            </a:r>
            <a:endParaRPr lang="en-CA" dirty="0"/>
          </a:p>
        </p:txBody>
      </p:sp>
    </p:spTree>
    <p:extLst>
      <p:ext uri="{BB962C8B-B14F-4D97-AF65-F5344CB8AC3E}">
        <p14:creationId xmlns:p14="http://schemas.microsoft.com/office/powerpoint/2010/main" val="1329579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Need to study more </a:t>
            </a:r>
            <a:r>
              <a:rPr lang="en-CA" dirty="0" err="1" smtClean="0"/>
              <a:t>homogenoous</a:t>
            </a:r>
            <a:r>
              <a:rPr lang="en-CA" baseline="0" dirty="0" smtClean="0"/>
              <a:t> patient populations that are in some way take into consideration of their underlying risk</a:t>
            </a:r>
            <a:endParaRPr lang="en-CA" dirty="0"/>
          </a:p>
        </p:txBody>
      </p:sp>
    </p:spTree>
    <p:extLst>
      <p:ext uri="{BB962C8B-B14F-4D97-AF65-F5344CB8AC3E}">
        <p14:creationId xmlns:p14="http://schemas.microsoft.com/office/powerpoint/2010/main" val="1086341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Homogeneity and lack of generalizability are not the only problems related</a:t>
            </a:r>
            <a:r>
              <a:rPr lang="en-CA" baseline="0" dirty="0" smtClean="0"/>
              <a:t> to RCTs.  Describe trial… “Guess how much it costs”</a:t>
            </a:r>
            <a:endParaRPr lang="en-CA" dirty="0"/>
          </a:p>
        </p:txBody>
      </p:sp>
    </p:spTree>
    <p:extLst>
      <p:ext uri="{BB962C8B-B14F-4D97-AF65-F5344CB8AC3E}">
        <p14:creationId xmlns:p14="http://schemas.microsoft.com/office/powerpoint/2010/main" val="3943305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474148" y="2044700"/>
            <a:ext cx="16391967" cy="3238500"/>
          </a:xfrm>
          <a:prstGeom prst="rect">
            <a:avLst/>
          </a:prstGeom>
        </p:spPr>
        <p:txBody>
          <a:bodyPr anchor="b"/>
          <a:lstStyle/>
          <a:p>
            <a:pPr lvl="0">
              <a:defRPr sz="1800" cap="none">
                <a:solidFill>
                  <a:srgbClr val="000000"/>
                </a:solidFill>
              </a:defRPr>
            </a:pPr>
            <a:r>
              <a:rPr sz="9600" cap="all">
                <a:solidFill>
                  <a:srgbClr val="535353"/>
                </a:solidFill>
              </a:rPr>
              <a:t>Title Text</a:t>
            </a:r>
          </a:p>
        </p:txBody>
      </p:sp>
      <p:sp>
        <p:nvSpPr>
          <p:cNvPr id="7" name="Shape 7"/>
          <p:cNvSpPr>
            <a:spLocks noGrp="1"/>
          </p:cNvSpPr>
          <p:nvPr>
            <p:ph type="body" idx="1"/>
          </p:nvPr>
        </p:nvSpPr>
        <p:spPr>
          <a:xfrm>
            <a:off x="474148" y="5270500"/>
            <a:ext cx="16391967" cy="1295400"/>
          </a:xfrm>
          <a:prstGeom prst="rect">
            <a:avLst/>
          </a:prstGeom>
        </p:spPr>
        <p:txBody>
          <a:bodyPr anchor="t"/>
          <a:lstStyle>
            <a:lvl1pPr marL="0" indent="0" algn="ctr">
              <a:lnSpc>
                <a:spcPct val="100000"/>
              </a:lnSpc>
              <a:spcBef>
                <a:spcPts val="0"/>
              </a:spcBef>
              <a:buSzTx/>
              <a:buNone/>
              <a:defRPr sz="5067"/>
            </a:lvl1pPr>
            <a:lvl2pPr marL="0" indent="0" algn="ctr">
              <a:lnSpc>
                <a:spcPct val="100000"/>
              </a:lnSpc>
              <a:spcBef>
                <a:spcPts val="0"/>
              </a:spcBef>
              <a:buSzTx/>
              <a:buNone/>
              <a:defRPr sz="5067"/>
            </a:lvl2pPr>
            <a:lvl3pPr marL="0" indent="0" algn="ctr">
              <a:lnSpc>
                <a:spcPct val="100000"/>
              </a:lnSpc>
              <a:spcBef>
                <a:spcPts val="0"/>
              </a:spcBef>
              <a:buSzTx/>
              <a:buNone/>
              <a:defRPr sz="5067"/>
            </a:lvl3pPr>
            <a:lvl4pPr marL="0" indent="0" algn="ctr">
              <a:lnSpc>
                <a:spcPct val="100000"/>
              </a:lnSpc>
              <a:spcBef>
                <a:spcPts val="0"/>
              </a:spcBef>
              <a:buSzTx/>
              <a:buNone/>
              <a:defRPr sz="5067"/>
            </a:lvl4pPr>
            <a:lvl5pPr marL="0" indent="0" algn="ctr">
              <a:lnSpc>
                <a:spcPct val="100000"/>
              </a:lnSpc>
              <a:spcBef>
                <a:spcPts val="0"/>
              </a:spcBef>
              <a:buSzTx/>
              <a:buNone/>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30" name="Shape 30"/>
          <p:cNvSpPr>
            <a:spLocks noGrp="1"/>
          </p:cNvSpPr>
          <p:nvPr>
            <p:ph type="body" idx="1"/>
          </p:nvPr>
        </p:nvSpPr>
        <p:spPr>
          <a:prstGeom prst="rect">
            <a:avLst/>
          </a:prstGeom>
        </p:spPr>
        <p:txBody>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
        <p:nvSpPr>
          <p:cNvPr id="31" name="Shape 3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45285" y="299927"/>
            <a:ext cx="14329446" cy="1587351"/>
          </a:xfrm>
        </p:spPr>
        <p:txBody>
          <a:bodyPr anchor="b" anchorCtr="0"/>
          <a:lstStyle/>
          <a:p>
            <a:r>
              <a:rPr lang="en-US" dirty="0" smtClean="0"/>
              <a:t>Click to edit Master title style</a:t>
            </a:r>
            <a:endParaRPr dirty="0"/>
          </a:p>
        </p:txBody>
      </p:sp>
      <p:sp>
        <p:nvSpPr>
          <p:cNvPr id="3" name="Date Placeholder 2"/>
          <p:cNvSpPr>
            <a:spLocks noGrp="1"/>
          </p:cNvSpPr>
          <p:nvPr>
            <p:ph type="dt" sz="half" idx="10"/>
          </p:nvPr>
        </p:nvSpPr>
        <p:spPr>
          <a:xfrm>
            <a:off x="14541762" y="9147117"/>
            <a:ext cx="2257705" cy="234889"/>
          </a:xfrm>
          <a:prstGeom prst="rect">
            <a:avLst/>
          </a:prstGeom>
        </p:spPr>
        <p:txBody>
          <a:bodyPr/>
          <a:lstStyle/>
          <a:p>
            <a:fld id="{C62190D7-5A76-0B4E-A22C-EA391469D6D3}" type="datetime1">
              <a:rPr lang="en-US" smtClean="0"/>
              <a:t>2/28/2017</a:t>
            </a:fld>
            <a:endParaRPr lang="en-US"/>
          </a:p>
        </p:txBody>
      </p:sp>
      <p:sp>
        <p:nvSpPr>
          <p:cNvPr id="4" name="Footer Placeholder 3"/>
          <p:cNvSpPr>
            <a:spLocks noGrp="1"/>
          </p:cNvSpPr>
          <p:nvPr>
            <p:ph type="ftr" sz="quarter" idx="11"/>
          </p:nvPr>
        </p:nvSpPr>
        <p:spPr>
          <a:xfrm>
            <a:off x="1515374" y="9147117"/>
            <a:ext cx="12975814" cy="234889"/>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162F1D00-BD13-4404-86B0-79703945A0A7}" type="slidenum">
              <a:rPr lang="en-US" smtClean="0"/>
              <a:t>‹#›</a:t>
            </a:fld>
            <a:endParaRPr lang="en-US"/>
          </a:p>
        </p:txBody>
      </p:sp>
      <p:sp>
        <p:nvSpPr>
          <p:cNvPr id="9" name="Rectangle 8"/>
          <p:cNvSpPr/>
          <p:nvPr userDrawn="1"/>
        </p:nvSpPr>
        <p:spPr>
          <a:xfrm>
            <a:off x="15570112" y="401883"/>
            <a:ext cx="1217643" cy="22758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560"/>
          </a:p>
        </p:txBody>
      </p:sp>
      <p:sp>
        <p:nvSpPr>
          <p:cNvPr id="10" name="Rectangle 9"/>
          <p:cNvSpPr/>
          <p:nvPr userDrawn="1"/>
        </p:nvSpPr>
        <p:spPr>
          <a:xfrm>
            <a:off x="15300231" y="401883"/>
            <a:ext cx="173402" cy="22758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560"/>
          </a:p>
        </p:txBody>
      </p:sp>
    </p:spTree>
    <p:extLst>
      <p:ext uri="{BB962C8B-B14F-4D97-AF65-F5344CB8AC3E}">
        <p14:creationId xmlns:p14="http://schemas.microsoft.com/office/powerpoint/2010/main" val="17622664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9" name="Shape 9"/>
          <p:cNvSpPr>
            <a:spLocks noGrp="1"/>
          </p:cNvSpPr>
          <p:nvPr>
            <p:ph type="title"/>
          </p:nvPr>
        </p:nvSpPr>
        <p:spPr>
          <a:xfrm>
            <a:off x="1693385" y="6908800"/>
            <a:ext cx="13953493" cy="1282700"/>
          </a:xfrm>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10" name="Shape 10"/>
          <p:cNvSpPr>
            <a:spLocks noGrp="1"/>
          </p:cNvSpPr>
          <p:nvPr>
            <p:ph type="body" idx="1"/>
          </p:nvPr>
        </p:nvSpPr>
        <p:spPr>
          <a:xfrm>
            <a:off x="1693385" y="8191500"/>
            <a:ext cx="13953493" cy="1562100"/>
          </a:xfrm>
          <a:prstGeom prst="rect">
            <a:avLst/>
          </a:prstGeom>
        </p:spPr>
        <p:txBody>
          <a:bodyPr anchor="t"/>
          <a:lstStyle>
            <a:lvl1pPr marL="0" indent="0" algn="ctr">
              <a:lnSpc>
                <a:spcPct val="100000"/>
              </a:lnSpc>
              <a:spcBef>
                <a:spcPts val="0"/>
              </a:spcBef>
              <a:buSzTx/>
              <a:buNone/>
              <a:defRPr sz="5067"/>
            </a:lvl1pPr>
            <a:lvl2pPr marL="0" indent="0" algn="ctr">
              <a:lnSpc>
                <a:spcPct val="100000"/>
              </a:lnSpc>
              <a:spcBef>
                <a:spcPts val="0"/>
              </a:spcBef>
              <a:buSzTx/>
              <a:buNone/>
              <a:defRPr sz="5067"/>
            </a:lvl2pPr>
            <a:lvl3pPr marL="0" indent="0" algn="ctr">
              <a:lnSpc>
                <a:spcPct val="100000"/>
              </a:lnSpc>
              <a:spcBef>
                <a:spcPts val="0"/>
              </a:spcBef>
              <a:buSzTx/>
              <a:buNone/>
              <a:defRPr sz="5067"/>
            </a:lvl3pPr>
            <a:lvl4pPr marL="0" indent="0" algn="ctr">
              <a:lnSpc>
                <a:spcPct val="100000"/>
              </a:lnSpc>
              <a:spcBef>
                <a:spcPts val="0"/>
              </a:spcBef>
              <a:buSzTx/>
              <a:buNone/>
              <a:defRPr sz="5067"/>
            </a:lvl4pPr>
            <a:lvl5pPr marL="0" indent="0" algn="ctr">
              <a:lnSpc>
                <a:spcPct val="100000"/>
              </a:lnSpc>
              <a:spcBef>
                <a:spcPts val="0"/>
              </a:spcBef>
              <a:buSzTx/>
              <a:buNone/>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2" name="Shape 12"/>
          <p:cNvSpPr>
            <a:spLocks noGrp="1"/>
          </p:cNvSpPr>
          <p:nvPr>
            <p:ph type="title"/>
          </p:nvPr>
        </p:nvSpPr>
        <p:spPr>
          <a:xfrm>
            <a:off x="474148" y="3251200"/>
            <a:ext cx="16391967" cy="3238500"/>
          </a:xfrm>
          <a:prstGeom prst="rect">
            <a:avLst/>
          </a:prstGeom>
        </p:spPr>
        <p:txBody>
          <a:bodyPr/>
          <a:lstStyle/>
          <a:p>
            <a:pPr lvl="0">
              <a:defRPr sz="1800" cap="none">
                <a:solidFill>
                  <a:srgbClr val="000000"/>
                </a:solidFill>
              </a:defRPr>
            </a:pPr>
            <a:r>
              <a:rPr sz="9600" cap="all">
                <a:solidFill>
                  <a:srgbClr val="535353"/>
                </a:solidFill>
              </a:rP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4" name="Shape 14"/>
          <p:cNvSpPr>
            <a:spLocks noGrp="1"/>
          </p:cNvSpPr>
          <p:nvPr>
            <p:ph type="title"/>
          </p:nvPr>
        </p:nvSpPr>
        <p:spPr>
          <a:xfrm>
            <a:off x="474148" y="1016000"/>
            <a:ext cx="7857307" cy="3886200"/>
          </a:xfrm>
          <a:prstGeom prst="rect">
            <a:avLst/>
          </a:prstGeom>
        </p:spPr>
        <p:txBody>
          <a:bodyPr anchor="b"/>
          <a:lstStyle/>
          <a:p>
            <a:pPr lvl="0">
              <a:defRPr sz="1800" cap="none">
                <a:solidFill>
                  <a:srgbClr val="000000"/>
                </a:solidFill>
              </a:defRPr>
            </a:pPr>
            <a:r>
              <a:rPr sz="9600" cap="all">
                <a:solidFill>
                  <a:srgbClr val="535353"/>
                </a:solidFill>
              </a:rPr>
              <a:t>Title Text</a:t>
            </a:r>
          </a:p>
        </p:txBody>
      </p:sp>
      <p:sp>
        <p:nvSpPr>
          <p:cNvPr id="15" name="Shape 15"/>
          <p:cNvSpPr>
            <a:spLocks noGrp="1"/>
          </p:cNvSpPr>
          <p:nvPr>
            <p:ph type="body" idx="1"/>
          </p:nvPr>
        </p:nvSpPr>
        <p:spPr>
          <a:xfrm>
            <a:off x="474148" y="4889500"/>
            <a:ext cx="7857307" cy="3886200"/>
          </a:xfrm>
          <a:prstGeom prst="rect">
            <a:avLst/>
          </a:prstGeom>
        </p:spPr>
        <p:txBody>
          <a:bodyPr anchor="t"/>
          <a:lstStyle>
            <a:lvl1pPr marL="0" indent="0" algn="ctr">
              <a:lnSpc>
                <a:spcPct val="100000"/>
              </a:lnSpc>
              <a:spcBef>
                <a:spcPts val="0"/>
              </a:spcBef>
              <a:buSzTx/>
              <a:buNone/>
              <a:defRPr sz="5067"/>
            </a:lvl1pPr>
            <a:lvl2pPr marL="0" indent="0" algn="ctr">
              <a:lnSpc>
                <a:spcPct val="100000"/>
              </a:lnSpc>
              <a:spcBef>
                <a:spcPts val="0"/>
              </a:spcBef>
              <a:buSzTx/>
              <a:buNone/>
              <a:defRPr sz="5067"/>
            </a:lvl2pPr>
            <a:lvl3pPr marL="0" indent="0" algn="ctr">
              <a:lnSpc>
                <a:spcPct val="100000"/>
              </a:lnSpc>
              <a:spcBef>
                <a:spcPts val="0"/>
              </a:spcBef>
              <a:buSzTx/>
              <a:buNone/>
              <a:defRPr sz="5067"/>
            </a:lvl3pPr>
            <a:lvl4pPr marL="0" indent="0" algn="ctr">
              <a:lnSpc>
                <a:spcPct val="100000"/>
              </a:lnSpc>
              <a:spcBef>
                <a:spcPts val="0"/>
              </a:spcBef>
              <a:buSzTx/>
              <a:buNone/>
              <a:defRPr sz="5067"/>
            </a:lvl4pPr>
            <a:lvl5pPr marL="0" indent="0" algn="ctr">
              <a:lnSpc>
                <a:spcPct val="100000"/>
              </a:lnSpc>
              <a:spcBef>
                <a:spcPts val="0"/>
              </a:spcBef>
              <a:buSzTx/>
              <a:buNone/>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18" name="Shape 18"/>
          <p:cNvSpPr>
            <a:spLocks noGrp="1"/>
          </p:cNvSpPr>
          <p:nvPr>
            <p:ph type="body" idx="1"/>
          </p:nvPr>
        </p:nvSpPr>
        <p:spPr>
          <a:prstGeom prst="rect">
            <a:avLst/>
          </a:prstGeom>
        </p:spPr>
        <p:txBody>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21" name="Shape 21"/>
          <p:cNvSpPr>
            <a:spLocks noGrp="1"/>
          </p:cNvSpPr>
          <p:nvPr>
            <p:ph type="body" idx="1"/>
          </p:nvPr>
        </p:nvSpPr>
        <p:spPr>
          <a:xfrm>
            <a:off x="474148" y="2702294"/>
            <a:ext cx="7857307" cy="6355612"/>
          </a:xfrm>
          <a:prstGeom prst="rect">
            <a:avLst/>
          </a:prstGeom>
        </p:spPr>
        <p:txBody>
          <a:bodyPr/>
          <a:lstStyle>
            <a:lvl1pPr marL="575762" indent="-575762">
              <a:lnSpc>
                <a:spcPct val="100000"/>
              </a:lnSpc>
              <a:spcBef>
                <a:spcPts val="5067"/>
              </a:spcBef>
              <a:defRPr sz="5067"/>
            </a:lvl1pPr>
            <a:lvl2pPr marL="1151524" indent="-575762">
              <a:lnSpc>
                <a:spcPct val="100000"/>
              </a:lnSpc>
              <a:spcBef>
                <a:spcPts val="5067"/>
              </a:spcBef>
              <a:defRPr sz="5067"/>
            </a:lvl2pPr>
            <a:lvl3pPr marL="1727286" indent="-575762">
              <a:lnSpc>
                <a:spcPct val="100000"/>
              </a:lnSpc>
              <a:spcBef>
                <a:spcPts val="5067"/>
              </a:spcBef>
              <a:defRPr sz="5067"/>
            </a:lvl3pPr>
            <a:lvl4pPr marL="2303048" indent="-575762">
              <a:lnSpc>
                <a:spcPct val="100000"/>
              </a:lnSpc>
              <a:spcBef>
                <a:spcPts val="5067"/>
              </a:spcBef>
              <a:defRPr sz="5067"/>
            </a:lvl4pPr>
            <a:lvl5pPr marL="2878811" indent="-575762">
              <a:lnSpc>
                <a:spcPct val="100000"/>
              </a:lnSpc>
              <a:spcBef>
                <a:spcPts val="5067"/>
              </a:spcBef>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3" name="Shape 23"/>
          <p:cNvSpPr>
            <a:spLocks noGrp="1"/>
          </p:cNvSpPr>
          <p:nvPr>
            <p:ph type="body" idx="1"/>
          </p:nvPr>
        </p:nvSpPr>
        <p:spPr>
          <a:xfrm>
            <a:off x="1016031" y="762000"/>
            <a:ext cx="15291267" cy="8216900"/>
          </a:xfrm>
          <a:prstGeom prst="rect">
            <a:avLst/>
          </a:prstGeom>
        </p:spPr>
        <p:txBody>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74148" y="244103"/>
            <a:ext cx="16391967" cy="245819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cap="none">
                <a:solidFill>
                  <a:srgbClr val="000000"/>
                </a:solidFill>
              </a:defRPr>
            </a:pPr>
            <a:r>
              <a:rPr sz="9600" cap="all">
                <a:solidFill>
                  <a:srgbClr val="535353"/>
                </a:solidFill>
              </a:rPr>
              <a:t>Title Text</a:t>
            </a:r>
          </a:p>
        </p:txBody>
      </p:sp>
      <p:sp>
        <p:nvSpPr>
          <p:cNvPr id="3" name="Shape 3"/>
          <p:cNvSpPr>
            <a:spLocks noGrp="1"/>
          </p:cNvSpPr>
          <p:nvPr>
            <p:ph type="body" idx="1"/>
          </p:nvPr>
        </p:nvSpPr>
        <p:spPr>
          <a:xfrm>
            <a:off x="474148" y="2702294"/>
            <a:ext cx="16391967" cy="635561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
        <p:nvSpPr>
          <p:cNvPr id="4" name="Shape 4"/>
          <p:cNvSpPr>
            <a:spLocks noGrp="1"/>
          </p:cNvSpPr>
          <p:nvPr>
            <p:ph type="sldNum" sz="quarter" idx="2"/>
          </p:nvPr>
        </p:nvSpPr>
        <p:spPr>
          <a:xfrm>
            <a:off x="13005198" y="9158359"/>
            <a:ext cx="4046061" cy="338550"/>
          </a:xfrm>
          <a:prstGeom prst="rect">
            <a:avLst/>
          </a:prstGeom>
          <a:ln w="12700">
            <a:miter lim="400000"/>
          </a:ln>
        </p:spPr>
        <p:txBody>
          <a:bodyPr lIns="45718" tIns="45718" rIns="45718" bIns="45718" anchor="ctr">
            <a:spAutoFit/>
          </a:bodyPr>
          <a:lstStyle>
            <a:lvl1pPr algn="r">
              <a:defRPr sz="1600">
                <a:solidFill>
                  <a:srgbClr val="FFFFFF"/>
                </a:solidFill>
                <a:latin typeface="Gill Sans Light"/>
                <a:ea typeface="Gill Sans Light"/>
                <a:cs typeface="Gill Sans Light"/>
                <a:sym typeface="Gill Sans Light"/>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algn="ctr" defTabSz="778972">
        <a:defRPr sz="9600" cap="all">
          <a:solidFill>
            <a:srgbClr val="535353"/>
          </a:solidFill>
          <a:latin typeface="Gill Sans Light"/>
          <a:ea typeface="Gill Sans Light"/>
          <a:cs typeface="Gill Sans Light"/>
          <a:sym typeface="Gill Sans Light"/>
        </a:defRPr>
      </a:lvl1pPr>
      <a:lvl2pPr algn="ctr" defTabSz="778972">
        <a:defRPr sz="9600" cap="all">
          <a:solidFill>
            <a:srgbClr val="535353"/>
          </a:solidFill>
          <a:latin typeface="Gill Sans Light"/>
          <a:ea typeface="Gill Sans Light"/>
          <a:cs typeface="Gill Sans Light"/>
          <a:sym typeface="Gill Sans Light"/>
        </a:defRPr>
      </a:lvl2pPr>
      <a:lvl3pPr algn="ctr" defTabSz="778972">
        <a:defRPr sz="9600" cap="all">
          <a:solidFill>
            <a:srgbClr val="535353"/>
          </a:solidFill>
          <a:latin typeface="Gill Sans Light"/>
          <a:ea typeface="Gill Sans Light"/>
          <a:cs typeface="Gill Sans Light"/>
          <a:sym typeface="Gill Sans Light"/>
        </a:defRPr>
      </a:lvl3pPr>
      <a:lvl4pPr algn="ctr" defTabSz="778972">
        <a:defRPr sz="9600" cap="all">
          <a:solidFill>
            <a:srgbClr val="535353"/>
          </a:solidFill>
          <a:latin typeface="Gill Sans Light"/>
          <a:ea typeface="Gill Sans Light"/>
          <a:cs typeface="Gill Sans Light"/>
          <a:sym typeface="Gill Sans Light"/>
        </a:defRPr>
      </a:lvl4pPr>
      <a:lvl5pPr algn="ctr" defTabSz="778972">
        <a:defRPr sz="9600" cap="all">
          <a:solidFill>
            <a:srgbClr val="535353"/>
          </a:solidFill>
          <a:latin typeface="Gill Sans Light"/>
          <a:ea typeface="Gill Sans Light"/>
          <a:cs typeface="Gill Sans Light"/>
          <a:sym typeface="Gill Sans Light"/>
        </a:defRPr>
      </a:lvl5pPr>
      <a:lvl6pPr algn="ctr" defTabSz="778972">
        <a:defRPr sz="9600" cap="all">
          <a:solidFill>
            <a:srgbClr val="535353"/>
          </a:solidFill>
          <a:latin typeface="Gill Sans Light"/>
          <a:ea typeface="Gill Sans Light"/>
          <a:cs typeface="Gill Sans Light"/>
          <a:sym typeface="Gill Sans Light"/>
        </a:defRPr>
      </a:lvl6pPr>
      <a:lvl7pPr algn="ctr" defTabSz="778972">
        <a:defRPr sz="9600" cap="all">
          <a:solidFill>
            <a:srgbClr val="535353"/>
          </a:solidFill>
          <a:latin typeface="Gill Sans Light"/>
          <a:ea typeface="Gill Sans Light"/>
          <a:cs typeface="Gill Sans Light"/>
          <a:sym typeface="Gill Sans Light"/>
        </a:defRPr>
      </a:lvl7pPr>
      <a:lvl8pPr algn="ctr" defTabSz="778972">
        <a:defRPr sz="9600" cap="all">
          <a:solidFill>
            <a:srgbClr val="535353"/>
          </a:solidFill>
          <a:latin typeface="Gill Sans Light"/>
          <a:ea typeface="Gill Sans Light"/>
          <a:cs typeface="Gill Sans Light"/>
          <a:sym typeface="Gill Sans Light"/>
        </a:defRPr>
      </a:lvl8pPr>
      <a:lvl9pPr algn="ctr" defTabSz="778972">
        <a:defRPr sz="9600" cap="all">
          <a:solidFill>
            <a:srgbClr val="535353"/>
          </a:solidFill>
          <a:latin typeface="Gill Sans Light"/>
          <a:ea typeface="Gill Sans Light"/>
          <a:cs typeface="Gill Sans Light"/>
          <a:sym typeface="Gill Sans Light"/>
        </a:defRPr>
      </a:lvl9pPr>
    </p:titleStyle>
    <p:bodyStyle>
      <a:lvl1pPr marL="69430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1pPr>
      <a:lvl2pPr marL="1388603"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2pPr>
      <a:lvl3pPr marL="2082904"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3pPr>
      <a:lvl4pPr marL="2777206"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4pPr>
      <a:lvl5pPr marL="3471507"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5pPr>
      <a:lvl6pPr marL="4165808"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6pPr>
      <a:lvl7pPr marL="4860110"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7pPr>
      <a:lvl8pPr marL="555441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8pPr>
      <a:lvl9pPr marL="6248712"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9pPr>
    </p:bodyStyle>
    <p:otherStyle>
      <a:lvl1pPr algn="r" defTabSz="778972">
        <a:defRPr sz="1600">
          <a:solidFill>
            <a:schemeClr val="tx1"/>
          </a:solidFill>
          <a:latin typeface="+mn-lt"/>
          <a:ea typeface="+mn-ea"/>
          <a:cs typeface="+mn-cs"/>
          <a:sym typeface="Gill Sans Light"/>
        </a:defRPr>
      </a:lvl1pPr>
      <a:lvl2pPr algn="r" defTabSz="778972">
        <a:defRPr sz="1600">
          <a:solidFill>
            <a:schemeClr val="tx1"/>
          </a:solidFill>
          <a:latin typeface="+mn-lt"/>
          <a:ea typeface="+mn-ea"/>
          <a:cs typeface="+mn-cs"/>
          <a:sym typeface="Gill Sans Light"/>
        </a:defRPr>
      </a:lvl2pPr>
      <a:lvl3pPr algn="r" defTabSz="778972">
        <a:defRPr sz="1600">
          <a:solidFill>
            <a:schemeClr val="tx1"/>
          </a:solidFill>
          <a:latin typeface="+mn-lt"/>
          <a:ea typeface="+mn-ea"/>
          <a:cs typeface="+mn-cs"/>
          <a:sym typeface="Gill Sans Light"/>
        </a:defRPr>
      </a:lvl3pPr>
      <a:lvl4pPr algn="r" defTabSz="778972">
        <a:defRPr sz="1600">
          <a:solidFill>
            <a:schemeClr val="tx1"/>
          </a:solidFill>
          <a:latin typeface="+mn-lt"/>
          <a:ea typeface="+mn-ea"/>
          <a:cs typeface="+mn-cs"/>
          <a:sym typeface="Gill Sans Light"/>
        </a:defRPr>
      </a:lvl4pPr>
      <a:lvl5pPr algn="r" defTabSz="778972">
        <a:defRPr sz="1600">
          <a:solidFill>
            <a:schemeClr val="tx1"/>
          </a:solidFill>
          <a:latin typeface="+mn-lt"/>
          <a:ea typeface="+mn-ea"/>
          <a:cs typeface="+mn-cs"/>
          <a:sym typeface="Gill Sans Light"/>
        </a:defRPr>
      </a:lvl5pPr>
      <a:lvl6pPr algn="r" defTabSz="778972">
        <a:defRPr sz="1600">
          <a:solidFill>
            <a:schemeClr val="tx1"/>
          </a:solidFill>
          <a:latin typeface="+mn-lt"/>
          <a:ea typeface="+mn-ea"/>
          <a:cs typeface="+mn-cs"/>
          <a:sym typeface="Gill Sans Light"/>
        </a:defRPr>
      </a:lvl6pPr>
      <a:lvl7pPr algn="r" defTabSz="778972">
        <a:defRPr sz="1600">
          <a:solidFill>
            <a:schemeClr val="tx1"/>
          </a:solidFill>
          <a:latin typeface="+mn-lt"/>
          <a:ea typeface="+mn-ea"/>
          <a:cs typeface="+mn-cs"/>
          <a:sym typeface="Gill Sans Light"/>
        </a:defRPr>
      </a:lvl7pPr>
      <a:lvl8pPr algn="r" defTabSz="778972">
        <a:defRPr sz="1600">
          <a:solidFill>
            <a:schemeClr val="tx1"/>
          </a:solidFill>
          <a:latin typeface="+mn-lt"/>
          <a:ea typeface="+mn-ea"/>
          <a:cs typeface="+mn-cs"/>
          <a:sym typeface="Gill Sans Light"/>
        </a:defRPr>
      </a:lvl8pPr>
      <a:lvl9pPr algn="r" defTabSz="778972">
        <a:defRPr sz="1600">
          <a:solidFill>
            <a:schemeClr val="tx1"/>
          </a:solidFill>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2.png"/><Relationship Id="rId4" Type="http://schemas.openxmlformats.org/officeDocument/2006/relationships/image" Target="../media/image39.png"/><Relationship Id="rId9"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9.png"/><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playlist?list=PLlnrY7mI8SAdbSPb53jozciI1PPbl9_cj" TargetMode="Externa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2.png"/><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nvSpPr>
        <p:spPr>
          <a:xfrm>
            <a:off x="-251223" y="2818211"/>
            <a:ext cx="17842710" cy="1625188"/>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lvl="0">
              <a:lnSpc>
                <a:spcPct val="90000"/>
              </a:lnSpc>
              <a:defRPr sz="1800">
                <a:solidFill>
                  <a:srgbClr val="000000"/>
                </a:solidFill>
              </a:defRPr>
            </a:pPr>
            <a:r>
              <a:rPr sz="5867" b="1" spc="-67" dirty="0">
                <a:solidFill>
                  <a:srgbClr val="0052E2"/>
                </a:solidFill>
                <a:latin typeface="Avenir Next Condensed"/>
                <a:ea typeface="Avenir Next Condensed"/>
                <a:cs typeface="Avenir Next Condensed"/>
                <a:sym typeface="Avenir Next Condensed"/>
              </a:rPr>
              <a:t>Clinical Research in an Age of Collaboration:</a:t>
            </a:r>
            <a:br>
              <a:rPr sz="5867" b="1" spc="-67" dirty="0">
                <a:solidFill>
                  <a:srgbClr val="0052E2"/>
                </a:solidFill>
                <a:latin typeface="Avenir Next Condensed"/>
                <a:ea typeface="Avenir Next Condensed"/>
                <a:cs typeface="Avenir Next Condensed"/>
                <a:sym typeface="Avenir Next Condensed"/>
              </a:rPr>
            </a:br>
            <a:r>
              <a:rPr sz="5867" b="1" spc="-67" dirty="0">
                <a:solidFill>
                  <a:srgbClr val="0052E2"/>
                </a:solidFill>
                <a:latin typeface="Avenir Next Condensed"/>
                <a:ea typeface="Avenir Next Condensed"/>
                <a:cs typeface="Avenir Next Condensed"/>
                <a:sym typeface="Avenir Next Condensed"/>
              </a:rPr>
              <a:t>Together we can do bigger and better</a:t>
            </a:r>
          </a:p>
        </p:txBody>
      </p:sp>
      <p:sp>
        <p:nvSpPr>
          <p:cNvPr id="40" name="Shape 40"/>
          <p:cNvSpPr/>
          <p:nvPr/>
        </p:nvSpPr>
        <p:spPr>
          <a:xfrm>
            <a:off x="5120814" y="6133392"/>
            <a:ext cx="7098635" cy="2106756"/>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p>
            <a:pPr lvl="0">
              <a:lnSpc>
                <a:spcPct val="150000"/>
              </a:lnSpc>
              <a:defRPr sz="1800">
                <a:solidFill>
                  <a:srgbClr val="000000"/>
                </a:solidFill>
              </a:defRPr>
            </a:pPr>
            <a:r>
              <a:rPr sz="3200" b="1" dirty="0">
                <a:latin typeface="Avenir Book"/>
                <a:ea typeface="Avenir Book"/>
                <a:cs typeface="Avenir Book"/>
                <a:sym typeface="Avenir Book"/>
              </a:rPr>
              <a:t>Daren K. Heyland</a:t>
            </a:r>
            <a:endParaRPr sz="2400" dirty="0">
              <a:latin typeface="Gill Sans Light"/>
              <a:ea typeface="Gill Sans Light"/>
              <a:cs typeface="Gill Sans Light"/>
              <a:sym typeface="Gill Sans Light"/>
            </a:endParaRPr>
          </a:p>
          <a:p>
            <a:pPr lvl="0">
              <a:defRPr sz="1800">
                <a:solidFill>
                  <a:srgbClr val="000000"/>
                </a:solidFill>
              </a:defRPr>
            </a:pPr>
            <a:r>
              <a:rPr sz="2667" dirty="0">
                <a:latin typeface="Avenir Book"/>
                <a:ea typeface="Avenir Book"/>
                <a:cs typeface="Avenir Book"/>
                <a:sym typeface="Avenir Book"/>
              </a:rPr>
              <a:t>Professor of Medicine</a:t>
            </a:r>
            <a:endParaRPr sz="2400" dirty="0">
              <a:latin typeface="Gill Sans Light"/>
              <a:ea typeface="Gill Sans Light"/>
              <a:cs typeface="Gill Sans Light"/>
              <a:sym typeface="Gill Sans Light"/>
            </a:endParaRPr>
          </a:p>
          <a:p>
            <a:pPr lvl="0">
              <a:defRPr sz="1800">
                <a:solidFill>
                  <a:srgbClr val="000000"/>
                </a:solidFill>
              </a:defRPr>
            </a:pPr>
            <a:r>
              <a:rPr sz="2667" dirty="0">
                <a:latin typeface="Avenir Book"/>
                <a:ea typeface="Avenir Book"/>
                <a:cs typeface="Avenir Book"/>
                <a:sym typeface="Avenir Book"/>
              </a:rPr>
              <a:t>Queens University, Kingston General Hospital</a:t>
            </a:r>
            <a:endParaRPr sz="2400" dirty="0">
              <a:latin typeface="Gill Sans Light"/>
              <a:ea typeface="Gill Sans Light"/>
              <a:cs typeface="Gill Sans Light"/>
              <a:sym typeface="Gill Sans Light"/>
            </a:endParaRPr>
          </a:p>
          <a:p>
            <a:pPr lvl="0">
              <a:defRPr sz="1800">
                <a:solidFill>
                  <a:srgbClr val="000000"/>
                </a:solidFill>
              </a:defRPr>
            </a:pPr>
            <a:r>
              <a:rPr sz="2667" dirty="0">
                <a:latin typeface="Avenir Book"/>
                <a:ea typeface="Avenir Book"/>
                <a:cs typeface="Avenir Book"/>
                <a:sym typeface="Avenir Book"/>
              </a:rPr>
              <a:t>Kingston, ON Canada</a:t>
            </a:r>
          </a:p>
        </p:txBody>
      </p:sp>
      <p:sp>
        <p:nvSpPr>
          <p:cNvPr id="41" name="Shape 41"/>
          <p:cNvSpPr/>
          <p:nvPr/>
        </p:nvSpPr>
        <p:spPr>
          <a:xfrm>
            <a:off x="3365384" y="5403286"/>
            <a:ext cx="10609494"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42" name="image2.png"/>
          <p:cNvPicPr/>
          <p:nvPr/>
        </p:nvPicPr>
        <p:blipFill>
          <a:blip r:embed="rId3">
            <a:extLst/>
          </a:blip>
          <a:stretch>
            <a:fillRect/>
          </a:stretch>
        </p:blipFill>
        <p:spPr>
          <a:xfrm>
            <a:off x="6777098" y="83846"/>
            <a:ext cx="3786066" cy="101126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image6.png"/>
          <p:cNvPicPr/>
          <p:nvPr/>
        </p:nvPicPr>
        <p:blipFill>
          <a:blip r:embed="rId2">
            <a:extLst/>
          </a:blip>
          <a:stretch>
            <a:fillRect/>
          </a:stretch>
        </p:blipFill>
        <p:spPr>
          <a:xfrm>
            <a:off x="2541289" y="1793849"/>
            <a:ext cx="12257681" cy="7565768"/>
          </a:xfrm>
          <a:prstGeom prst="rect">
            <a:avLst/>
          </a:prstGeom>
          <a:ln w="12700">
            <a:miter lim="400000"/>
          </a:ln>
          <a:effectLst>
            <a:outerShdw blurRad="787400" dist="224247" dir="5400000" rotWithShape="0">
              <a:srgbClr val="000000">
                <a:alpha val="5242"/>
              </a:srgbClr>
            </a:outerShdw>
            <a:reflection stA="50000" endPos="40000" dir="5400000" sy="-100000" algn="bl" rotWithShape="0"/>
          </a:effectLst>
        </p:spPr>
      </p:pic>
      <p:sp>
        <p:nvSpPr>
          <p:cNvPr id="108" name="Shape 108"/>
          <p:cNvSpPr/>
          <p:nvPr/>
        </p:nvSpPr>
        <p:spPr>
          <a:xfrm>
            <a:off x="2906093" y="2064533"/>
            <a:ext cx="11528074" cy="7024400"/>
          </a:xfrm>
          <a:prstGeom prst="rect">
            <a:avLst/>
          </a:prstGeom>
          <a:gradFill>
            <a:gsLst>
              <a:gs pos="0">
                <a:srgbClr val="FFFFFF"/>
              </a:gs>
              <a:gs pos="100000">
                <a:srgbClr val="F6F6F6"/>
              </a:gs>
            </a:gsLst>
            <a:lin ang="5400000"/>
          </a:gra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sp>
        <p:nvSpPr>
          <p:cNvPr id="109" name="Shape 109"/>
          <p:cNvSpPr/>
          <p:nvPr/>
        </p:nvSpPr>
        <p:spPr>
          <a:xfrm>
            <a:off x="-78568" y="262405"/>
            <a:ext cx="17842710" cy="609398"/>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Randomized Trials in Critical Care Nutrition</a:t>
            </a:r>
          </a:p>
        </p:txBody>
      </p:sp>
      <p:graphicFrame>
        <p:nvGraphicFramePr>
          <p:cNvPr id="111" name="Chart 111"/>
          <p:cNvGraphicFramePr/>
          <p:nvPr/>
        </p:nvGraphicFramePr>
        <p:xfrm>
          <a:off x="3512131" y="3002270"/>
          <a:ext cx="10661312" cy="5374843"/>
        </p:xfrm>
        <a:graphic>
          <a:graphicData uri="http://schemas.openxmlformats.org/drawingml/2006/chart">
            <c:chart xmlns:c="http://schemas.openxmlformats.org/drawingml/2006/chart" xmlns:r="http://schemas.openxmlformats.org/officeDocument/2006/relationships" r:id="rId3"/>
          </a:graphicData>
        </a:graphic>
      </p:graphicFrame>
      <p:sp>
        <p:nvSpPr>
          <p:cNvPr id="112" name="Shape 112"/>
          <p:cNvSpPr/>
          <p:nvPr/>
        </p:nvSpPr>
        <p:spPr>
          <a:xfrm rot="16200000">
            <a:off x="1558464" y="5570761"/>
            <a:ext cx="3629736" cy="444570"/>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lvl1pPr defTabSz="457200">
              <a:defRPr sz="1500">
                <a:solidFill>
                  <a:srgbClr val="000000"/>
                </a:solidFill>
                <a:latin typeface="Avenir Next Demi Bold"/>
                <a:ea typeface="Avenir Next Demi Bold"/>
                <a:cs typeface="Avenir Next Demi Bold"/>
                <a:sym typeface="Avenir Next Demi Bold"/>
              </a:defRPr>
            </a:lvl1pPr>
          </a:lstStyle>
          <a:p>
            <a:pPr lvl="0">
              <a:defRPr sz="1800"/>
            </a:pPr>
            <a:r>
              <a:rPr sz="2000"/>
              <a:t>Average Methodological Score</a:t>
            </a:r>
          </a:p>
        </p:txBody>
      </p:sp>
      <p:sp>
        <p:nvSpPr>
          <p:cNvPr id="113" name="Shape 113"/>
          <p:cNvSpPr/>
          <p:nvPr/>
        </p:nvSpPr>
        <p:spPr>
          <a:xfrm>
            <a:off x="3595618" y="1152944"/>
            <a:ext cx="11661604" cy="629235"/>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lvl1pPr algn="l" defTabSz="457200">
              <a:defRPr sz="2400"/>
            </a:lvl1pPr>
          </a:lstStyle>
          <a:p>
            <a:pPr lvl="0">
              <a:defRPr sz="1800">
                <a:solidFill>
                  <a:srgbClr val="000000"/>
                </a:solidFill>
              </a:defRPr>
            </a:pPr>
            <a:r>
              <a:rPr sz="3200" dirty="0"/>
              <a:t>Since 1976, 290 RCTs of Critical Care Nutrition Therapies</a:t>
            </a:r>
          </a:p>
        </p:txBody>
      </p:sp>
      <p:pic>
        <p:nvPicPr>
          <p:cNvPr id="9" name="image2.png"/>
          <p:cNvPicPr/>
          <p:nvPr/>
        </p:nvPicPr>
        <p:blipFill>
          <a:blip r:embed="rId4">
            <a:extLst/>
          </a:blip>
          <a:stretch>
            <a:fillRect/>
          </a:stretch>
        </p:blipFill>
        <p:spPr>
          <a:xfrm>
            <a:off x="90389" y="7511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nvSpPr>
        <p:spPr>
          <a:xfrm>
            <a:off x="-251227" y="184000"/>
            <a:ext cx="17842710" cy="1477584"/>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lvl="0">
              <a:lnSpc>
                <a:spcPct val="90000"/>
              </a:lnSpc>
              <a:defRPr sz="1800">
                <a:solidFill>
                  <a:srgbClr val="000000"/>
                </a:solidFill>
              </a:defRPr>
            </a:pPr>
            <a:r>
              <a:rPr sz="5334" b="1" spc="-52" dirty="0">
                <a:solidFill>
                  <a:srgbClr val="0052E2"/>
                </a:solidFill>
                <a:latin typeface="Avenir Next Condensed"/>
                <a:ea typeface="Avenir Next Condensed"/>
                <a:cs typeface="Avenir Next Condensed"/>
                <a:sym typeface="Avenir Next Condensed"/>
              </a:rPr>
              <a:t>Canadian and ASPEN/CCM CPG’s: </a:t>
            </a:r>
            <a:br>
              <a:rPr sz="5334" b="1" spc="-52" dirty="0">
                <a:solidFill>
                  <a:srgbClr val="0052E2"/>
                </a:solidFill>
                <a:latin typeface="Avenir Next Condensed"/>
                <a:ea typeface="Avenir Next Condensed"/>
                <a:cs typeface="Avenir Next Condensed"/>
                <a:sym typeface="Avenir Next Condensed"/>
              </a:rPr>
            </a:br>
            <a:r>
              <a:rPr sz="5334" b="1" spc="-52" dirty="0">
                <a:solidFill>
                  <a:srgbClr val="0052E2"/>
                </a:solidFill>
                <a:latin typeface="Avenir Next Condensed"/>
                <a:ea typeface="Avenir Next Condensed"/>
                <a:cs typeface="Avenir Next Condensed"/>
                <a:sym typeface="Avenir Next Condensed"/>
              </a:rPr>
              <a:t>Strength of Underlying Evidence</a:t>
            </a:r>
          </a:p>
        </p:txBody>
      </p:sp>
      <p:grpSp>
        <p:nvGrpSpPr>
          <p:cNvPr id="306" name="Group 306"/>
          <p:cNvGrpSpPr/>
          <p:nvPr/>
        </p:nvGrpSpPr>
        <p:grpSpPr>
          <a:xfrm>
            <a:off x="1982173" y="1858995"/>
            <a:ext cx="13375910" cy="7782845"/>
            <a:chOff x="-5" y="-6"/>
            <a:chExt cx="10031625" cy="6057253"/>
          </a:xfrm>
        </p:grpSpPr>
        <p:grpSp>
          <p:nvGrpSpPr>
            <p:cNvPr id="121" name="Group 121"/>
            <p:cNvGrpSpPr/>
            <p:nvPr/>
          </p:nvGrpSpPr>
          <p:grpSpPr>
            <a:xfrm>
              <a:off x="-3" y="-6"/>
              <a:ext cx="4629054" cy="330369"/>
              <a:chOff x="-2" y="-4"/>
              <a:chExt cx="4629053" cy="330368"/>
            </a:xfrm>
          </p:grpSpPr>
          <p:sp>
            <p:nvSpPr>
              <p:cNvPr id="117" name="Shape 117"/>
              <p:cNvSpPr/>
              <p:nvPr/>
            </p:nvSpPr>
            <p:spPr>
              <a:xfrm>
                <a:off x="-2" y="-2"/>
                <a:ext cx="4629051" cy="330366"/>
              </a:xfrm>
              <a:prstGeom prst="rect">
                <a:avLst/>
              </a:prstGeom>
              <a:solidFill>
                <a:srgbClr val="FF0000"/>
              </a:solidFill>
              <a:ln w="12700" cap="flat">
                <a:noFill/>
                <a:miter lim="400000"/>
              </a:ln>
              <a:effectLst/>
            </p:spPr>
            <p:txBody>
              <a:bodyPr wrap="square" lIns="0" tIns="0" rIns="0" bIns="0" numCol="1" anchor="t">
                <a:noAutofit/>
              </a:bodyPr>
              <a:lstStyle/>
              <a:p>
                <a:pPr defTabSz="1219261">
                  <a:lnSpc>
                    <a:spcPct val="107000"/>
                  </a:lnSpc>
                  <a:defRPr sz="1600" b="1">
                    <a:solidFill>
                      <a:srgbClr val="FFFFFF"/>
                    </a:solidFill>
                    <a:latin typeface="Calibri"/>
                    <a:ea typeface="Calibri"/>
                    <a:cs typeface="Calibri"/>
                    <a:sym typeface="Calibri"/>
                  </a:defRPr>
                </a:pPr>
                <a:endParaRPr sz="2133"/>
              </a:p>
            </p:txBody>
          </p:sp>
          <p:grpSp>
            <p:nvGrpSpPr>
              <p:cNvPr id="120" name="Group 120"/>
              <p:cNvGrpSpPr/>
              <p:nvPr/>
            </p:nvGrpSpPr>
            <p:grpSpPr>
              <a:xfrm>
                <a:off x="-1" y="-4"/>
                <a:ext cx="4629052" cy="311357"/>
                <a:chOff x="0" y="-2"/>
                <a:chExt cx="4629051" cy="311356"/>
              </a:xfrm>
            </p:grpSpPr>
            <p:sp>
              <p:nvSpPr>
                <p:cNvPr id="118" name="Shape 118"/>
                <p:cNvSpPr/>
                <p:nvPr/>
              </p:nvSpPr>
              <p:spPr>
                <a:xfrm>
                  <a:off x="0" y="-2"/>
                  <a:ext cx="4629051" cy="311356"/>
                </a:xfrm>
                <a:prstGeom prst="rect">
                  <a:avLst/>
                </a:prstGeom>
                <a:solidFill>
                  <a:srgbClr val="0052E1"/>
                </a:solidFill>
                <a:ln w="25400" cap="flat">
                  <a:solidFill>
                    <a:srgbClr val="706D52"/>
                  </a:solidFill>
                  <a:prstDash val="solid"/>
                  <a:bevel/>
                </a:ln>
                <a:effectLst/>
              </p:spPr>
              <p:txBody>
                <a:bodyPr wrap="square" lIns="0" tIns="0" rIns="0" bIns="0" numCol="1" anchor="t">
                  <a:noAutofit/>
                </a:bodyPr>
                <a:lstStyle/>
                <a:p>
                  <a:pPr defTabSz="1219261">
                    <a:lnSpc>
                      <a:spcPct val="107000"/>
                    </a:lnSpc>
                    <a:defRPr sz="1800">
                      <a:solidFill>
                        <a:srgbClr val="000000"/>
                      </a:solidFill>
                    </a:defRPr>
                  </a:pPr>
                  <a:endParaRPr sz="2400"/>
                </a:p>
              </p:txBody>
            </p:sp>
            <p:sp>
              <p:nvSpPr>
                <p:cNvPr id="119" name="Shape 119"/>
                <p:cNvSpPr/>
                <p:nvPr/>
              </p:nvSpPr>
              <p:spPr>
                <a:xfrm>
                  <a:off x="0" y="-2"/>
                  <a:ext cx="4629051" cy="2633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defTabSz="914400">
                    <a:lnSpc>
                      <a:spcPct val="107000"/>
                    </a:lnSpc>
                    <a:defRPr sz="1600" b="1">
                      <a:solidFill>
                        <a:srgbClr val="FFFFFF"/>
                      </a:solidFill>
                    </a:defRPr>
                  </a:lvl1pPr>
                </a:lstStyle>
                <a:p>
                  <a:pPr lvl="0">
                    <a:defRPr sz="1800" b="0">
                      <a:solidFill>
                        <a:srgbClr val="000000"/>
                      </a:solidFill>
                    </a:defRPr>
                  </a:pPr>
                  <a:r>
                    <a:rPr sz="2133"/>
                    <a:t>Canadian CPGs</a:t>
                  </a:r>
                </a:p>
              </p:txBody>
            </p:sp>
          </p:grpSp>
        </p:grpSp>
        <p:grpSp>
          <p:nvGrpSpPr>
            <p:cNvPr id="126" name="Group 126"/>
            <p:cNvGrpSpPr/>
            <p:nvPr/>
          </p:nvGrpSpPr>
          <p:grpSpPr>
            <a:xfrm>
              <a:off x="4629043" y="-6"/>
              <a:ext cx="5402576" cy="330369"/>
              <a:chOff x="-2" y="-4"/>
              <a:chExt cx="5402574" cy="330368"/>
            </a:xfrm>
          </p:grpSpPr>
          <p:sp>
            <p:nvSpPr>
              <p:cNvPr id="122" name="Shape 122"/>
              <p:cNvSpPr/>
              <p:nvPr/>
            </p:nvSpPr>
            <p:spPr>
              <a:xfrm>
                <a:off x="-2" y="-2"/>
                <a:ext cx="5402572" cy="330366"/>
              </a:xfrm>
              <a:prstGeom prst="rect">
                <a:avLst/>
              </a:prstGeom>
              <a:solidFill>
                <a:srgbClr val="FF0000"/>
              </a:solidFill>
              <a:ln w="12700" cap="flat">
                <a:noFill/>
                <a:miter lim="400000"/>
              </a:ln>
              <a:effectLst/>
            </p:spPr>
            <p:txBody>
              <a:bodyPr wrap="square" lIns="0" tIns="0" rIns="0" bIns="0" numCol="1" anchor="t">
                <a:noAutofit/>
              </a:bodyPr>
              <a:lstStyle/>
              <a:p>
                <a:pPr defTabSz="1219261">
                  <a:lnSpc>
                    <a:spcPct val="107000"/>
                  </a:lnSpc>
                  <a:defRPr sz="1600" b="1">
                    <a:solidFill>
                      <a:srgbClr val="FFFFFF"/>
                    </a:solidFill>
                    <a:latin typeface="Calibri"/>
                    <a:ea typeface="Calibri"/>
                    <a:cs typeface="Calibri"/>
                    <a:sym typeface="Calibri"/>
                  </a:defRPr>
                </a:pPr>
                <a:endParaRPr sz="2133"/>
              </a:p>
            </p:txBody>
          </p:sp>
          <p:grpSp>
            <p:nvGrpSpPr>
              <p:cNvPr id="125" name="Group 125"/>
              <p:cNvGrpSpPr/>
              <p:nvPr/>
            </p:nvGrpSpPr>
            <p:grpSpPr>
              <a:xfrm>
                <a:off x="-1" y="-4"/>
                <a:ext cx="5402573" cy="311357"/>
                <a:chOff x="0" y="-2"/>
                <a:chExt cx="5402572" cy="311356"/>
              </a:xfrm>
            </p:grpSpPr>
            <p:sp>
              <p:nvSpPr>
                <p:cNvPr id="123" name="Shape 123"/>
                <p:cNvSpPr/>
                <p:nvPr/>
              </p:nvSpPr>
              <p:spPr>
                <a:xfrm>
                  <a:off x="0" y="-2"/>
                  <a:ext cx="5402572" cy="311356"/>
                </a:xfrm>
                <a:prstGeom prst="rect">
                  <a:avLst/>
                </a:prstGeom>
                <a:solidFill>
                  <a:srgbClr val="0052E1"/>
                </a:solidFill>
                <a:ln w="25400" cap="flat">
                  <a:solidFill>
                    <a:srgbClr val="706D52"/>
                  </a:solidFill>
                  <a:prstDash val="solid"/>
                  <a:bevel/>
                </a:ln>
                <a:effectLst/>
              </p:spPr>
              <p:txBody>
                <a:bodyPr wrap="square" lIns="0" tIns="0" rIns="0" bIns="0" numCol="1" anchor="t">
                  <a:noAutofit/>
                </a:bodyPr>
                <a:lstStyle/>
                <a:p>
                  <a:pPr defTabSz="1219261">
                    <a:lnSpc>
                      <a:spcPct val="107000"/>
                    </a:lnSpc>
                    <a:defRPr sz="1800">
                      <a:solidFill>
                        <a:srgbClr val="000000"/>
                      </a:solidFill>
                    </a:defRPr>
                  </a:pPr>
                  <a:endParaRPr sz="2400"/>
                </a:p>
              </p:txBody>
            </p:sp>
            <p:sp>
              <p:nvSpPr>
                <p:cNvPr id="124" name="Shape 124"/>
                <p:cNvSpPr/>
                <p:nvPr/>
              </p:nvSpPr>
              <p:spPr>
                <a:xfrm>
                  <a:off x="0" y="-2"/>
                  <a:ext cx="5402572" cy="2633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defTabSz="914400">
                    <a:lnSpc>
                      <a:spcPct val="107000"/>
                    </a:lnSpc>
                    <a:defRPr sz="1600" b="1">
                      <a:solidFill>
                        <a:srgbClr val="FFFFFF"/>
                      </a:solidFill>
                    </a:defRPr>
                  </a:lvl1pPr>
                </a:lstStyle>
                <a:p>
                  <a:pPr lvl="0">
                    <a:defRPr sz="1800" b="0">
                      <a:solidFill>
                        <a:srgbClr val="000000"/>
                      </a:solidFill>
                    </a:defRPr>
                  </a:pPr>
                  <a:r>
                    <a:rPr sz="2133"/>
                    <a:t>ASPEN/SCCM</a:t>
                  </a:r>
                </a:p>
              </p:txBody>
            </p:sp>
          </p:grpSp>
        </p:grpSp>
        <p:grpSp>
          <p:nvGrpSpPr>
            <p:cNvPr id="129" name="Group 129"/>
            <p:cNvGrpSpPr/>
            <p:nvPr/>
          </p:nvGrpSpPr>
          <p:grpSpPr>
            <a:xfrm>
              <a:off x="-3" y="330351"/>
              <a:ext cx="1565182" cy="497563"/>
              <a:chOff x="-2" y="-2"/>
              <a:chExt cx="1565181" cy="497561"/>
            </a:xfrm>
          </p:grpSpPr>
          <p:sp>
            <p:nvSpPr>
              <p:cNvPr id="127" name="Shape 127"/>
              <p:cNvSpPr/>
              <p:nvPr/>
            </p:nvSpPr>
            <p:spPr>
              <a:xfrm>
                <a:off x="-2" y="-2"/>
                <a:ext cx="1565181" cy="497561"/>
              </a:xfrm>
              <a:prstGeom prst="rect">
                <a:avLst/>
              </a:prstGeom>
              <a:solidFill>
                <a:srgbClr val="A7A7A7"/>
              </a:solidFill>
              <a:ln w="12700" cap="flat">
                <a:noFill/>
                <a:miter lim="400000"/>
              </a:ln>
              <a:effectLst/>
            </p:spPr>
            <p:txBody>
              <a:bodyPr wrap="square" lIns="0" tIns="0" rIns="0" bIns="0" numCol="1" anchor="t">
                <a:noAutofit/>
              </a:bodyPr>
              <a:lstStyle/>
              <a:p>
                <a:pPr defTabSz="1219261">
                  <a:lnSpc>
                    <a:spcPct val="107000"/>
                  </a:lnSpc>
                  <a:defRPr sz="1200" b="1">
                    <a:solidFill>
                      <a:srgbClr val="000000"/>
                    </a:solidFill>
                    <a:latin typeface="Calibri"/>
                    <a:ea typeface="Calibri"/>
                    <a:cs typeface="Calibri"/>
                    <a:sym typeface="Calibri"/>
                  </a:defRPr>
                </a:pPr>
                <a:endParaRPr sz="1600"/>
              </a:p>
            </p:txBody>
          </p:sp>
          <p:sp>
            <p:nvSpPr>
              <p:cNvPr id="128" name="Shape 128"/>
              <p:cNvSpPr/>
              <p:nvPr/>
            </p:nvSpPr>
            <p:spPr>
              <a:xfrm>
                <a:off x="-2" y="-1"/>
                <a:ext cx="1565181" cy="230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defTabSz="914400">
                  <a:lnSpc>
                    <a:spcPct val="107000"/>
                  </a:lnSpc>
                  <a:defRPr sz="1400" b="1">
                    <a:solidFill>
                      <a:srgbClr val="000000"/>
                    </a:solidFill>
                  </a:defRPr>
                </a:lvl1pPr>
              </a:lstStyle>
              <a:p>
                <a:pPr lvl="0">
                  <a:defRPr sz="1800" b="0"/>
                </a:pPr>
                <a:r>
                  <a:rPr sz="1867"/>
                  <a:t>Language</a:t>
                </a:r>
              </a:p>
            </p:txBody>
          </p:sp>
        </p:grpSp>
        <p:grpSp>
          <p:nvGrpSpPr>
            <p:cNvPr id="132" name="Group 132"/>
            <p:cNvGrpSpPr/>
            <p:nvPr/>
          </p:nvGrpSpPr>
          <p:grpSpPr>
            <a:xfrm>
              <a:off x="1565170" y="330351"/>
              <a:ext cx="1835108" cy="497563"/>
              <a:chOff x="-1" y="-2"/>
              <a:chExt cx="1835107" cy="497561"/>
            </a:xfrm>
          </p:grpSpPr>
          <p:sp>
            <p:nvSpPr>
              <p:cNvPr id="130" name="Shape 130"/>
              <p:cNvSpPr/>
              <p:nvPr/>
            </p:nvSpPr>
            <p:spPr>
              <a:xfrm>
                <a:off x="-1" y="-2"/>
                <a:ext cx="1835107" cy="497561"/>
              </a:xfrm>
              <a:prstGeom prst="rect">
                <a:avLst/>
              </a:prstGeom>
              <a:solidFill>
                <a:srgbClr val="DDDDDD"/>
              </a:solidFill>
              <a:ln w="12700" cap="flat">
                <a:noFill/>
                <a:miter lim="400000"/>
              </a:ln>
              <a:effectLst/>
            </p:spPr>
            <p:txBody>
              <a:bodyPr wrap="square" lIns="0" tIns="0" rIns="0" bIns="0" numCol="1" anchor="t">
                <a:noAutofit/>
              </a:bodyPr>
              <a:lstStyle/>
              <a:p>
                <a:pPr defTabSz="1219261">
                  <a:lnSpc>
                    <a:spcPct val="107000"/>
                  </a:lnSpc>
                  <a:defRPr sz="1200">
                    <a:solidFill>
                      <a:srgbClr val="000000"/>
                    </a:solidFill>
                    <a:latin typeface="Calibri"/>
                    <a:ea typeface="Calibri"/>
                    <a:cs typeface="Calibri"/>
                    <a:sym typeface="Calibri"/>
                  </a:defRPr>
                </a:pPr>
                <a:endParaRPr sz="1600"/>
              </a:p>
            </p:txBody>
          </p:sp>
          <p:sp>
            <p:nvSpPr>
              <p:cNvPr id="131" name="Shape 131"/>
              <p:cNvSpPr/>
              <p:nvPr/>
            </p:nvSpPr>
            <p:spPr>
              <a:xfrm>
                <a:off x="-1" y="-1"/>
                <a:ext cx="1835107" cy="230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defTabSz="914400">
                  <a:lnSpc>
                    <a:spcPct val="107000"/>
                  </a:lnSpc>
                  <a:defRPr sz="1400">
                    <a:solidFill>
                      <a:srgbClr val="000000"/>
                    </a:solidFill>
                  </a:defRPr>
                </a:lvl1pPr>
              </a:lstStyle>
              <a:p>
                <a:pPr lvl="0">
                  <a:defRPr sz="1800"/>
                </a:pPr>
                <a:r>
                  <a:rPr sz="1867"/>
                  <a:t>Condition</a:t>
                </a:r>
              </a:p>
            </p:txBody>
          </p:sp>
        </p:grpSp>
        <p:grpSp>
          <p:nvGrpSpPr>
            <p:cNvPr id="135" name="Group 135"/>
            <p:cNvGrpSpPr/>
            <p:nvPr/>
          </p:nvGrpSpPr>
          <p:grpSpPr>
            <a:xfrm>
              <a:off x="3400270" y="330351"/>
              <a:ext cx="1228780" cy="497563"/>
              <a:chOff x="-2" y="-2"/>
              <a:chExt cx="1228779" cy="497561"/>
            </a:xfrm>
          </p:grpSpPr>
          <p:sp>
            <p:nvSpPr>
              <p:cNvPr id="133" name="Shape 133"/>
              <p:cNvSpPr/>
              <p:nvPr/>
            </p:nvSpPr>
            <p:spPr>
              <a:xfrm>
                <a:off x="-2" y="-2"/>
                <a:ext cx="1228779" cy="497561"/>
              </a:xfrm>
              <a:prstGeom prst="rect">
                <a:avLst/>
              </a:prstGeom>
              <a:solidFill>
                <a:srgbClr val="DDDDDD"/>
              </a:solidFill>
              <a:ln w="12700" cap="flat">
                <a:noFill/>
                <a:miter lim="400000"/>
              </a:ln>
              <a:effectLst/>
            </p:spPr>
            <p:txBody>
              <a:bodyPr wrap="square" lIns="0" tIns="0" rIns="0" bIns="0" numCol="1" anchor="t">
                <a:noAutofit/>
              </a:bodyPr>
              <a:lstStyle/>
              <a:p>
                <a:pPr defTabSz="1219261">
                  <a:lnSpc>
                    <a:spcPct val="107000"/>
                  </a:lnSpc>
                  <a:defRPr sz="1200">
                    <a:solidFill>
                      <a:srgbClr val="000000"/>
                    </a:solidFill>
                    <a:latin typeface="Calibri"/>
                    <a:ea typeface="Calibri"/>
                    <a:cs typeface="Calibri"/>
                    <a:sym typeface="Calibri"/>
                  </a:defRPr>
                </a:pPr>
                <a:endParaRPr sz="1600"/>
              </a:p>
            </p:txBody>
          </p:sp>
          <p:sp>
            <p:nvSpPr>
              <p:cNvPr id="134" name="Shape 134"/>
              <p:cNvSpPr/>
              <p:nvPr/>
            </p:nvSpPr>
            <p:spPr>
              <a:xfrm>
                <a:off x="-2" y="-1"/>
                <a:ext cx="1228779" cy="1975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defTabSz="914400">
                  <a:lnSpc>
                    <a:spcPct val="107000"/>
                  </a:lnSpc>
                  <a:defRPr sz="1200">
                    <a:solidFill>
                      <a:srgbClr val="000000"/>
                    </a:solidFill>
                  </a:defRPr>
                </a:lvl1pPr>
              </a:lstStyle>
              <a:p>
                <a:pPr lvl="0">
                  <a:defRPr sz="1800"/>
                </a:pPr>
                <a:r>
                  <a:rPr sz="1600"/>
                  <a:t># of topics</a:t>
                </a:r>
              </a:p>
            </p:txBody>
          </p:sp>
        </p:grpSp>
        <p:grpSp>
          <p:nvGrpSpPr>
            <p:cNvPr id="138" name="Group 138"/>
            <p:cNvGrpSpPr/>
            <p:nvPr/>
          </p:nvGrpSpPr>
          <p:grpSpPr>
            <a:xfrm>
              <a:off x="4629045" y="330351"/>
              <a:ext cx="1933810" cy="497563"/>
              <a:chOff x="-1" y="-2"/>
              <a:chExt cx="1933808" cy="497561"/>
            </a:xfrm>
          </p:grpSpPr>
          <p:sp>
            <p:nvSpPr>
              <p:cNvPr id="136" name="Shape 136"/>
              <p:cNvSpPr/>
              <p:nvPr/>
            </p:nvSpPr>
            <p:spPr>
              <a:xfrm>
                <a:off x="-1" y="-2"/>
                <a:ext cx="1933808" cy="497561"/>
              </a:xfrm>
              <a:prstGeom prst="rect">
                <a:avLst/>
              </a:prstGeom>
              <a:solidFill>
                <a:srgbClr val="A7A7A7"/>
              </a:solidFill>
              <a:ln w="12700" cap="flat">
                <a:noFill/>
                <a:miter lim="400000"/>
              </a:ln>
              <a:effectLst/>
            </p:spPr>
            <p:txBody>
              <a:bodyPr wrap="square" lIns="0" tIns="0" rIns="0" bIns="0" numCol="1" anchor="t">
                <a:noAutofit/>
              </a:bodyPr>
              <a:lstStyle/>
              <a:p>
                <a:pPr defTabSz="1219261">
                  <a:lnSpc>
                    <a:spcPct val="107000"/>
                  </a:lnSpc>
                  <a:defRPr sz="1200">
                    <a:solidFill>
                      <a:srgbClr val="000000"/>
                    </a:solidFill>
                    <a:latin typeface="Calibri"/>
                    <a:ea typeface="Calibri"/>
                    <a:cs typeface="Calibri"/>
                    <a:sym typeface="Calibri"/>
                  </a:defRPr>
                </a:pPr>
                <a:endParaRPr sz="1600"/>
              </a:p>
            </p:txBody>
          </p:sp>
          <p:sp>
            <p:nvSpPr>
              <p:cNvPr id="137" name="Shape 137"/>
              <p:cNvSpPr/>
              <p:nvPr/>
            </p:nvSpPr>
            <p:spPr>
              <a:xfrm>
                <a:off x="-1" y="-1"/>
                <a:ext cx="1933808" cy="230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defTabSz="914400">
                  <a:lnSpc>
                    <a:spcPct val="107000"/>
                  </a:lnSpc>
                  <a:defRPr sz="1400" b="1">
                    <a:solidFill>
                      <a:srgbClr val="000000"/>
                    </a:solidFill>
                  </a:defRPr>
                </a:lvl1pPr>
              </a:lstStyle>
              <a:p>
                <a:pPr lvl="0">
                  <a:defRPr sz="1800" b="0"/>
                </a:pPr>
                <a:r>
                  <a:rPr sz="1867"/>
                  <a:t>Language</a:t>
                </a:r>
              </a:p>
            </p:txBody>
          </p:sp>
        </p:grpSp>
        <p:grpSp>
          <p:nvGrpSpPr>
            <p:cNvPr id="141" name="Group 141"/>
            <p:cNvGrpSpPr/>
            <p:nvPr/>
          </p:nvGrpSpPr>
          <p:grpSpPr>
            <a:xfrm>
              <a:off x="6562847" y="330351"/>
              <a:ext cx="2560286" cy="497563"/>
              <a:chOff x="-2" y="-2"/>
              <a:chExt cx="2560285" cy="497561"/>
            </a:xfrm>
          </p:grpSpPr>
          <p:sp>
            <p:nvSpPr>
              <p:cNvPr id="139" name="Shape 139"/>
              <p:cNvSpPr/>
              <p:nvPr/>
            </p:nvSpPr>
            <p:spPr>
              <a:xfrm>
                <a:off x="-2" y="-2"/>
                <a:ext cx="2560285" cy="497561"/>
              </a:xfrm>
              <a:prstGeom prst="rect">
                <a:avLst/>
              </a:prstGeom>
              <a:solidFill>
                <a:srgbClr val="DDDDDD"/>
              </a:solidFill>
              <a:ln w="12700" cap="flat">
                <a:noFill/>
                <a:miter lim="400000"/>
              </a:ln>
              <a:effectLst/>
            </p:spPr>
            <p:txBody>
              <a:bodyPr wrap="square" lIns="0" tIns="0" rIns="0" bIns="0" numCol="1" anchor="t">
                <a:noAutofit/>
              </a:bodyPr>
              <a:lstStyle/>
              <a:p>
                <a:pPr defTabSz="1219261">
                  <a:lnSpc>
                    <a:spcPct val="107000"/>
                  </a:lnSpc>
                  <a:defRPr sz="1200">
                    <a:solidFill>
                      <a:srgbClr val="000000"/>
                    </a:solidFill>
                    <a:latin typeface="Calibri"/>
                    <a:ea typeface="Calibri"/>
                    <a:cs typeface="Calibri"/>
                    <a:sym typeface="Calibri"/>
                  </a:defRPr>
                </a:pPr>
                <a:endParaRPr sz="1600"/>
              </a:p>
            </p:txBody>
          </p:sp>
          <p:sp>
            <p:nvSpPr>
              <p:cNvPr id="140" name="Shape 140"/>
              <p:cNvSpPr/>
              <p:nvPr/>
            </p:nvSpPr>
            <p:spPr>
              <a:xfrm>
                <a:off x="-2" y="-1"/>
                <a:ext cx="2560285" cy="230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defTabSz="914400">
                  <a:lnSpc>
                    <a:spcPct val="107000"/>
                  </a:lnSpc>
                  <a:defRPr sz="1400">
                    <a:solidFill>
                      <a:srgbClr val="000000"/>
                    </a:solidFill>
                  </a:defRPr>
                </a:lvl1pPr>
              </a:lstStyle>
              <a:p>
                <a:pPr lvl="0">
                  <a:defRPr sz="1800"/>
                </a:pPr>
                <a:r>
                  <a:rPr sz="1867"/>
                  <a:t>Condition</a:t>
                </a:r>
              </a:p>
            </p:txBody>
          </p:sp>
        </p:grpSp>
        <p:grpSp>
          <p:nvGrpSpPr>
            <p:cNvPr id="144" name="Group 144"/>
            <p:cNvGrpSpPr/>
            <p:nvPr/>
          </p:nvGrpSpPr>
          <p:grpSpPr>
            <a:xfrm>
              <a:off x="9123125" y="330351"/>
              <a:ext cx="908494" cy="497563"/>
              <a:chOff x="-1" y="-2"/>
              <a:chExt cx="908493" cy="497561"/>
            </a:xfrm>
          </p:grpSpPr>
          <p:sp>
            <p:nvSpPr>
              <p:cNvPr id="142" name="Shape 142"/>
              <p:cNvSpPr/>
              <p:nvPr/>
            </p:nvSpPr>
            <p:spPr>
              <a:xfrm>
                <a:off x="-1" y="-2"/>
                <a:ext cx="908493" cy="497561"/>
              </a:xfrm>
              <a:prstGeom prst="rect">
                <a:avLst/>
              </a:prstGeom>
              <a:solidFill>
                <a:srgbClr val="DDDDDD"/>
              </a:solidFill>
              <a:ln w="12700" cap="flat">
                <a:noFill/>
                <a:miter lim="400000"/>
              </a:ln>
              <a:effectLst/>
            </p:spPr>
            <p:txBody>
              <a:bodyPr wrap="square" lIns="0" tIns="0" rIns="0" bIns="0" numCol="1" anchor="t">
                <a:noAutofit/>
              </a:bodyPr>
              <a:lstStyle/>
              <a:p>
                <a:pPr defTabSz="1219261">
                  <a:lnSpc>
                    <a:spcPct val="107000"/>
                  </a:lnSpc>
                  <a:defRPr sz="1200">
                    <a:solidFill>
                      <a:srgbClr val="000000"/>
                    </a:solidFill>
                    <a:latin typeface="Calibri"/>
                    <a:ea typeface="Calibri"/>
                    <a:cs typeface="Calibri"/>
                    <a:sym typeface="Calibri"/>
                  </a:defRPr>
                </a:pPr>
                <a:endParaRPr sz="1600"/>
              </a:p>
            </p:txBody>
          </p:sp>
          <p:sp>
            <p:nvSpPr>
              <p:cNvPr id="143" name="Shape 143"/>
              <p:cNvSpPr/>
              <p:nvPr/>
            </p:nvSpPr>
            <p:spPr>
              <a:xfrm>
                <a:off x="-1" y="-1"/>
                <a:ext cx="908493" cy="1975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defTabSz="914400">
                  <a:lnSpc>
                    <a:spcPct val="107000"/>
                  </a:lnSpc>
                  <a:defRPr sz="1200">
                    <a:solidFill>
                      <a:srgbClr val="000000"/>
                    </a:solidFill>
                  </a:defRPr>
                </a:lvl1pPr>
              </a:lstStyle>
              <a:p>
                <a:pPr lvl="0">
                  <a:defRPr sz="1800"/>
                </a:pPr>
                <a:r>
                  <a:rPr sz="1600"/>
                  <a:t># of topics</a:t>
                </a:r>
              </a:p>
            </p:txBody>
          </p:sp>
        </p:grpSp>
        <p:grpSp>
          <p:nvGrpSpPr>
            <p:cNvPr id="147" name="Group 147"/>
            <p:cNvGrpSpPr/>
            <p:nvPr/>
          </p:nvGrpSpPr>
          <p:grpSpPr>
            <a:xfrm>
              <a:off x="-3" y="827905"/>
              <a:ext cx="1565184" cy="497563"/>
              <a:chOff x="-2" y="-2"/>
              <a:chExt cx="1565183" cy="497561"/>
            </a:xfrm>
          </p:grpSpPr>
          <p:sp>
            <p:nvSpPr>
              <p:cNvPr id="145" name="Shape 145"/>
              <p:cNvSpPr/>
              <p:nvPr/>
            </p:nvSpPr>
            <p:spPr>
              <a:xfrm>
                <a:off x="-2" y="-2"/>
                <a:ext cx="1565181" cy="497561"/>
              </a:xfrm>
              <a:prstGeom prst="rect">
                <a:avLst/>
              </a:prstGeom>
              <a:solidFill>
                <a:srgbClr val="A7A7A7"/>
              </a:solidFill>
              <a:ln w="12700" cap="flat">
                <a:noFill/>
                <a:miter lim="400000"/>
              </a:ln>
              <a:effectLst/>
            </p:spPr>
            <p:txBody>
              <a:bodyPr wrap="square" lIns="0" tIns="0" rIns="0" bIns="0" numCol="1" anchor="t">
                <a:noAutofit/>
              </a:bodyPr>
              <a:lstStyle/>
              <a:p>
                <a:pPr algn="l" defTabSz="1219261">
                  <a:lnSpc>
                    <a:spcPct val="107000"/>
                  </a:lnSpc>
                  <a:defRPr sz="1200" b="1">
                    <a:solidFill>
                      <a:srgbClr val="000000"/>
                    </a:solidFill>
                    <a:latin typeface="Calibri"/>
                    <a:ea typeface="Calibri"/>
                    <a:cs typeface="Calibri"/>
                    <a:sym typeface="Calibri"/>
                  </a:defRPr>
                </a:pPr>
                <a:endParaRPr sz="1600"/>
              </a:p>
            </p:txBody>
          </p:sp>
          <p:sp>
            <p:nvSpPr>
              <p:cNvPr id="146" name="Shape 146"/>
              <p:cNvSpPr/>
              <p:nvPr/>
            </p:nvSpPr>
            <p:spPr>
              <a:xfrm>
                <a:off x="57632" y="-1"/>
                <a:ext cx="1507549" cy="230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b="1">
                    <a:solidFill>
                      <a:srgbClr val="000000"/>
                    </a:solidFill>
                  </a:defRPr>
                </a:lvl1pPr>
              </a:lstStyle>
              <a:p>
                <a:pPr lvl="0">
                  <a:defRPr sz="1800" b="0"/>
                </a:pPr>
                <a:r>
                  <a:rPr sz="1867"/>
                  <a:t>Insufficient Data</a:t>
                </a:r>
              </a:p>
            </p:txBody>
          </p:sp>
        </p:grpSp>
        <p:grpSp>
          <p:nvGrpSpPr>
            <p:cNvPr id="152" name="Group 152"/>
            <p:cNvGrpSpPr/>
            <p:nvPr/>
          </p:nvGrpSpPr>
          <p:grpSpPr>
            <a:xfrm>
              <a:off x="1565168" y="827904"/>
              <a:ext cx="1835113" cy="497564"/>
              <a:chOff x="-3" y="-3"/>
              <a:chExt cx="1835111" cy="497562"/>
            </a:xfrm>
          </p:grpSpPr>
          <p:sp>
            <p:nvSpPr>
              <p:cNvPr id="148" name="Shape 148"/>
              <p:cNvSpPr/>
              <p:nvPr/>
            </p:nvSpPr>
            <p:spPr>
              <a:xfrm>
                <a:off x="-1" y="-2"/>
                <a:ext cx="1835107" cy="497561"/>
              </a:xfrm>
              <a:prstGeom prst="rect">
                <a:avLst/>
              </a:prstGeom>
              <a:solidFill>
                <a:srgbClr val="FFE7E7"/>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grpSp>
            <p:nvGrpSpPr>
              <p:cNvPr id="151" name="Group 151"/>
              <p:cNvGrpSpPr/>
              <p:nvPr/>
            </p:nvGrpSpPr>
            <p:grpSpPr>
              <a:xfrm>
                <a:off x="-3" y="-3"/>
                <a:ext cx="1835111" cy="491590"/>
                <a:chOff x="-1" y="-1"/>
                <a:chExt cx="1835109" cy="491588"/>
              </a:xfrm>
            </p:grpSpPr>
            <p:sp>
              <p:nvSpPr>
                <p:cNvPr id="149" name="Shape 149"/>
                <p:cNvSpPr/>
                <p:nvPr/>
              </p:nvSpPr>
              <p:spPr>
                <a:xfrm>
                  <a:off x="-1" y="-1"/>
                  <a:ext cx="1835109" cy="491588"/>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800">
                      <a:solidFill>
                        <a:srgbClr val="000000"/>
                      </a:solidFill>
                    </a:defRPr>
                  </a:pPr>
                  <a:endParaRPr sz="2400"/>
                </a:p>
              </p:txBody>
            </p:sp>
            <p:sp>
              <p:nvSpPr>
                <p:cNvPr id="150" name="Shape 150"/>
                <p:cNvSpPr/>
                <p:nvPr/>
              </p:nvSpPr>
              <p:spPr>
                <a:xfrm>
                  <a:off x="-1" y="-1"/>
                  <a:ext cx="1835109" cy="4611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Inadequate or conflicting evidence</a:t>
                  </a:r>
                </a:p>
              </p:txBody>
            </p:sp>
          </p:grpSp>
        </p:grpSp>
        <p:grpSp>
          <p:nvGrpSpPr>
            <p:cNvPr id="155" name="Group 155"/>
            <p:cNvGrpSpPr/>
            <p:nvPr/>
          </p:nvGrpSpPr>
          <p:grpSpPr>
            <a:xfrm>
              <a:off x="3400270" y="827905"/>
              <a:ext cx="1228780" cy="497563"/>
              <a:chOff x="-2" y="-2"/>
              <a:chExt cx="1228779" cy="497561"/>
            </a:xfrm>
          </p:grpSpPr>
          <p:sp>
            <p:nvSpPr>
              <p:cNvPr id="153" name="Shape 153"/>
              <p:cNvSpPr/>
              <p:nvPr/>
            </p:nvSpPr>
            <p:spPr>
              <a:xfrm>
                <a:off x="-2" y="-2"/>
                <a:ext cx="1228779" cy="497561"/>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154" name="Shape 154"/>
              <p:cNvSpPr/>
              <p:nvPr/>
            </p:nvSpPr>
            <p:spPr>
              <a:xfrm>
                <a:off x="-2" y="-1"/>
                <a:ext cx="1228779" cy="230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 28 (45%)</a:t>
                </a:r>
              </a:p>
            </p:txBody>
          </p:sp>
        </p:grpSp>
        <p:grpSp>
          <p:nvGrpSpPr>
            <p:cNvPr id="158" name="Group 158"/>
            <p:cNvGrpSpPr/>
            <p:nvPr/>
          </p:nvGrpSpPr>
          <p:grpSpPr>
            <a:xfrm>
              <a:off x="4629045" y="827905"/>
              <a:ext cx="1933810" cy="497563"/>
              <a:chOff x="-1" y="-2"/>
              <a:chExt cx="1933808" cy="497561"/>
            </a:xfrm>
          </p:grpSpPr>
          <p:sp>
            <p:nvSpPr>
              <p:cNvPr id="156" name="Shape 156"/>
              <p:cNvSpPr/>
              <p:nvPr/>
            </p:nvSpPr>
            <p:spPr>
              <a:xfrm>
                <a:off x="-1" y="-2"/>
                <a:ext cx="1933808" cy="497561"/>
              </a:xfrm>
              <a:prstGeom prst="rect">
                <a:avLst/>
              </a:prstGeom>
              <a:solidFill>
                <a:srgbClr val="A7A7A7"/>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157" name="Shape 157"/>
              <p:cNvSpPr/>
              <p:nvPr/>
            </p:nvSpPr>
            <p:spPr>
              <a:xfrm>
                <a:off x="-1" y="-1"/>
                <a:ext cx="1933808" cy="230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b="1">
                    <a:solidFill>
                      <a:srgbClr val="000000"/>
                    </a:solidFill>
                  </a:defRPr>
                </a:lvl1pPr>
              </a:lstStyle>
              <a:p>
                <a:pPr lvl="0">
                  <a:defRPr sz="1800" b="0"/>
                </a:pPr>
                <a:r>
                  <a:rPr sz="1867"/>
                  <a:t> Ungraded</a:t>
                </a:r>
              </a:p>
            </p:txBody>
          </p:sp>
        </p:grpSp>
        <p:sp>
          <p:nvSpPr>
            <p:cNvPr id="159" name="Shape 159"/>
            <p:cNvSpPr/>
            <p:nvPr/>
          </p:nvSpPr>
          <p:spPr>
            <a:xfrm>
              <a:off x="6562847" y="827905"/>
              <a:ext cx="2560286" cy="497563"/>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grpSp>
          <p:nvGrpSpPr>
            <p:cNvPr id="164" name="Group 164"/>
            <p:cNvGrpSpPr/>
            <p:nvPr/>
          </p:nvGrpSpPr>
          <p:grpSpPr>
            <a:xfrm>
              <a:off x="9123125" y="827905"/>
              <a:ext cx="908494" cy="497563"/>
              <a:chOff x="-1" y="-2"/>
              <a:chExt cx="908493" cy="497561"/>
            </a:xfrm>
          </p:grpSpPr>
          <p:sp>
            <p:nvSpPr>
              <p:cNvPr id="162" name="Shape 162"/>
              <p:cNvSpPr/>
              <p:nvPr/>
            </p:nvSpPr>
            <p:spPr>
              <a:xfrm>
                <a:off x="-1" y="-2"/>
                <a:ext cx="908493" cy="497561"/>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163" name="Shape 163"/>
              <p:cNvSpPr/>
              <p:nvPr/>
            </p:nvSpPr>
            <p:spPr>
              <a:xfrm>
                <a:off x="-1" y="-1"/>
                <a:ext cx="908493" cy="230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 5 (15%)</a:t>
                </a:r>
              </a:p>
            </p:txBody>
          </p:sp>
        </p:grpSp>
        <p:grpSp>
          <p:nvGrpSpPr>
            <p:cNvPr id="167" name="Group 167"/>
            <p:cNvGrpSpPr/>
            <p:nvPr/>
          </p:nvGrpSpPr>
          <p:grpSpPr>
            <a:xfrm>
              <a:off x="-3" y="1325458"/>
              <a:ext cx="1565184" cy="2233956"/>
              <a:chOff x="-2" y="-1"/>
              <a:chExt cx="1565183" cy="2233954"/>
            </a:xfrm>
          </p:grpSpPr>
          <p:sp>
            <p:nvSpPr>
              <p:cNvPr id="165" name="Shape 165"/>
              <p:cNvSpPr/>
              <p:nvPr/>
            </p:nvSpPr>
            <p:spPr>
              <a:xfrm>
                <a:off x="-2" y="-1"/>
                <a:ext cx="1565181" cy="2233954"/>
              </a:xfrm>
              <a:prstGeom prst="rect">
                <a:avLst/>
              </a:prstGeom>
              <a:solidFill>
                <a:srgbClr val="A7A7A7"/>
              </a:solidFill>
              <a:ln w="12700" cap="flat">
                <a:noFill/>
                <a:miter lim="400000"/>
              </a:ln>
              <a:effectLst/>
            </p:spPr>
            <p:txBody>
              <a:bodyPr wrap="square" lIns="0" tIns="0" rIns="0" bIns="0" numCol="1" anchor="t">
                <a:noAutofit/>
              </a:bodyPr>
              <a:lstStyle/>
              <a:p>
                <a:pPr algn="l" defTabSz="1219261">
                  <a:lnSpc>
                    <a:spcPct val="107000"/>
                  </a:lnSpc>
                  <a:defRPr sz="1200" b="1">
                    <a:solidFill>
                      <a:srgbClr val="000000"/>
                    </a:solidFill>
                    <a:latin typeface="Calibri"/>
                    <a:ea typeface="Calibri"/>
                    <a:cs typeface="Calibri"/>
                    <a:sym typeface="Calibri"/>
                  </a:defRPr>
                </a:pPr>
                <a:endParaRPr sz="1600"/>
              </a:p>
            </p:txBody>
          </p:sp>
          <p:sp>
            <p:nvSpPr>
              <p:cNvPr id="166" name="Shape 166"/>
              <p:cNvSpPr/>
              <p:nvPr/>
            </p:nvSpPr>
            <p:spPr>
              <a:xfrm>
                <a:off x="69158" y="0"/>
                <a:ext cx="1496023" cy="4611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b="1">
                    <a:solidFill>
                      <a:srgbClr val="000000"/>
                    </a:solidFill>
                  </a:defRPr>
                </a:lvl1pPr>
              </a:lstStyle>
              <a:p>
                <a:pPr lvl="0">
                  <a:defRPr sz="1800" b="0"/>
                </a:pPr>
                <a:r>
                  <a:rPr sz="1867"/>
                  <a:t>Should be or not be considered</a:t>
                </a:r>
              </a:p>
            </p:txBody>
          </p:sp>
        </p:grpSp>
        <p:grpSp>
          <p:nvGrpSpPr>
            <p:cNvPr id="170" name="Group 170"/>
            <p:cNvGrpSpPr/>
            <p:nvPr/>
          </p:nvGrpSpPr>
          <p:grpSpPr>
            <a:xfrm>
              <a:off x="1565170" y="1325458"/>
              <a:ext cx="1835108" cy="2233956"/>
              <a:chOff x="-1" y="-1"/>
              <a:chExt cx="1835107" cy="2233954"/>
            </a:xfrm>
          </p:grpSpPr>
          <p:sp>
            <p:nvSpPr>
              <p:cNvPr id="168" name="Shape 168"/>
              <p:cNvSpPr/>
              <p:nvPr/>
            </p:nvSpPr>
            <p:spPr>
              <a:xfrm>
                <a:off x="-1" y="-1"/>
                <a:ext cx="1835107" cy="2233954"/>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169" name="Shape 169"/>
              <p:cNvSpPr/>
              <p:nvPr/>
            </p:nvSpPr>
            <p:spPr>
              <a:xfrm>
                <a:off x="-1" y="0"/>
                <a:ext cx="1835107" cy="11529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Supportive evidence weak and/or major uncertainties about safety, feasibility or costs of intervention</a:t>
                </a:r>
              </a:p>
            </p:txBody>
          </p:sp>
        </p:grpSp>
        <p:grpSp>
          <p:nvGrpSpPr>
            <p:cNvPr id="173" name="Group 173"/>
            <p:cNvGrpSpPr/>
            <p:nvPr/>
          </p:nvGrpSpPr>
          <p:grpSpPr>
            <a:xfrm>
              <a:off x="3400270" y="1325458"/>
              <a:ext cx="1228780" cy="2233956"/>
              <a:chOff x="-2" y="-1"/>
              <a:chExt cx="1228779" cy="2233954"/>
            </a:xfrm>
          </p:grpSpPr>
          <p:sp>
            <p:nvSpPr>
              <p:cNvPr id="171" name="Shape 171"/>
              <p:cNvSpPr/>
              <p:nvPr/>
            </p:nvSpPr>
            <p:spPr>
              <a:xfrm>
                <a:off x="-2" y="-1"/>
                <a:ext cx="1228779" cy="2233954"/>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172" name="Shape 172"/>
              <p:cNvSpPr/>
              <p:nvPr/>
            </p:nvSpPr>
            <p:spPr>
              <a:xfrm>
                <a:off x="-2" y="0"/>
                <a:ext cx="1228779" cy="2305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 15 (24%)</a:t>
                </a:r>
              </a:p>
            </p:txBody>
          </p:sp>
        </p:grpSp>
        <p:grpSp>
          <p:nvGrpSpPr>
            <p:cNvPr id="176" name="Group 176"/>
            <p:cNvGrpSpPr/>
            <p:nvPr/>
          </p:nvGrpSpPr>
          <p:grpSpPr>
            <a:xfrm>
              <a:off x="4629045" y="1325459"/>
              <a:ext cx="1933810" cy="993099"/>
              <a:chOff x="-1" y="-2"/>
              <a:chExt cx="1933808" cy="993097"/>
            </a:xfrm>
          </p:grpSpPr>
          <p:sp>
            <p:nvSpPr>
              <p:cNvPr id="174" name="Shape 174"/>
              <p:cNvSpPr/>
              <p:nvPr/>
            </p:nvSpPr>
            <p:spPr>
              <a:xfrm>
                <a:off x="-1" y="-2"/>
                <a:ext cx="1933808" cy="993097"/>
              </a:xfrm>
              <a:prstGeom prst="rect">
                <a:avLst/>
              </a:prstGeom>
              <a:solidFill>
                <a:srgbClr val="A7A7A7"/>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175" name="Shape 175"/>
              <p:cNvSpPr/>
              <p:nvPr/>
            </p:nvSpPr>
            <p:spPr>
              <a:xfrm>
                <a:off x="-1" y="-1"/>
                <a:ext cx="1933808" cy="230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b="1">
                    <a:solidFill>
                      <a:srgbClr val="000000"/>
                    </a:solidFill>
                  </a:defRPr>
                </a:lvl1pPr>
              </a:lstStyle>
              <a:p>
                <a:pPr lvl="0">
                  <a:defRPr sz="1800" b="0"/>
                </a:pPr>
                <a:r>
                  <a:rPr sz="1867"/>
                  <a:t> Very low quality</a:t>
                </a:r>
              </a:p>
            </p:txBody>
          </p:sp>
        </p:grpSp>
        <p:grpSp>
          <p:nvGrpSpPr>
            <p:cNvPr id="181" name="Group 181"/>
            <p:cNvGrpSpPr/>
            <p:nvPr/>
          </p:nvGrpSpPr>
          <p:grpSpPr>
            <a:xfrm>
              <a:off x="6562845" y="1318141"/>
              <a:ext cx="2560288" cy="1007735"/>
              <a:chOff x="-3" y="-3"/>
              <a:chExt cx="2560286" cy="1007734"/>
            </a:xfrm>
          </p:grpSpPr>
          <p:sp>
            <p:nvSpPr>
              <p:cNvPr id="177" name="Shape 177"/>
              <p:cNvSpPr/>
              <p:nvPr/>
            </p:nvSpPr>
            <p:spPr>
              <a:xfrm>
                <a:off x="-2" y="7315"/>
                <a:ext cx="2560285" cy="993096"/>
              </a:xfrm>
              <a:prstGeom prst="rect">
                <a:avLst/>
              </a:prstGeom>
              <a:solidFill>
                <a:srgbClr val="FFE7E7"/>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grpSp>
            <p:nvGrpSpPr>
              <p:cNvPr id="180" name="Group 180"/>
              <p:cNvGrpSpPr/>
              <p:nvPr/>
            </p:nvGrpSpPr>
            <p:grpSpPr>
              <a:xfrm>
                <a:off x="-3" y="-3"/>
                <a:ext cx="2560286" cy="1007734"/>
                <a:chOff x="-1" y="-1"/>
                <a:chExt cx="2560285" cy="1007732"/>
              </a:xfrm>
            </p:grpSpPr>
            <p:sp>
              <p:nvSpPr>
                <p:cNvPr id="178" name="Shape 178"/>
                <p:cNvSpPr/>
                <p:nvPr/>
              </p:nvSpPr>
              <p:spPr>
                <a:xfrm>
                  <a:off x="-1" y="-1"/>
                  <a:ext cx="2560285" cy="1007732"/>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800">
                      <a:solidFill>
                        <a:srgbClr val="000000"/>
                      </a:solidFill>
                    </a:defRPr>
                  </a:pPr>
                  <a:endParaRPr sz="2400"/>
                </a:p>
              </p:txBody>
            </p:sp>
            <p:sp>
              <p:nvSpPr>
                <p:cNvPr id="179" name="Shape 179"/>
                <p:cNvSpPr/>
                <p:nvPr/>
              </p:nvSpPr>
              <p:spPr>
                <a:xfrm>
                  <a:off x="-1" y="0"/>
                  <a:ext cx="2560285" cy="9223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GRADE scoring; RCT or observational study; very serious limitations, inconsistencies w data</a:t>
                  </a:r>
                </a:p>
              </p:txBody>
            </p:sp>
          </p:grpSp>
        </p:grpSp>
        <p:grpSp>
          <p:nvGrpSpPr>
            <p:cNvPr id="184" name="Group 184"/>
            <p:cNvGrpSpPr/>
            <p:nvPr/>
          </p:nvGrpSpPr>
          <p:grpSpPr>
            <a:xfrm>
              <a:off x="9123125" y="1325459"/>
              <a:ext cx="908494" cy="993099"/>
              <a:chOff x="-1" y="-2"/>
              <a:chExt cx="908493" cy="993097"/>
            </a:xfrm>
          </p:grpSpPr>
          <p:sp>
            <p:nvSpPr>
              <p:cNvPr id="182" name="Shape 182"/>
              <p:cNvSpPr/>
              <p:nvPr/>
            </p:nvSpPr>
            <p:spPr>
              <a:xfrm>
                <a:off x="-1" y="-2"/>
                <a:ext cx="908493" cy="993097"/>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183" name="Shape 183"/>
              <p:cNvSpPr/>
              <p:nvPr/>
            </p:nvSpPr>
            <p:spPr>
              <a:xfrm>
                <a:off x="-1" y="-1"/>
                <a:ext cx="908493" cy="230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 9 (27%)</a:t>
                </a:r>
              </a:p>
            </p:txBody>
          </p:sp>
        </p:grpSp>
        <p:grpSp>
          <p:nvGrpSpPr>
            <p:cNvPr id="187" name="Group 187"/>
            <p:cNvGrpSpPr/>
            <p:nvPr/>
          </p:nvGrpSpPr>
          <p:grpSpPr>
            <a:xfrm>
              <a:off x="4629045" y="2318547"/>
              <a:ext cx="1933810" cy="247779"/>
              <a:chOff x="-1" y="-1"/>
              <a:chExt cx="1933808" cy="247777"/>
            </a:xfrm>
          </p:grpSpPr>
          <p:sp>
            <p:nvSpPr>
              <p:cNvPr id="185" name="Shape 185"/>
              <p:cNvSpPr/>
              <p:nvPr/>
            </p:nvSpPr>
            <p:spPr>
              <a:xfrm>
                <a:off x="-1" y="1"/>
                <a:ext cx="1933808" cy="247775"/>
              </a:xfrm>
              <a:prstGeom prst="rect">
                <a:avLst/>
              </a:prstGeom>
              <a:solidFill>
                <a:srgbClr val="A7A7A7"/>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186" name="Shape 186"/>
              <p:cNvSpPr/>
              <p:nvPr/>
            </p:nvSpPr>
            <p:spPr>
              <a:xfrm>
                <a:off x="-1" y="-1"/>
                <a:ext cx="1727536" cy="2305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b="1">
                    <a:solidFill>
                      <a:srgbClr val="000000"/>
                    </a:solidFill>
                  </a:defRPr>
                </a:lvl1pPr>
              </a:lstStyle>
              <a:p>
                <a:pPr lvl="0">
                  <a:defRPr sz="1800" b="0"/>
                </a:pPr>
                <a:r>
                  <a:rPr sz="1867"/>
                  <a:t> Very low to low</a:t>
                </a:r>
              </a:p>
            </p:txBody>
          </p:sp>
        </p:grpSp>
        <p:grpSp>
          <p:nvGrpSpPr>
            <p:cNvPr id="192" name="Group 192"/>
            <p:cNvGrpSpPr/>
            <p:nvPr/>
          </p:nvGrpSpPr>
          <p:grpSpPr>
            <a:xfrm>
              <a:off x="6562845" y="2318546"/>
              <a:ext cx="2560288" cy="247780"/>
              <a:chOff x="-3" y="-3"/>
              <a:chExt cx="2560286" cy="247779"/>
            </a:xfrm>
          </p:grpSpPr>
          <p:sp>
            <p:nvSpPr>
              <p:cNvPr id="188" name="Shape 188"/>
              <p:cNvSpPr/>
              <p:nvPr/>
            </p:nvSpPr>
            <p:spPr>
              <a:xfrm>
                <a:off x="-2" y="1"/>
                <a:ext cx="2560285" cy="247775"/>
              </a:xfrm>
              <a:prstGeom prst="rect">
                <a:avLst/>
              </a:prstGeom>
              <a:solidFill>
                <a:srgbClr val="FFE7E7"/>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grpSp>
            <p:nvGrpSpPr>
              <p:cNvPr id="191" name="Group 191"/>
              <p:cNvGrpSpPr/>
              <p:nvPr/>
            </p:nvGrpSpPr>
            <p:grpSpPr>
              <a:xfrm>
                <a:off x="-3" y="-3"/>
                <a:ext cx="2560286" cy="233519"/>
                <a:chOff x="-1" y="-1"/>
                <a:chExt cx="2560285" cy="233517"/>
              </a:xfrm>
            </p:grpSpPr>
            <p:sp>
              <p:nvSpPr>
                <p:cNvPr id="189" name="Shape 189"/>
                <p:cNvSpPr/>
                <p:nvPr/>
              </p:nvSpPr>
              <p:spPr>
                <a:xfrm>
                  <a:off x="-1" y="-1"/>
                  <a:ext cx="2560285" cy="233517"/>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800">
                      <a:solidFill>
                        <a:srgbClr val="000000"/>
                      </a:solidFill>
                      <a:latin typeface="Times New Roman"/>
                      <a:ea typeface="Times New Roman"/>
                      <a:cs typeface="Times New Roman"/>
                      <a:sym typeface="Times New Roman"/>
                    </a:defRPr>
                  </a:pPr>
                  <a:endParaRPr sz="2400"/>
                </a:p>
              </p:txBody>
            </p:sp>
            <p:sp>
              <p:nvSpPr>
                <p:cNvPr id="190" name="Shape 190"/>
                <p:cNvSpPr/>
                <p:nvPr/>
              </p:nvSpPr>
              <p:spPr>
                <a:xfrm>
                  <a:off x="-1" y="0"/>
                  <a:ext cx="2560285" cy="1975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200">
                      <a:solidFill>
                        <a:srgbClr val="000000"/>
                      </a:solidFill>
                      <a:latin typeface="Times New Roman"/>
                      <a:ea typeface="Times New Roman"/>
                      <a:cs typeface="Times New Roman"/>
                      <a:sym typeface="Times New Roman"/>
                    </a:defRPr>
                  </a:lvl1pPr>
                </a:lstStyle>
                <a:p>
                  <a:pPr lvl="0">
                    <a:defRPr sz="1800"/>
                  </a:pPr>
                  <a:r>
                    <a:rPr sz="1600"/>
                    <a:t> </a:t>
                  </a:r>
                </a:p>
              </p:txBody>
            </p:sp>
          </p:grpSp>
        </p:grpSp>
        <p:grpSp>
          <p:nvGrpSpPr>
            <p:cNvPr id="197" name="Group 197"/>
            <p:cNvGrpSpPr/>
            <p:nvPr/>
          </p:nvGrpSpPr>
          <p:grpSpPr>
            <a:xfrm>
              <a:off x="9123123" y="2318546"/>
              <a:ext cx="908497" cy="247780"/>
              <a:chOff x="-2" y="-3"/>
              <a:chExt cx="908495" cy="247779"/>
            </a:xfrm>
          </p:grpSpPr>
          <p:sp>
            <p:nvSpPr>
              <p:cNvPr id="193" name="Shape 193"/>
              <p:cNvSpPr/>
              <p:nvPr/>
            </p:nvSpPr>
            <p:spPr>
              <a:xfrm>
                <a:off x="-1" y="1"/>
                <a:ext cx="908493" cy="247775"/>
              </a:xfrm>
              <a:prstGeom prst="rect">
                <a:avLst/>
              </a:prstGeom>
              <a:solidFill>
                <a:srgbClr val="FFE7E7"/>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grpSp>
            <p:nvGrpSpPr>
              <p:cNvPr id="196" name="Group 196"/>
              <p:cNvGrpSpPr/>
              <p:nvPr/>
            </p:nvGrpSpPr>
            <p:grpSpPr>
              <a:xfrm>
                <a:off x="-2" y="-3"/>
                <a:ext cx="908495" cy="233519"/>
                <a:chOff x="-2" y="-1"/>
                <a:chExt cx="908494" cy="233517"/>
              </a:xfrm>
            </p:grpSpPr>
            <p:sp>
              <p:nvSpPr>
                <p:cNvPr id="194" name="Shape 194"/>
                <p:cNvSpPr/>
                <p:nvPr/>
              </p:nvSpPr>
              <p:spPr>
                <a:xfrm>
                  <a:off x="-2" y="-1"/>
                  <a:ext cx="908494" cy="233517"/>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800">
                      <a:solidFill>
                        <a:srgbClr val="000000"/>
                      </a:solidFill>
                    </a:defRPr>
                  </a:pPr>
                  <a:endParaRPr sz="2400"/>
                </a:p>
              </p:txBody>
            </p:sp>
            <p:sp>
              <p:nvSpPr>
                <p:cNvPr id="195" name="Shape 195"/>
                <p:cNvSpPr/>
                <p:nvPr/>
              </p:nvSpPr>
              <p:spPr>
                <a:xfrm>
                  <a:off x="-2" y="0"/>
                  <a:ext cx="908494" cy="2305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 1 (3%)</a:t>
                  </a:r>
                </a:p>
              </p:txBody>
            </p:sp>
          </p:grpSp>
        </p:grpSp>
        <p:grpSp>
          <p:nvGrpSpPr>
            <p:cNvPr id="200" name="Group 200"/>
            <p:cNvGrpSpPr/>
            <p:nvPr/>
          </p:nvGrpSpPr>
          <p:grpSpPr>
            <a:xfrm>
              <a:off x="4629045" y="2566317"/>
              <a:ext cx="1933810" cy="993099"/>
              <a:chOff x="-1" y="-2"/>
              <a:chExt cx="1933808" cy="993097"/>
            </a:xfrm>
          </p:grpSpPr>
          <p:sp>
            <p:nvSpPr>
              <p:cNvPr id="198" name="Shape 198"/>
              <p:cNvSpPr/>
              <p:nvPr/>
            </p:nvSpPr>
            <p:spPr>
              <a:xfrm>
                <a:off x="-1" y="-2"/>
                <a:ext cx="1933808" cy="993097"/>
              </a:xfrm>
              <a:prstGeom prst="rect">
                <a:avLst/>
              </a:prstGeom>
              <a:solidFill>
                <a:srgbClr val="A7A7A7"/>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199" name="Shape 199"/>
              <p:cNvSpPr/>
              <p:nvPr/>
            </p:nvSpPr>
            <p:spPr>
              <a:xfrm>
                <a:off x="-1" y="-1"/>
                <a:ext cx="1933808" cy="230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b="1">
                    <a:solidFill>
                      <a:srgbClr val="000000"/>
                    </a:solidFill>
                  </a:defRPr>
                </a:lvl1pPr>
              </a:lstStyle>
              <a:p>
                <a:pPr lvl="0">
                  <a:defRPr sz="1800" b="0"/>
                </a:pPr>
                <a:r>
                  <a:rPr sz="1867"/>
                  <a:t> Low quality</a:t>
                </a:r>
              </a:p>
            </p:txBody>
          </p:sp>
        </p:grpSp>
        <p:grpSp>
          <p:nvGrpSpPr>
            <p:cNvPr id="203" name="Group 203"/>
            <p:cNvGrpSpPr/>
            <p:nvPr/>
          </p:nvGrpSpPr>
          <p:grpSpPr>
            <a:xfrm>
              <a:off x="6562847" y="2566317"/>
              <a:ext cx="2560286" cy="993099"/>
              <a:chOff x="-2" y="-2"/>
              <a:chExt cx="2560285" cy="993097"/>
            </a:xfrm>
          </p:grpSpPr>
          <p:sp>
            <p:nvSpPr>
              <p:cNvPr id="201" name="Shape 201"/>
              <p:cNvSpPr/>
              <p:nvPr/>
            </p:nvSpPr>
            <p:spPr>
              <a:xfrm>
                <a:off x="-2" y="-2"/>
                <a:ext cx="2560285" cy="993097"/>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02" name="Shape 202"/>
              <p:cNvSpPr/>
              <p:nvPr/>
            </p:nvSpPr>
            <p:spPr>
              <a:xfrm>
                <a:off x="-2" y="-1"/>
                <a:ext cx="2560285" cy="9223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GRADE scoring; RCT or observational study; very serious limitations to study quality</a:t>
                </a:r>
              </a:p>
            </p:txBody>
          </p:sp>
        </p:grpSp>
        <p:grpSp>
          <p:nvGrpSpPr>
            <p:cNvPr id="206" name="Group 206"/>
            <p:cNvGrpSpPr/>
            <p:nvPr/>
          </p:nvGrpSpPr>
          <p:grpSpPr>
            <a:xfrm>
              <a:off x="9123125" y="2566317"/>
              <a:ext cx="908494" cy="993099"/>
              <a:chOff x="-1" y="-2"/>
              <a:chExt cx="908493" cy="993097"/>
            </a:xfrm>
          </p:grpSpPr>
          <p:sp>
            <p:nvSpPr>
              <p:cNvPr id="204" name="Shape 204"/>
              <p:cNvSpPr/>
              <p:nvPr/>
            </p:nvSpPr>
            <p:spPr>
              <a:xfrm>
                <a:off x="-1" y="-2"/>
                <a:ext cx="908493" cy="993097"/>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05" name="Shape 205"/>
              <p:cNvSpPr/>
              <p:nvPr/>
            </p:nvSpPr>
            <p:spPr>
              <a:xfrm>
                <a:off x="-1" y="-1"/>
                <a:ext cx="908493" cy="230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 7 (21%)</a:t>
                </a:r>
              </a:p>
            </p:txBody>
          </p:sp>
        </p:grpSp>
        <p:grpSp>
          <p:nvGrpSpPr>
            <p:cNvPr id="209" name="Group 209"/>
            <p:cNvGrpSpPr/>
            <p:nvPr/>
          </p:nvGrpSpPr>
          <p:grpSpPr>
            <a:xfrm>
              <a:off x="-3" y="3564465"/>
              <a:ext cx="1553658" cy="1363698"/>
              <a:chOff x="-2" y="-1"/>
              <a:chExt cx="1553657" cy="1363697"/>
            </a:xfrm>
          </p:grpSpPr>
          <p:sp>
            <p:nvSpPr>
              <p:cNvPr id="207" name="Shape 207"/>
              <p:cNvSpPr/>
              <p:nvPr/>
            </p:nvSpPr>
            <p:spPr>
              <a:xfrm>
                <a:off x="-2" y="-1"/>
                <a:ext cx="1553657" cy="1363697"/>
              </a:xfrm>
              <a:prstGeom prst="rect">
                <a:avLst/>
              </a:prstGeom>
              <a:solidFill>
                <a:srgbClr val="A7A7A7"/>
              </a:solidFill>
              <a:ln w="12700" cap="flat">
                <a:noFill/>
                <a:miter lim="400000"/>
              </a:ln>
              <a:effectLst/>
            </p:spPr>
            <p:txBody>
              <a:bodyPr wrap="square" lIns="0" tIns="0" rIns="0" bIns="0" numCol="1" anchor="t">
                <a:noAutofit/>
              </a:bodyPr>
              <a:lstStyle/>
              <a:p>
                <a:pPr algn="l" defTabSz="1219261">
                  <a:lnSpc>
                    <a:spcPct val="107000"/>
                  </a:lnSpc>
                  <a:defRPr sz="1200" b="1">
                    <a:solidFill>
                      <a:srgbClr val="000000"/>
                    </a:solidFill>
                    <a:latin typeface="Calibri"/>
                    <a:ea typeface="Calibri"/>
                    <a:cs typeface="Calibri"/>
                    <a:sym typeface="Calibri"/>
                  </a:defRPr>
                </a:pPr>
                <a:endParaRPr sz="1600"/>
              </a:p>
            </p:txBody>
          </p:sp>
          <p:sp>
            <p:nvSpPr>
              <p:cNvPr id="208" name="Shape 208"/>
              <p:cNvSpPr/>
              <p:nvPr/>
            </p:nvSpPr>
            <p:spPr>
              <a:xfrm>
                <a:off x="58500" y="-1"/>
                <a:ext cx="1495155" cy="4611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b="1">
                    <a:solidFill>
                      <a:srgbClr val="000000"/>
                    </a:solidFill>
                  </a:defRPr>
                </a:lvl1pPr>
              </a:lstStyle>
              <a:p>
                <a:pPr lvl="0">
                  <a:defRPr sz="1800" b="0"/>
                </a:pPr>
                <a:r>
                  <a:rPr sz="1867"/>
                  <a:t>Recommend or do not recommend</a:t>
                </a:r>
              </a:p>
            </p:txBody>
          </p:sp>
        </p:grpSp>
        <p:grpSp>
          <p:nvGrpSpPr>
            <p:cNvPr id="212" name="Group 212"/>
            <p:cNvGrpSpPr/>
            <p:nvPr/>
          </p:nvGrpSpPr>
          <p:grpSpPr>
            <a:xfrm>
              <a:off x="1565170" y="3559407"/>
              <a:ext cx="1835108" cy="1373815"/>
              <a:chOff x="-1" y="-1"/>
              <a:chExt cx="1835107" cy="1373813"/>
            </a:xfrm>
          </p:grpSpPr>
          <p:sp>
            <p:nvSpPr>
              <p:cNvPr id="210" name="Shape 210"/>
              <p:cNvSpPr/>
              <p:nvPr/>
            </p:nvSpPr>
            <p:spPr>
              <a:xfrm>
                <a:off x="-1" y="-1"/>
                <a:ext cx="1835107" cy="1373813"/>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11" name="Shape 211"/>
              <p:cNvSpPr/>
              <p:nvPr/>
            </p:nvSpPr>
            <p:spPr>
              <a:xfrm>
                <a:off x="-1" y="-1"/>
                <a:ext cx="1835107" cy="11529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Evidence supportive but minor uncertainties about safety, feasibility, or costs of intervention</a:t>
                </a:r>
              </a:p>
            </p:txBody>
          </p:sp>
        </p:grpSp>
        <p:grpSp>
          <p:nvGrpSpPr>
            <p:cNvPr id="215" name="Group 215"/>
            <p:cNvGrpSpPr/>
            <p:nvPr/>
          </p:nvGrpSpPr>
          <p:grpSpPr>
            <a:xfrm>
              <a:off x="3400270" y="3559407"/>
              <a:ext cx="1228780" cy="1373815"/>
              <a:chOff x="-2" y="-1"/>
              <a:chExt cx="1228779" cy="1373813"/>
            </a:xfrm>
          </p:grpSpPr>
          <p:sp>
            <p:nvSpPr>
              <p:cNvPr id="213" name="Shape 213"/>
              <p:cNvSpPr/>
              <p:nvPr/>
            </p:nvSpPr>
            <p:spPr>
              <a:xfrm>
                <a:off x="-2" y="-1"/>
                <a:ext cx="1228779" cy="1373813"/>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14" name="Shape 214"/>
              <p:cNvSpPr/>
              <p:nvPr/>
            </p:nvSpPr>
            <p:spPr>
              <a:xfrm>
                <a:off x="-2" y="-1"/>
                <a:ext cx="1228779" cy="2305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 17 (27%)</a:t>
                </a:r>
              </a:p>
            </p:txBody>
          </p:sp>
        </p:grpSp>
        <p:grpSp>
          <p:nvGrpSpPr>
            <p:cNvPr id="218" name="Group 218"/>
            <p:cNvGrpSpPr/>
            <p:nvPr/>
          </p:nvGrpSpPr>
          <p:grpSpPr>
            <a:xfrm>
              <a:off x="4629045" y="3549033"/>
              <a:ext cx="2269003" cy="293087"/>
              <a:chOff x="-1" y="-1"/>
              <a:chExt cx="2269002" cy="293085"/>
            </a:xfrm>
          </p:grpSpPr>
          <p:sp>
            <p:nvSpPr>
              <p:cNvPr id="216" name="Shape 216"/>
              <p:cNvSpPr/>
              <p:nvPr/>
            </p:nvSpPr>
            <p:spPr>
              <a:xfrm>
                <a:off x="-1" y="0"/>
                <a:ext cx="2269002" cy="293084"/>
              </a:xfrm>
              <a:prstGeom prst="rect">
                <a:avLst/>
              </a:prstGeom>
              <a:solidFill>
                <a:srgbClr val="A7A7A7"/>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17" name="Shape 217"/>
              <p:cNvSpPr/>
              <p:nvPr/>
            </p:nvSpPr>
            <p:spPr>
              <a:xfrm>
                <a:off x="-1" y="-1"/>
                <a:ext cx="1935515" cy="2305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b="1">
                    <a:solidFill>
                      <a:srgbClr val="000000"/>
                    </a:solidFill>
                  </a:defRPr>
                </a:lvl1pPr>
              </a:lstStyle>
              <a:p>
                <a:pPr lvl="0">
                  <a:defRPr sz="1800" b="0"/>
                </a:pPr>
                <a:r>
                  <a:rPr sz="1867"/>
                  <a:t> Very low to moderate</a:t>
                </a:r>
              </a:p>
            </p:txBody>
          </p:sp>
        </p:grpSp>
        <p:grpSp>
          <p:nvGrpSpPr>
            <p:cNvPr id="223" name="Group 223"/>
            <p:cNvGrpSpPr/>
            <p:nvPr/>
          </p:nvGrpSpPr>
          <p:grpSpPr>
            <a:xfrm>
              <a:off x="6562845" y="3559405"/>
              <a:ext cx="2560288" cy="249793"/>
              <a:chOff x="-3" y="-3"/>
              <a:chExt cx="2560286" cy="249792"/>
            </a:xfrm>
          </p:grpSpPr>
          <p:sp>
            <p:nvSpPr>
              <p:cNvPr id="219" name="Shape 219"/>
              <p:cNvSpPr/>
              <p:nvPr/>
            </p:nvSpPr>
            <p:spPr>
              <a:xfrm>
                <a:off x="-2" y="0"/>
                <a:ext cx="2560285" cy="249789"/>
              </a:xfrm>
              <a:prstGeom prst="rect">
                <a:avLst/>
              </a:prstGeom>
              <a:solidFill>
                <a:srgbClr val="FFE7E7"/>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grpSp>
            <p:nvGrpSpPr>
              <p:cNvPr id="222" name="Group 222"/>
              <p:cNvGrpSpPr/>
              <p:nvPr/>
            </p:nvGrpSpPr>
            <p:grpSpPr>
              <a:xfrm>
                <a:off x="-3" y="-3"/>
                <a:ext cx="2560286" cy="233519"/>
                <a:chOff x="-1" y="-1"/>
                <a:chExt cx="2560285" cy="233517"/>
              </a:xfrm>
            </p:grpSpPr>
            <p:sp>
              <p:nvSpPr>
                <p:cNvPr id="220" name="Shape 220"/>
                <p:cNvSpPr/>
                <p:nvPr/>
              </p:nvSpPr>
              <p:spPr>
                <a:xfrm>
                  <a:off x="-1" y="-1"/>
                  <a:ext cx="2560285" cy="233517"/>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800">
                      <a:solidFill>
                        <a:srgbClr val="000000"/>
                      </a:solidFill>
                      <a:latin typeface="Times New Roman"/>
                      <a:ea typeface="Times New Roman"/>
                      <a:cs typeface="Times New Roman"/>
                      <a:sym typeface="Times New Roman"/>
                    </a:defRPr>
                  </a:pPr>
                  <a:endParaRPr sz="2400"/>
                </a:p>
              </p:txBody>
            </p:sp>
            <p:sp>
              <p:nvSpPr>
                <p:cNvPr id="221" name="Shape 221"/>
                <p:cNvSpPr/>
                <p:nvPr/>
              </p:nvSpPr>
              <p:spPr>
                <a:xfrm>
                  <a:off x="-1" y="0"/>
                  <a:ext cx="2560285" cy="1975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200">
                      <a:solidFill>
                        <a:srgbClr val="000000"/>
                      </a:solidFill>
                      <a:latin typeface="Times New Roman"/>
                      <a:ea typeface="Times New Roman"/>
                      <a:cs typeface="Times New Roman"/>
                      <a:sym typeface="Times New Roman"/>
                    </a:defRPr>
                  </a:lvl1pPr>
                </a:lstStyle>
                <a:p>
                  <a:pPr lvl="0">
                    <a:defRPr sz="1800"/>
                  </a:pPr>
                  <a:r>
                    <a:rPr sz="1600"/>
                    <a:t> </a:t>
                  </a:r>
                </a:p>
              </p:txBody>
            </p:sp>
          </p:grpSp>
        </p:grpSp>
        <p:grpSp>
          <p:nvGrpSpPr>
            <p:cNvPr id="228" name="Group 228"/>
            <p:cNvGrpSpPr/>
            <p:nvPr/>
          </p:nvGrpSpPr>
          <p:grpSpPr>
            <a:xfrm>
              <a:off x="9123123" y="3559405"/>
              <a:ext cx="908497" cy="249793"/>
              <a:chOff x="-2" y="-3"/>
              <a:chExt cx="908495" cy="249792"/>
            </a:xfrm>
          </p:grpSpPr>
          <p:sp>
            <p:nvSpPr>
              <p:cNvPr id="224" name="Shape 224"/>
              <p:cNvSpPr/>
              <p:nvPr/>
            </p:nvSpPr>
            <p:spPr>
              <a:xfrm>
                <a:off x="-1" y="0"/>
                <a:ext cx="908493" cy="249789"/>
              </a:xfrm>
              <a:prstGeom prst="rect">
                <a:avLst/>
              </a:prstGeom>
              <a:solidFill>
                <a:srgbClr val="FFE7E7"/>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grpSp>
            <p:nvGrpSpPr>
              <p:cNvPr id="227" name="Group 227"/>
              <p:cNvGrpSpPr/>
              <p:nvPr/>
            </p:nvGrpSpPr>
            <p:grpSpPr>
              <a:xfrm>
                <a:off x="-2" y="-3"/>
                <a:ext cx="908495" cy="233519"/>
                <a:chOff x="-2" y="-1"/>
                <a:chExt cx="908494" cy="233517"/>
              </a:xfrm>
            </p:grpSpPr>
            <p:sp>
              <p:nvSpPr>
                <p:cNvPr id="225" name="Shape 225"/>
                <p:cNvSpPr/>
                <p:nvPr/>
              </p:nvSpPr>
              <p:spPr>
                <a:xfrm>
                  <a:off x="-2" y="-1"/>
                  <a:ext cx="908494" cy="233517"/>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800">
                      <a:solidFill>
                        <a:srgbClr val="000000"/>
                      </a:solidFill>
                    </a:defRPr>
                  </a:pPr>
                  <a:endParaRPr sz="2400"/>
                </a:p>
              </p:txBody>
            </p:sp>
            <p:sp>
              <p:nvSpPr>
                <p:cNvPr id="226" name="Shape 226"/>
                <p:cNvSpPr/>
                <p:nvPr/>
              </p:nvSpPr>
              <p:spPr>
                <a:xfrm>
                  <a:off x="-2" y="0"/>
                  <a:ext cx="908494" cy="2305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 5 (15%)</a:t>
                  </a:r>
                </a:p>
              </p:txBody>
            </p:sp>
          </p:grpSp>
        </p:grpSp>
        <p:grpSp>
          <p:nvGrpSpPr>
            <p:cNvPr id="231" name="Group 231"/>
            <p:cNvGrpSpPr/>
            <p:nvPr/>
          </p:nvGrpSpPr>
          <p:grpSpPr>
            <a:xfrm>
              <a:off x="4629045" y="3809189"/>
              <a:ext cx="1933810" cy="743317"/>
              <a:chOff x="-1" y="-2"/>
              <a:chExt cx="1933808" cy="743316"/>
            </a:xfrm>
          </p:grpSpPr>
          <p:sp>
            <p:nvSpPr>
              <p:cNvPr id="229" name="Shape 229"/>
              <p:cNvSpPr/>
              <p:nvPr/>
            </p:nvSpPr>
            <p:spPr>
              <a:xfrm>
                <a:off x="-1" y="-2"/>
                <a:ext cx="1933808" cy="743316"/>
              </a:xfrm>
              <a:prstGeom prst="rect">
                <a:avLst/>
              </a:prstGeom>
              <a:solidFill>
                <a:srgbClr val="A7A7A7"/>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30" name="Shape 230"/>
              <p:cNvSpPr/>
              <p:nvPr/>
            </p:nvSpPr>
            <p:spPr>
              <a:xfrm>
                <a:off x="-1" y="0"/>
                <a:ext cx="1933808" cy="2305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b="1">
                    <a:solidFill>
                      <a:srgbClr val="000000"/>
                    </a:solidFill>
                  </a:defRPr>
                </a:lvl1pPr>
              </a:lstStyle>
              <a:p>
                <a:pPr lvl="0">
                  <a:defRPr sz="1800" b="0"/>
                </a:pPr>
                <a:r>
                  <a:rPr sz="1867"/>
                  <a:t> Moderate quality</a:t>
                </a:r>
              </a:p>
            </p:txBody>
          </p:sp>
        </p:grpSp>
        <p:grpSp>
          <p:nvGrpSpPr>
            <p:cNvPr id="234" name="Group 234"/>
            <p:cNvGrpSpPr/>
            <p:nvPr/>
          </p:nvGrpSpPr>
          <p:grpSpPr>
            <a:xfrm>
              <a:off x="6562847" y="3809189"/>
              <a:ext cx="2560286" cy="743317"/>
              <a:chOff x="-2" y="-2"/>
              <a:chExt cx="2560285" cy="743316"/>
            </a:xfrm>
          </p:grpSpPr>
          <p:sp>
            <p:nvSpPr>
              <p:cNvPr id="232" name="Shape 232"/>
              <p:cNvSpPr/>
              <p:nvPr/>
            </p:nvSpPr>
            <p:spPr>
              <a:xfrm>
                <a:off x="-2" y="-2"/>
                <a:ext cx="2560285" cy="743316"/>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33" name="Shape 233"/>
              <p:cNvSpPr/>
              <p:nvPr/>
            </p:nvSpPr>
            <p:spPr>
              <a:xfrm>
                <a:off x="-2" y="0"/>
                <a:ext cx="2560285" cy="4611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GRADE scoring; RCT; serious limitation to study quality</a:t>
                </a:r>
              </a:p>
            </p:txBody>
          </p:sp>
        </p:grpSp>
        <p:grpSp>
          <p:nvGrpSpPr>
            <p:cNvPr id="237" name="Group 237"/>
            <p:cNvGrpSpPr/>
            <p:nvPr/>
          </p:nvGrpSpPr>
          <p:grpSpPr>
            <a:xfrm>
              <a:off x="9123125" y="3809189"/>
              <a:ext cx="908494" cy="743317"/>
              <a:chOff x="-1" y="-2"/>
              <a:chExt cx="908493" cy="743316"/>
            </a:xfrm>
          </p:grpSpPr>
          <p:sp>
            <p:nvSpPr>
              <p:cNvPr id="235" name="Shape 235"/>
              <p:cNvSpPr/>
              <p:nvPr/>
            </p:nvSpPr>
            <p:spPr>
              <a:xfrm>
                <a:off x="-1" y="-2"/>
                <a:ext cx="908493" cy="743316"/>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36" name="Shape 236"/>
              <p:cNvSpPr/>
              <p:nvPr/>
            </p:nvSpPr>
            <p:spPr>
              <a:xfrm>
                <a:off x="-1" y="0"/>
                <a:ext cx="908493" cy="2305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 3 (9%)</a:t>
                </a:r>
              </a:p>
            </p:txBody>
          </p:sp>
        </p:grpSp>
        <p:grpSp>
          <p:nvGrpSpPr>
            <p:cNvPr id="240" name="Group 240"/>
            <p:cNvGrpSpPr/>
            <p:nvPr/>
          </p:nvGrpSpPr>
          <p:grpSpPr>
            <a:xfrm>
              <a:off x="4629045" y="4552496"/>
              <a:ext cx="1933810" cy="380727"/>
              <a:chOff x="-1" y="-2"/>
              <a:chExt cx="1933808" cy="380725"/>
            </a:xfrm>
          </p:grpSpPr>
          <p:sp>
            <p:nvSpPr>
              <p:cNvPr id="238" name="Shape 238"/>
              <p:cNvSpPr/>
              <p:nvPr/>
            </p:nvSpPr>
            <p:spPr>
              <a:xfrm>
                <a:off x="-1" y="-2"/>
                <a:ext cx="1933808" cy="380725"/>
              </a:xfrm>
              <a:prstGeom prst="rect">
                <a:avLst/>
              </a:prstGeom>
              <a:solidFill>
                <a:srgbClr val="A7A7A7"/>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39" name="Shape 239"/>
              <p:cNvSpPr/>
              <p:nvPr/>
            </p:nvSpPr>
            <p:spPr>
              <a:xfrm>
                <a:off x="-1" y="-2"/>
                <a:ext cx="1933808" cy="230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b="1">
                    <a:solidFill>
                      <a:srgbClr val="000000"/>
                    </a:solidFill>
                  </a:defRPr>
                </a:lvl1pPr>
              </a:lstStyle>
              <a:p>
                <a:pPr lvl="0">
                  <a:defRPr sz="1800" b="0"/>
                </a:pPr>
                <a:r>
                  <a:rPr sz="1867"/>
                  <a:t> Moderate to high</a:t>
                </a:r>
              </a:p>
            </p:txBody>
          </p:sp>
        </p:grpSp>
        <p:grpSp>
          <p:nvGrpSpPr>
            <p:cNvPr id="245" name="Group 245"/>
            <p:cNvGrpSpPr/>
            <p:nvPr/>
          </p:nvGrpSpPr>
          <p:grpSpPr>
            <a:xfrm>
              <a:off x="6562845" y="4552494"/>
              <a:ext cx="2560288" cy="380728"/>
              <a:chOff x="-3" y="-4"/>
              <a:chExt cx="2560286" cy="380727"/>
            </a:xfrm>
          </p:grpSpPr>
          <p:sp>
            <p:nvSpPr>
              <p:cNvPr id="241" name="Shape 241"/>
              <p:cNvSpPr/>
              <p:nvPr/>
            </p:nvSpPr>
            <p:spPr>
              <a:xfrm>
                <a:off x="-2" y="-2"/>
                <a:ext cx="2560285" cy="380725"/>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grpSp>
            <p:nvGrpSpPr>
              <p:cNvPr id="244" name="Group 244"/>
              <p:cNvGrpSpPr/>
              <p:nvPr/>
            </p:nvGrpSpPr>
            <p:grpSpPr>
              <a:xfrm>
                <a:off x="-3" y="-4"/>
                <a:ext cx="2560286" cy="233517"/>
                <a:chOff x="-1" y="-2"/>
                <a:chExt cx="2560285" cy="233516"/>
              </a:xfrm>
            </p:grpSpPr>
            <p:sp>
              <p:nvSpPr>
                <p:cNvPr id="242" name="Shape 242"/>
                <p:cNvSpPr/>
                <p:nvPr/>
              </p:nvSpPr>
              <p:spPr>
                <a:xfrm>
                  <a:off x="-1" y="-2"/>
                  <a:ext cx="2560285" cy="233516"/>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800">
                      <a:solidFill>
                        <a:srgbClr val="000000"/>
                      </a:solidFill>
                      <a:latin typeface="Times New Roman"/>
                      <a:ea typeface="Times New Roman"/>
                      <a:cs typeface="Times New Roman"/>
                      <a:sym typeface="Times New Roman"/>
                    </a:defRPr>
                  </a:pPr>
                  <a:endParaRPr sz="2400"/>
                </a:p>
              </p:txBody>
            </p:sp>
            <p:sp>
              <p:nvSpPr>
                <p:cNvPr id="243" name="Shape 243"/>
                <p:cNvSpPr/>
                <p:nvPr/>
              </p:nvSpPr>
              <p:spPr>
                <a:xfrm>
                  <a:off x="-1" y="-2"/>
                  <a:ext cx="2560285" cy="1975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200">
                      <a:solidFill>
                        <a:srgbClr val="000000"/>
                      </a:solidFill>
                      <a:latin typeface="Times New Roman"/>
                      <a:ea typeface="Times New Roman"/>
                      <a:cs typeface="Times New Roman"/>
                      <a:sym typeface="Times New Roman"/>
                    </a:defRPr>
                  </a:lvl1pPr>
                </a:lstStyle>
                <a:p>
                  <a:pPr lvl="0">
                    <a:defRPr sz="1800"/>
                  </a:pPr>
                  <a:r>
                    <a:rPr sz="1600"/>
                    <a:t> </a:t>
                  </a:r>
                </a:p>
              </p:txBody>
            </p:sp>
          </p:grpSp>
        </p:grpSp>
        <p:grpSp>
          <p:nvGrpSpPr>
            <p:cNvPr id="248" name="Group 248"/>
            <p:cNvGrpSpPr/>
            <p:nvPr/>
          </p:nvGrpSpPr>
          <p:grpSpPr>
            <a:xfrm>
              <a:off x="9123125" y="4552496"/>
              <a:ext cx="908494" cy="380727"/>
              <a:chOff x="-1" y="-2"/>
              <a:chExt cx="908493" cy="380725"/>
            </a:xfrm>
          </p:grpSpPr>
          <p:sp>
            <p:nvSpPr>
              <p:cNvPr id="246" name="Shape 246"/>
              <p:cNvSpPr/>
              <p:nvPr/>
            </p:nvSpPr>
            <p:spPr>
              <a:xfrm>
                <a:off x="-1" y="-2"/>
                <a:ext cx="908493" cy="380725"/>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47" name="Shape 247"/>
              <p:cNvSpPr/>
              <p:nvPr/>
            </p:nvSpPr>
            <p:spPr>
              <a:xfrm>
                <a:off x="-1" y="-2"/>
                <a:ext cx="908493" cy="230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 3 (9%)</a:t>
                </a:r>
              </a:p>
            </p:txBody>
          </p:sp>
        </p:grpSp>
        <p:grpSp>
          <p:nvGrpSpPr>
            <p:cNvPr id="251" name="Group 251"/>
            <p:cNvGrpSpPr/>
            <p:nvPr/>
          </p:nvGrpSpPr>
          <p:grpSpPr>
            <a:xfrm>
              <a:off x="1565170" y="4933213"/>
              <a:ext cx="1835108" cy="745328"/>
              <a:chOff x="-1" y="-1"/>
              <a:chExt cx="1835107" cy="745327"/>
            </a:xfrm>
          </p:grpSpPr>
          <p:sp>
            <p:nvSpPr>
              <p:cNvPr id="249" name="Shape 249"/>
              <p:cNvSpPr/>
              <p:nvPr/>
            </p:nvSpPr>
            <p:spPr>
              <a:xfrm>
                <a:off x="-1" y="-1"/>
                <a:ext cx="1835107" cy="745327"/>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50" name="Shape 250"/>
              <p:cNvSpPr/>
              <p:nvPr/>
            </p:nvSpPr>
            <p:spPr>
              <a:xfrm>
                <a:off x="-1" y="-1"/>
                <a:ext cx="1835107" cy="4611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No reservations about endorsing intervention</a:t>
                </a:r>
              </a:p>
            </p:txBody>
          </p:sp>
        </p:grpSp>
        <p:grpSp>
          <p:nvGrpSpPr>
            <p:cNvPr id="254" name="Group 254"/>
            <p:cNvGrpSpPr/>
            <p:nvPr/>
          </p:nvGrpSpPr>
          <p:grpSpPr>
            <a:xfrm>
              <a:off x="3400270" y="4933213"/>
              <a:ext cx="1228780" cy="745328"/>
              <a:chOff x="-2" y="-1"/>
              <a:chExt cx="1228779" cy="745327"/>
            </a:xfrm>
          </p:grpSpPr>
          <p:sp>
            <p:nvSpPr>
              <p:cNvPr id="252" name="Shape 252"/>
              <p:cNvSpPr/>
              <p:nvPr/>
            </p:nvSpPr>
            <p:spPr>
              <a:xfrm>
                <a:off x="-2" y="-1"/>
                <a:ext cx="1228779" cy="745327"/>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53" name="Shape 253"/>
              <p:cNvSpPr/>
              <p:nvPr/>
            </p:nvSpPr>
            <p:spPr>
              <a:xfrm>
                <a:off x="-2" y="0"/>
                <a:ext cx="1228779" cy="2305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 2 (3%)</a:t>
                </a:r>
              </a:p>
            </p:txBody>
          </p:sp>
        </p:grpSp>
        <p:grpSp>
          <p:nvGrpSpPr>
            <p:cNvPr id="257" name="Group 257"/>
            <p:cNvGrpSpPr/>
            <p:nvPr/>
          </p:nvGrpSpPr>
          <p:grpSpPr>
            <a:xfrm>
              <a:off x="4629045" y="4933213"/>
              <a:ext cx="1933810" cy="745328"/>
              <a:chOff x="-1" y="-1"/>
              <a:chExt cx="1933808" cy="745327"/>
            </a:xfrm>
          </p:grpSpPr>
          <p:sp>
            <p:nvSpPr>
              <p:cNvPr id="255" name="Shape 255"/>
              <p:cNvSpPr/>
              <p:nvPr/>
            </p:nvSpPr>
            <p:spPr>
              <a:xfrm>
                <a:off x="-1" y="-1"/>
                <a:ext cx="1933808" cy="745327"/>
              </a:xfrm>
              <a:prstGeom prst="rect">
                <a:avLst/>
              </a:prstGeom>
              <a:solidFill>
                <a:srgbClr val="A7A7A7"/>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56" name="Shape 256"/>
              <p:cNvSpPr/>
              <p:nvPr/>
            </p:nvSpPr>
            <p:spPr>
              <a:xfrm>
                <a:off x="-1" y="0"/>
                <a:ext cx="1933808" cy="2305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b="1">
                    <a:solidFill>
                      <a:srgbClr val="000000"/>
                    </a:solidFill>
                  </a:defRPr>
                </a:lvl1pPr>
              </a:lstStyle>
              <a:p>
                <a:pPr lvl="0">
                  <a:defRPr sz="1800" b="0"/>
                </a:pPr>
                <a:r>
                  <a:rPr sz="1867"/>
                  <a:t> High quality</a:t>
                </a:r>
              </a:p>
            </p:txBody>
          </p:sp>
        </p:grpSp>
        <p:grpSp>
          <p:nvGrpSpPr>
            <p:cNvPr id="260" name="Group 260"/>
            <p:cNvGrpSpPr/>
            <p:nvPr/>
          </p:nvGrpSpPr>
          <p:grpSpPr>
            <a:xfrm>
              <a:off x="6562847" y="4933213"/>
              <a:ext cx="2560286" cy="745328"/>
              <a:chOff x="-2" y="-1"/>
              <a:chExt cx="2560285" cy="745327"/>
            </a:xfrm>
          </p:grpSpPr>
          <p:sp>
            <p:nvSpPr>
              <p:cNvPr id="258" name="Shape 258"/>
              <p:cNvSpPr/>
              <p:nvPr/>
            </p:nvSpPr>
            <p:spPr>
              <a:xfrm>
                <a:off x="-2" y="-1"/>
                <a:ext cx="2560285" cy="745327"/>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59" name="Shape 259"/>
              <p:cNvSpPr/>
              <p:nvPr/>
            </p:nvSpPr>
            <p:spPr>
              <a:xfrm>
                <a:off x="-2" y="0"/>
                <a:ext cx="2560285" cy="2305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defRPr>
                </a:lvl1pPr>
              </a:lstStyle>
              <a:p>
                <a:pPr lvl="0">
                  <a:defRPr sz="1800"/>
                </a:pPr>
                <a:r>
                  <a:rPr sz="1867"/>
                  <a:t>GRADE scoring; RCT</a:t>
                </a:r>
              </a:p>
            </p:txBody>
          </p:sp>
        </p:grpSp>
        <p:grpSp>
          <p:nvGrpSpPr>
            <p:cNvPr id="263" name="Group 263"/>
            <p:cNvGrpSpPr/>
            <p:nvPr/>
          </p:nvGrpSpPr>
          <p:grpSpPr>
            <a:xfrm>
              <a:off x="9123125" y="4933213"/>
              <a:ext cx="908494" cy="745328"/>
              <a:chOff x="-1" y="-1"/>
              <a:chExt cx="908493" cy="745327"/>
            </a:xfrm>
          </p:grpSpPr>
          <p:sp>
            <p:nvSpPr>
              <p:cNvPr id="261" name="Shape 261"/>
              <p:cNvSpPr/>
              <p:nvPr/>
            </p:nvSpPr>
            <p:spPr>
              <a:xfrm>
                <a:off x="-1" y="-1"/>
                <a:ext cx="908493" cy="745327"/>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62" name="Shape 262"/>
              <p:cNvSpPr/>
              <p:nvPr/>
            </p:nvSpPr>
            <p:spPr>
              <a:xfrm>
                <a:off x="-1" y="0"/>
                <a:ext cx="908493" cy="2305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gn="l" defTabSz="1219261">
                  <a:lnSpc>
                    <a:spcPct val="107000"/>
                  </a:lnSpc>
                  <a:defRPr sz="1800">
                    <a:solidFill>
                      <a:srgbClr val="000000"/>
                    </a:solidFill>
                  </a:defRPr>
                </a:pPr>
                <a:r>
                  <a:rPr sz="1867">
                    <a:latin typeface="Times New Roman"/>
                    <a:ea typeface="Times New Roman"/>
                    <a:cs typeface="Times New Roman"/>
                    <a:sym typeface="Times New Roman"/>
                  </a:rPr>
                  <a:t> </a:t>
                </a:r>
                <a:r>
                  <a:rPr sz="1867"/>
                  <a:t>0</a:t>
                </a:r>
              </a:p>
            </p:txBody>
          </p:sp>
        </p:grpSp>
        <p:grpSp>
          <p:nvGrpSpPr>
            <p:cNvPr id="266" name="Group 266"/>
            <p:cNvGrpSpPr/>
            <p:nvPr/>
          </p:nvGrpSpPr>
          <p:grpSpPr>
            <a:xfrm>
              <a:off x="-3" y="5678535"/>
              <a:ext cx="1565182" cy="378712"/>
              <a:chOff x="-2" y="-1"/>
              <a:chExt cx="1565181" cy="378711"/>
            </a:xfrm>
          </p:grpSpPr>
          <p:sp>
            <p:nvSpPr>
              <p:cNvPr id="264" name="Shape 264"/>
              <p:cNvSpPr/>
              <p:nvPr/>
            </p:nvSpPr>
            <p:spPr>
              <a:xfrm>
                <a:off x="-2" y="-1"/>
                <a:ext cx="1565181" cy="378711"/>
              </a:xfrm>
              <a:prstGeom prst="rect">
                <a:avLst/>
              </a:prstGeom>
              <a:solidFill>
                <a:srgbClr val="A7A7A7"/>
              </a:solidFill>
              <a:ln w="12700" cap="flat">
                <a:noFill/>
                <a:miter lim="400000"/>
              </a:ln>
              <a:effectLst/>
            </p:spPr>
            <p:txBody>
              <a:bodyPr wrap="square" lIns="0" tIns="0" rIns="0" bIns="0" numCol="1" anchor="t">
                <a:noAutofit/>
              </a:bodyPr>
              <a:lstStyle/>
              <a:p>
                <a:pPr algn="l" defTabSz="1219261">
                  <a:lnSpc>
                    <a:spcPct val="107000"/>
                  </a:lnSpc>
                  <a:defRPr sz="1200" b="1">
                    <a:solidFill>
                      <a:srgbClr val="000000"/>
                    </a:solidFill>
                    <a:latin typeface="Calibri"/>
                    <a:ea typeface="Calibri"/>
                    <a:cs typeface="Calibri"/>
                    <a:sym typeface="Calibri"/>
                  </a:defRPr>
                </a:pPr>
                <a:endParaRPr sz="1600"/>
              </a:p>
            </p:txBody>
          </p:sp>
          <p:sp>
            <p:nvSpPr>
              <p:cNvPr id="265" name="Shape 265"/>
              <p:cNvSpPr/>
              <p:nvPr/>
            </p:nvSpPr>
            <p:spPr>
              <a:xfrm>
                <a:off x="-2" y="-1"/>
                <a:ext cx="1565181" cy="230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b="1">
                    <a:solidFill>
                      <a:srgbClr val="000000"/>
                    </a:solidFill>
                    <a:latin typeface="Times New Roman"/>
                    <a:ea typeface="Times New Roman"/>
                    <a:cs typeface="Times New Roman"/>
                    <a:sym typeface="Times New Roman"/>
                  </a:defRPr>
                </a:lvl1pPr>
              </a:lstStyle>
              <a:p>
                <a:pPr lvl="0">
                  <a:defRPr sz="1800" b="0"/>
                </a:pPr>
                <a:r>
                  <a:rPr sz="1867"/>
                  <a:t>Totals</a:t>
                </a:r>
              </a:p>
            </p:txBody>
          </p:sp>
        </p:grpSp>
        <p:grpSp>
          <p:nvGrpSpPr>
            <p:cNvPr id="269" name="Group 269"/>
            <p:cNvGrpSpPr/>
            <p:nvPr/>
          </p:nvGrpSpPr>
          <p:grpSpPr>
            <a:xfrm>
              <a:off x="1565170" y="5678535"/>
              <a:ext cx="1835108" cy="378712"/>
              <a:chOff x="-1" y="-1"/>
              <a:chExt cx="1835107" cy="378711"/>
            </a:xfrm>
          </p:grpSpPr>
          <p:sp>
            <p:nvSpPr>
              <p:cNvPr id="267" name="Shape 267"/>
              <p:cNvSpPr/>
              <p:nvPr/>
            </p:nvSpPr>
            <p:spPr>
              <a:xfrm>
                <a:off x="-1" y="-1"/>
                <a:ext cx="1835107" cy="378711"/>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68" name="Shape 268"/>
              <p:cNvSpPr/>
              <p:nvPr/>
            </p:nvSpPr>
            <p:spPr>
              <a:xfrm>
                <a:off x="-1" y="-1"/>
                <a:ext cx="1835107" cy="1975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200">
                    <a:solidFill>
                      <a:srgbClr val="000000"/>
                    </a:solidFill>
                    <a:latin typeface="Times New Roman"/>
                    <a:ea typeface="Times New Roman"/>
                    <a:cs typeface="Times New Roman"/>
                    <a:sym typeface="Times New Roman"/>
                  </a:defRPr>
                </a:lvl1pPr>
              </a:lstStyle>
              <a:p>
                <a:pPr lvl="0">
                  <a:defRPr sz="1800"/>
                </a:pPr>
                <a:r>
                  <a:rPr sz="1600"/>
                  <a:t> </a:t>
                </a:r>
              </a:p>
            </p:txBody>
          </p:sp>
        </p:grpSp>
        <p:grpSp>
          <p:nvGrpSpPr>
            <p:cNvPr id="272" name="Group 272"/>
            <p:cNvGrpSpPr/>
            <p:nvPr/>
          </p:nvGrpSpPr>
          <p:grpSpPr>
            <a:xfrm>
              <a:off x="3400270" y="5678535"/>
              <a:ext cx="1228780" cy="378712"/>
              <a:chOff x="-2" y="-1"/>
              <a:chExt cx="1228779" cy="378711"/>
            </a:xfrm>
          </p:grpSpPr>
          <p:sp>
            <p:nvSpPr>
              <p:cNvPr id="270" name="Shape 270"/>
              <p:cNvSpPr/>
              <p:nvPr/>
            </p:nvSpPr>
            <p:spPr>
              <a:xfrm>
                <a:off x="-2" y="-1"/>
                <a:ext cx="1228779" cy="378711"/>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71" name="Shape 271"/>
              <p:cNvSpPr/>
              <p:nvPr/>
            </p:nvSpPr>
            <p:spPr>
              <a:xfrm>
                <a:off x="-2" y="-1"/>
                <a:ext cx="1228779" cy="230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latin typeface="Times New Roman"/>
                    <a:ea typeface="Times New Roman"/>
                    <a:cs typeface="Times New Roman"/>
                    <a:sym typeface="Times New Roman"/>
                  </a:defRPr>
                </a:lvl1pPr>
              </a:lstStyle>
              <a:p>
                <a:pPr lvl="0">
                  <a:defRPr sz="1800"/>
                </a:pPr>
                <a:r>
                  <a:rPr sz="1867"/>
                  <a:t> 62</a:t>
                </a:r>
              </a:p>
            </p:txBody>
          </p:sp>
        </p:grpSp>
        <p:grpSp>
          <p:nvGrpSpPr>
            <p:cNvPr id="275" name="Group 275"/>
            <p:cNvGrpSpPr/>
            <p:nvPr/>
          </p:nvGrpSpPr>
          <p:grpSpPr>
            <a:xfrm>
              <a:off x="4629045" y="5678535"/>
              <a:ext cx="1933810" cy="378712"/>
              <a:chOff x="-1" y="-1"/>
              <a:chExt cx="1933808" cy="378711"/>
            </a:xfrm>
          </p:grpSpPr>
          <p:sp>
            <p:nvSpPr>
              <p:cNvPr id="273" name="Shape 273"/>
              <p:cNvSpPr/>
              <p:nvPr/>
            </p:nvSpPr>
            <p:spPr>
              <a:xfrm>
                <a:off x="-1" y="-1"/>
                <a:ext cx="1933808" cy="378711"/>
              </a:xfrm>
              <a:prstGeom prst="rect">
                <a:avLst/>
              </a:prstGeom>
              <a:solidFill>
                <a:srgbClr val="A7A7A7"/>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74" name="Shape 274"/>
              <p:cNvSpPr/>
              <p:nvPr/>
            </p:nvSpPr>
            <p:spPr>
              <a:xfrm>
                <a:off x="-1" y="-1"/>
                <a:ext cx="1933808" cy="1975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200">
                    <a:solidFill>
                      <a:srgbClr val="000000"/>
                    </a:solidFill>
                    <a:latin typeface="Times New Roman"/>
                    <a:ea typeface="Times New Roman"/>
                    <a:cs typeface="Times New Roman"/>
                    <a:sym typeface="Times New Roman"/>
                  </a:defRPr>
                </a:lvl1pPr>
              </a:lstStyle>
              <a:p>
                <a:pPr lvl="0">
                  <a:defRPr sz="1800"/>
                </a:pPr>
                <a:r>
                  <a:rPr sz="1600"/>
                  <a:t> </a:t>
                </a:r>
              </a:p>
            </p:txBody>
          </p:sp>
        </p:grpSp>
        <p:grpSp>
          <p:nvGrpSpPr>
            <p:cNvPr id="278" name="Group 278"/>
            <p:cNvGrpSpPr/>
            <p:nvPr/>
          </p:nvGrpSpPr>
          <p:grpSpPr>
            <a:xfrm>
              <a:off x="6562847" y="5678535"/>
              <a:ext cx="2560286" cy="378712"/>
              <a:chOff x="-2" y="-1"/>
              <a:chExt cx="2560285" cy="378711"/>
            </a:xfrm>
          </p:grpSpPr>
          <p:sp>
            <p:nvSpPr>
              <p:cNvPr id="276" name="Shape 276"/>
              <p:cNvSpPr/>
              <p:nvPr/>
            </p:nvSpPr>
            <p:spPr>
              <a:xfrm>
                <a:off x="-2" y="-1"/>
                <a:ext cx="2560285" cy="378711"/>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77" name="Shape 277"/>
              <p:cNvSpPr/>
              <p:nvPr/>
            </p:nvSpPr>
            <p:spPr>
              <a:xfrm>
                <a:off x="-2" y="-1"/>
                <a:ext cx="2560285" cy="1975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200">
                    <a:solidFill>
                      <a:srgbClr val="000000"/>
                    </a:solidFill>
                    <a:latin typeface="Times New Roman"/>
                    <a:ea typeface="Times New Roman"/>
                    <a:cs typeface="Times New Roman"/>
                    <a:sym typeface="Times New Roman"/>
                  </a:defRPr>
                </a:lvl1pPr>
              </a:lstStyle>
              <a:p>
                <a:pPr lvl="0">
                  <a:defRPr sz="1800"/>
                </a:pPr>
                <a:r>
                  <a:rPr sz="1600"/>
                  <a:t> </a:t>
                </a:r>
              </a:p>
            </p:txBody>
          </p:sp>
        </p:grpSp>
        <p:grpSp>
          <p:nvGrpSpPr>
            <p:cNvPr id="281" name="Group 281"/>
            <p:cNvGrpSpPr/>
            <p:nvPr/>
          </p:nvGrpSpPr>
          <p:grpSpPr>
            <a:xfrm>
              <a:off x="9123125" y="5678535"/>
              <a:ext cx="908494" cy="378712"/>
              <a:chOff x="-1" y="-1"/>
              <a:chExt cx="908493" cy="378711"/>
            </a:xfrm>
          </p:grpSpPr>
          <p:sp>
            <p:nvSpPr>
              <p:cNvPr id="279" name="Shape 279"/>
              <p:cNvSpPr/>
              <p:nvPr/>
            </p:nvSpPr>
            <p:spPr>
              <a:xfrm>
                <a:off x="-1" y="-1"/>
                <a:ext cx="908493" cy="378711"/>
              </a:xfrm>
              <a:prstGeom prst="rect">
                <a:avLst/>
              </a:prstGeom>
              <a:solidFill>
                <a:srgbClr val="DDDDDD"/>
              </a:solidFill>
              <a:ln w="12700" cap="flat">
                <a:noFill/>
                <a:miter lim="400000"/>
              </a:ln>
              <a:effectLst/>
            </p:spPr>
            <p:txBody>
              <a:bodyPr wrap="square" lIns="0" tIns="0" rIns="0" bIns="0" numCol="1" anchor="t">
                <a:noAutofit/>
              </a:bodyPr>
              <a:lstStyle/>
              <a:p>
                <a:pPr algn="l" defTabSz="1219261">
                  <a:lnSpc>
                    <a:spcPct val="107000"/>
                  </a:lnSpc>
                  <a:defRPr sz="1200">
                    <a:solidFill>
                      <a:srgbClr val="000000"/>
                    </a:solidFill>
                    <a:latin typeface="Calibri"/>
                    <a:ea typeface="Calibri"/>
                    <a:cs typeface="Calibri"/>
                    <a:sym typeface="Calibri"/>
                  </a:defRPr>
                </a:pPr>
                <a:endParaRPr sz="1600"/>
              </a:p>
            </p:txBody>
          </p:sp>
          <p:sp>
            <p:nvSpPr>
              <p:cNvPr id="280" name="Shape 280"/>
              <p:cNvSpPr/>
              <p:nvPr/>
            </p:nvSpPr>
            <p:spPr>
              <a:xfrm>
                <a:off x="-1" y="-1"/>
                <a:ext cx="908493" cy="230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l" defTabSz="914400">
                  <a:lnSpc>
                    <a:spcPct val="107000"/>
                  </a:lnSpc>
                  <a:defRPr sz="1400">
                    <a:solidFill>
                      <a:srgbClr val="000000"/>
                    </a:solidFill>
                    <a:latin typeface="Times New Roman"/>
                    <a:ea typeface="Times New Roman"/>
                    <a:cs typeface="Times New Roman"/>
                    <a:sym typeface="Times New Roman"/>
                  </a:defRPr>
                </a:lvl1pPr>
              </a:lstStyle>
              <a:p>
                <a:pPr lvl="0">
                  <a:defRPr sz="1800"/>
                </a:pPr>
                <a:r>
                  <a:rPr sz="1867"/>
                  <a:t> 33</a:t>
                </a:r>
              </a:p>
            </p:txBody>
          </p:sp>
        </p:grpSp>
        <p:sp>
          <p:nvSpPr>
            <p:cNvPr id="282" name="Shape 282"/>
            <p:cNvSpPr/>
            <p:nvPr/>
          </p:nvSpPr>
          <p:spPr>
            <a:xfrm flipH="1">
              <a:off x="1565175" y="330356"/>
              <a:ext cx="1" cy="5726888"/>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283" name="Shape 283"/>
            <p:cNvSpPr/>
            <p:nvPr/>
          </p:nvSpPr>
          <p:spPr>
            <a:xfrm flipH="1">
              <a:off x="3400276" y="330356"/>
              <a:ext cx="1" cy="5726888"/>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284" name="Shape 284"/>
            <p:cNvSpPr/>
            <p:nvPr/>
          </p:nvSpPr>
          <p:spPr>
            <a:xfrm flipH="1">
              <a:off x="4629046" y="-1"/>
              <a:ext cx="1" cy="6057245"/>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285" name="Shape 285"/>
            <p:cNvSpPr/>
            <p:nvPr/>
          </p:nvSpPr>
          <p:spPr>
            <a:xfrm flipH="1">
              <a:off x="6562852" y="330356"/>
              <a:ext cx="1" cy="5726888"/>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286" name="Shape 286"/>
            <p:cNvSpPr/>
            <p:nvPr/>
          </p:nvSpPr>
          <p:spPr>
            <a:xfrm flipH="1">
              <a:off x="9123128" y="330356"/>
              <a:ext cx="1" cy="5726888"/>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287" name="Shape 287"/>
            <p:cNvSpPr/>
            <p:nvPr/>
          </p:nvSpPr>
          <p:spPr>
            <a:xfrm>
              <a:off x="0" y="330358"/>
              <a:ext cx="10031615" cy="1"/>
            </a:xfrm>
            <a:prstGeom prst="line">
              <a:avLst/>
            </a:prstGeom>
            <a:noFill/>
            <a:ln w="381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288" name="Shape 288"/>
            <p:cNvSpPr/>
            <p:nvPr/>
          </p:nvSpPr>
          <p:spPr>
            <a:xfrm>
              <a:off x="0" y="827910"/>
              <a:ext cx="10031615" cy="1"/>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289" name="Shape 289"/>
            <p:cNvSpPr/>
            <p:nvPr/>
          </p:nvSpPr>
          <p:spPr>
            <a:xfrm>
              <a:off x="0" y="1325461"/>
              <a:ext cx="10031615" cy="1"/>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290" name="Shape 290"/>
            <p:cNvSpPr/>
            <p:nvPr/>
          </p:nvSpPr>
          <p:spPr>
            <a:xfrm>
              <a:off x="4629046" y="2318552"/>
              <a:ext cx="5402568" cy="1"/>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291" name="Shape 291"/>
            <p:cNvSpPr/>
            <p:nvPr/>
          </p:nvSpPr>
          <p:spPr>
            <a:xfrm>
              <a:off x="4629046" y="2566320"/>
              <a:ext cx="5402568" cy="1"/>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292" name="Shape 292"/>
            <p:cNvSpPr/>
            <p:nvPr/>
          </p:nvSpPr>
          <p:spPr>
            <a:xfrm>
              <a:off x="0" y="3559411"/>
              <a:ext cx="10031615" cy="1"/>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293" name="Shape 293"/>
            <p:cNvSpPr/>
            <p:nvPr/>
          </p:nvSpPr>
          <p:spPr>
            <a:xfrm>
              <a:off x="4629046" y="3809193"/>
              <a:ext cx="5402568" cy="1"/>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294" name="Shape 294"/>
            <p:cNvSpPr/>
            <p:nvPr/>
          </p:nvSpPr>
          <p:spPr>
            <a:xfrm>
              <a:off x="4629046" y="4552501"/>
              <a:ext cx="5402568" cy="1"/>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295" name="Shape 295"/>
            <p:cNvSpPr/>
            <p:nvPr/>
          </p:nvSpPr>
          <p:spPr>
            <a:xfrm>
              <a:off x="0" y="4933218"/>
              <a:ext cx="10031615" cy="1"/>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296" name="Shape 296"/>
            <p:cNvSpPr/>
            <p:nvPr/>
          </p:nvSpPr>
          <p:spPr>
            <a:xfrm>
              <a:off x="0" y="5678539"/>
              <a:ext cx="10031615" cy="1"/>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297" name="Shape 297"/>
            <p:cNvSpPr/>
            <p:nvPr/>
          </p:nvSpPr>
          <p:spPr>
            <a:xfrm flipH="1">
              <a:off x="0" y="-1"/>
              <a:ext cx="4" cy="6057245"/>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298" name="Shape 298"/>
            <p:cNvSpPr/>
            <p:nvPr/>
          </p:nvSpPr>
          <p:spPr>
            <a:xfrm flipH="1">
              <a:off x="10031614" y="-1"/>
              <a:ext cx="1" cy="6057245"/>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299" name="Shape 299"/>
            <p:cNvSpPr/>
            <p:nvPr/>
          </p:nvSpPr>
          <p:spPr>
            <a:xfrm>
              <a:off x="0" y="0"/>
              <a:ext cx="10031615" cy="1"/>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sp>
          <p:nvSpPr>
            <p:cNvPr id="300" name="Shape 300"/>
            <p:cNvSpPr/>
            <p:nvPr/>
          </p:nvSpPr>
          <p:spPr>
            <a:xfrm>
              <a:off x="0" y="6057242"/>
              <a:ext cx="10031615" cy="1"/>
            </a:xfrm>
            <a:prstGeom prst="line">
              <a:avLst/>
            </a:prstGeom>
            <a:noFill/>
            <a:ln w="12700" cap="flat">
              <a:solidFill>
                <a:srgbClr val="FFFFFF"/>
              </a:solidFill>
              <a:prstDash val="solid"/>
              <a:round/>
            </a:ln>
            <a:effectLst/>
          </p:spPr>
          <p:txBody>
            <a:bodyPr wrap="square" lIns="0" tIns="0" rIns="0" bIns="0" numCol="1" anchor="t">
              <a:noAutofit/>
            </a:bodyPr>
            <a:lstStyle/>
            <a:p>
              <a:pPr algn="l" defTabSz="609630">
                <a:defRPr sz="1200">
                  <a:solidFill>
                    <a:srgbClr val="000000"/>
                  </a:solidFill>
                </a:defRPr>
              </a:pPr>
              <a:endParaRPr sz="1600"/>
            </a:p>
          </p:txBody>
        </p:sp>
        <p:grpSp>
          <p:nvGrpSpPr>
            <p:cNvPr id="305" name="Group 305"/>
            <p:cNvGrpSpPr/>
            <p:nvPr/>
          </p:nvGrpSpPr>
          <p:grpSpPr>
            <a:xfrm>
              <a:off x="-5" y="4933211"/>
              <a:ext cx="1565187" cy="745330"/>
              <a:chOff x="-4" y="-3"/>
              <a:chExt cx="1565185" cy="745329"/>
            </a:xfrm>
          </p:grpSpPr>
          <p:sp>
            <p:nvSpPr>
              <p:cNvPr id="301" name="Shape 301"/>
              <p:cNvSpPr/>
              <p:nvPr/>
            </p:nvSpPr>
            <p:spPr>
              <a:xfrm>
                <a:off x="-2" y="-1"/>
                <a:ext cx="1565181" cy="745327"/>
              </a:xfrm>
              <a:prstGeom prst="rect">
                <a:avLst/>
              </a:prstGeom>
              <a:solidFill>
                <a:srgbClr val="A7A7A7"/>
              </a:solidFill>
              <a:ln w="12700" cap="flat">
                <a:noFill/>
                <a:miter lim="400000"/>
              </a:ln>
              <a:effectLst/>
            </p:spPr>
            <p:txBody>
              <a:bodyPr wrap="square" lIns="0" tIns="0" rIns="0" bIns="0" numCol="1" anchor="t">
                <a:noAutofit/>
              </a:bodyPr>
              <a:lstStyle/>
              <a:p>
                <a:pPr algn="l" defTabSz="1219261">
                  <a:lnSpc>
                    <a:spcPct val="107000"/>
                  </a:lnSpc>
                  <a:defRPr sz="1200" b="1">
                    <a:solidFill>
                      <a:srgbClr val="000000"/>
                    </a:solidFill>
                    <a:latin typeface="Calibri"/>
                    <a:ea typeface="Calibri"/>
                    <a:cs typeface="Calibri"/>
                    <a:sym typeface="Calibri"/>
                  </a:defRPr>
                </a:pPr>
                <a:endParaRPr sz="1600"/>
              </a:p>
            </p:txBody>
          </p:sp>
          <p:grpSp>
            <p:nvGrpSpPr>
              <p:cNvPr id="304" name="Group 304"/>
              <p:cNvGrpSpPr/>
              <p:nvPr/>
            </p:nvGrpSpPr>
            <p:grpSpPr>
              <a:xfrm>
                <a:off x="-4" y="-3"/>
                <a:ext cx="1565185" cy="491590"/>
                <a:chOff x="-2" y="-1"/>
                <a:chExt cx="1565183" cy="491588"/>
              </a:xfrm>
            </p:grpSpPr>
            <p:sp>
              <p:nvSpPr>
                <p:cNvPr id="302" name="Shape 302"/>
                <p:cNvSpPr/>
                <p:nvPr/>
              </p:nvSpPr>
              <p:spPr>
                <a:xfrm>
                  <a:off x="-2" y="-1"/>
                  <a:ext cx="1565183" cy="491588"/>
                </a:xfrm>
                <a:prstGeom prst="rect">
                  <a:avLst/>
                </a:prstGeom>
                <a:solidFill>
                  <a:srgbClr val="A7A7A7"/>
                </a:solidFill>
                <a:ln w="12700" cap="flat">
                  <a:noFill/>
                  <a:miter lim="400000"/>
                </a:ln>
                <a:effectLst/>
              </p:spPr>
              <p:txBody>
                <a:bodyPr wrap="square" lIns="0" tIns="0" rIns="0" bIns="0" numCol="1" anchor="t">
                  <a:noAutofit/>
                </a:bodyPr>
                <a:lstStyle/>
                <a:p>
                  <a:pPr algn="l" defTabSz="1219261">
                    <a:lnSpc>
                      <a:spcPct val="107000"/>
                    </a:lnSpc>
                    <a:defRPr sz="1800">
                      <a:solidFill>
                        <a:srgbClr val="000000"/>
                      </a:solidFill>
                      <a:latin typeface="Gill Sans Light"/>
                      <a:ea typeface="Gill Sans Light"/>
                      <a:cs typeface="Gill Sans Light"/>
                      <a:sym typeface="Gill Sans Light"/>
                    </a:defRPr>
                  </a:pPr>
                  <a:endParaRPr sz="2400"/>
                </a:p>
              </p:txBody>
            </p:sp>
            <p:sp>
              <p:nvSpPr>
                <p:cNvPr id="303" name="Shape 303"/>
                <p:cNvSpPr/>
                <p:nvPr/>
              </p:nvSpPr>
              <p:spPr>
                <a:xfrm>
                  <a:off x="-2" y="-1"/>
                  <a:ext cx="1565183" cy="4611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lvl="1" indent="49874" algn="l" defTabSz="1219261">
                    <a:lnSpc>
                      <a:spcPct val="107000"/>
                    </a:lnSpc>
                    <a:defRPr sz="1800">
                      <a:solidFill>
                        <a:srgbClr val="000000"/>
                      </a:solidFill>
                    </a:defRPr>
                  </a:pPr>
                  <a:r>
                    <a:rPr sz="1867" b="1"/>
                    <a:t>Strongly     recommend</a:t>
                  </a:r>
                </a:p>
              </p:txBody>
            </p:sp>
          </p:grpSp>
        </p:grpSp>
      </p:grpSp>
      <p:pic>
        <p:nvPicPr>
          <p:cNvPr id="307" name="image2.png"/>
          <p:cNvPicPr/>
          <p:nvPr/>
        </p:nvPicPr>
        <p:blipFill>
          <a:blip r:embed="rId2">
            <a:extLst/>
          </a:blip>
          <a:stretch>
            <a:fillRect/>
          </a:stretch>
        </p:blipFill>
        <p:spPr>
          <a:xfrm>
            <a:off x="152264" y="148337"/>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image4.png"/>
          <p:cNvPicPr/>
          <p:nvPr/>
        </p:nvPicPr>
        <p:blipFill>
          <a:blip r:embed="rId2">
            <a:extLst/>
          </a:blip>
          <a:stretch>
            <a:fillRect/>
          </a:stretch>
        </p:blipFill>
        <p:spPr>
          <a:xfrm>
            <a:off x="1734539" y="2676644"/>
            <a:ext cx="10706179" cy="6423708"/>
          </a:xfrm>
          <a:prstGeom prst="rect">
            <a:avLst/>
          </a:prstGeom>
          <a:ln w="12700">
            <a:miter lim="400000"/>
          </a:ln>
          <a:effectLst>
            <a:reflection stA="50000" endPos="40000" dir="5400000" sy="-100000" algn="bl" rotWithShape="0"/>
          </a:effectLst>
        </p:spPr>
      </p:pic>
      <p:sp>
        <p:nvSpPr>
          <p:cNvPr id="309" name="Shape 309"/>
          <p:cNvSpPr/>
          <p:nvPr/>
        </p:nvSpPr>
        <p:spPr>
          <a:xfrm>
            <a:off x="2251319" y="2942328"/>
            <a:ext cx="9672619" cy="5892337"/>
          </a:xfrm>
          <a:prstGeom prst="rect">
            <a:avLst/>
          </a:prstGeom>
          <a:gradFill>
            <a:gsLst>
              <a:gs pos="0">
                <a:srgbClr val="FFFFFF"/>
              </a:gs>
              <a:gs pos="100000">
                <a:srgbClr val="F6F6F6"/>
              </a:gs>
            </a:gsLst>
            <a:lin ang="5400000"/>
          </a:gra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sp>
        <p:nvSpPr>
          <p:cNvPr id="311" name="Shape 311"/>
          <p:cNvSpPr/>
          <p:nvPr/>
        </p:nvSpPr>
        <p:spPr>
          <a:xfrm>
            <a:off x="579882" y="531542"/>
            <a:ext cx="16117721" cy="1218795"/>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lvl="0">
              <a:lnSpc>
                <a:spcPct val="90000"/>
              </a:lnSpc>
              <a:defRPr sz="1800">
                <a:solidFill>
                  <a:srgbClr val="000000"/>
                </a:solidFill>
              </a:defRPr>
            </a:pPr>
            <a:r>
              <a:rPr sz="4400" b="1" spc="-52" dirty="0">
                <a:solidFill>
                  <a:srgbClr val="0052E2"/>
                </a:solidFill>
                <a:latin typeface="Avenir Next Condensed"/>
                <a:ea typeface="Avenir Next Condensed"/>
                <a:cs typeface="Avenir Next Condensed"/>
                <a:sym typeface="Avenir Next Condensed"/>
              </a:rPr>
              <a:t>Comparisons of Canadian CPG’s, ASPEN/SCCM </a:t>
            </a:r>
          </a:p>
          <a:p>
            <a:pPr lvl="0">
              <a:lnSpc>
                <a:spcPct val="90000"/>
              </a:lnSpc>
              <a:defRPr sz="1800">
                <a:solidFill>
                  <a:srgbClr val="000000"/>
                </a:solidFill>
              </a:defRPr>
            </a:pPr>
            <a:r>
              <a:rPr sz="4400" b="1" spc="-52" dirty="0">
                <a:solidFill>
                  <a:srgbClr val="0052E2"/>
                </a:solidFill>
                <a:latin typeface="Avenir Next Condensed"/>
                <a:ea typeface="Avenir Next Condensed"/>
                <a:cs typeface="Avenir Next Condensed"/>
                <a:sym typeface="Avenir Next Condensed"/>
              </a:rPr>
              <a:t>CPG’s and Surviving Sepsis </a:t>
            </a:r>
            <a:r>
              <a:rPr sz="4400" b="1" spc="-52" dirty="0" smtClean="0">
                <a:solidFill>
                  <a:srgbClr val="0052E2"/>
                </a:solidFill>
                <a:latin typeface="Avenir Next Condensed"/>
                <a:ea typeface="Avenir Next Condensed"/>
                <a:cs typeface="Avenir Next Condensed"/>
                <a:sym typeface="Avenir Next Condensed"/>
              </a:rPr>
              <a:t>CPG’s</a:t>
            </a:r>
            <a:endParaRPr sz="4400" b="1" spc="-52" dirty="0">
              <a:solidFill>
                <a:srgbClr val="0052E2"/>
              </a:solidFill>
              <a:latin typeface="Avenir Next Condensed"/>
              <a:ea typeface="Avenir Next Condensed"/>
              <a:cs typeface="Avenir Next Condensed"/>
              <a:sym typeface="Avenir Next Condensed"/>
            </a:endParaRPr>
          </a:p>
        </p:txBody>
      </p:sp>
      <p:graphicFrame>
        <p:nvGraphicFramePr>
          <p:cNvPr id="312" name="Chart 312"/>
          <p:cNvGraphicFramePr/>
          <p:nvPr>
            <p:extLst>
              <p:ext uri="{D42A27DB-BD31-4B8C-83A1-F6EECF244321}">
                <p14:modId xmlns:p14="http://schemas.microsoft.com/office/powerpoint/2010/main" val="1494874720"/>
              </p:ext>
            </p:extLst>
          </p:nvPr>
        </p:nvGraphicFramePr>
        <p:xfrm>
          <a:off x="2918547" y="2792885"/>
          <a:ext cx="13544663" cy="5025757"/>
        </p:xfrm>
        <a:graphic>
          <a:graphicData uri="http://schemas.openxmlformats.org/drawingml/2006/chart">
            <c:chart xmlns:c="http://schemas.openxmlformats.org/drawingml/2006/chart" xmlns:r="http://schemas.openxmlformats.org/officeDocument/2006/relationships" r:id="rId3"/>
          </a:graphicData>
        </a:graphic>
      </p:graphicFrame>
      <p:pic>
        <p:nvPicPr>
          <p:cNvPr id="7" name="image2.png"/>
          <p:cNvPicPr/>
          <p:nvPr/>
        </p:nvPicPr>
        <p:blipFill>
          <a:blip r:embed="rId4">
            <a:extLst/>
          </a:blip>
          <a:stretch>
            <a:fillRect/>
          </a:stretch>
        </p:blipFill>
        <p:spPr>
          <a:xfrm>
            <a:off x="161509" y="200638"/>
            <a:ext cx="1829909" cy="661807"/>
          </a:xfrm>
          <a:prstGeom prst="rect">
            <a:avLst/>
          </a:prstGeom>
          <a:ln w="12700">
            <a:miter lim="400000"/>
          </a:ln>
        </p:spPr>
      </p:pic>
      <p:sp>
        <p:nvSpPr>
          <p:cNvPr id="8" name="Shape 322"/>
          <p:cNvSpPr/>
          <p:nvPr/>
        </p:nvSpPr>
        <p:spPr>
          <a:xfrm>
            <a:off x="1189293" y="2177414"/>
            <a:ext cx="14898897"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p:nvPr/>
        </p:nvSpPr>
        <p:spPr>
          <a:xfrm>
            <a:off x="-251224" y="900346"/>
            <a:ext cx="17842710" cy="609398"/>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Even RCT’s have their limitations!</a:t>
            </a:r>
          </a:p>
        </p:txBody>
      </p:sp>
      <p:sp>
        <p:nvSpPr>
          <p:cNvPr id="322" name="Shape 322"/>
          <p:cNvSpPr/>
          <p:nvPr/>
        </p:nvSpPr>
        <p:spPr>
          <a:xfrm>
            <a:off x="1220683" y="2719016"/>
            <a:ext cx="14898897"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sp>
        <p:nvSpPr>
          <p:cNvPr id="323" name="Shape 323"/>
          <p:cNvSpPr/>
          <p:nvPr/>
        </p:nvSpPr>
        <p:spPr>
          <a:xfrm>
            <a:off x="2626575" y="4069633"/>
            <a:ext cx="12087112" cy="2057319"/>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p>
            <a:pPr marL="858648" indent="-858648" algn="l" defTabSz="609630">
              <a:lnSpc>
                <a:spcPct val="130000"/>
              </a:lnSpc>
              <a:buClr>
                <a:srgbClr val="535353"/>
              </a:buClr>
              <a:buSzPct val="82000"/>
              <a:buFont typeface="Avenir Book"/>
              <a:buChar char="•"/>
              <a:defRPr sz="1800">
                <a:solidFill>
                  <a:srgbClr val="000000"/>
                </a:solidFill>
              </a:defRPr>
            </a:pPr>
            <a:r>
              <a:rPr sz="3200" dirty="0">
                <a:latin typeface="Avenir Book"/>
                <a:ea typeface="Avenir Book"/>
                <a:cs typeface="Avenir Book"/>
                <a:sym typeface="Avenir Book"/>
              </a:rPr>
              <a:t>Fail to show a ‘signal’ of benefit</a:t>
            </a:r>
            <a:endParaRPr sz="2400" dirty="0">
              <a:latin typeface="Gill Sans Light"/>
              <a:ea typeface="Gill Sans Light"/>
              <a:cs typeface="Gill Sans Light"/>
              <a:sym typeface="Gill Sans Light"/>
            </a:endParaRPr>
          </a:p>
          <a:p>
            <a:pPr marL="858648" indent="-858648" algn="l" defTabSz="609630">
              <a:lnSpc>
                <a:spcPct val="130000"/>
              </a:lnSpc>
              <a:buClr>
                <a:srgbClr val="535353"/>
              </a:buClr>
              <a:buSzPct val="82000"/>
              <a:buFont typeface="Avenir Book"/>
              <a:buChar char="•"/>
              <a:defRPr sz="1800">
                <a:solidFill>
                  <a:srgbClr val="000000"/>
                </a:solidFill>
              </a:defRPr>
            </a:pPr>
            <a:r>
              <a:rPr sz="3200" dirty="0">
                <a:latin typeface="Avenir Book"/>
                <a:ea typeface="Avenir Book"/>
                <a:cs typeface="Avenir Book"/>
                <a:sym typeface="Avenir Book"/>
              </a:rPr>
              <a:t>Limited generalizability</a:t>
            </a:r>
            <a:endParaRPr sz="2400" dirty="0">
              <a:latin typeface="Gill Sans Light"/>
              <a:ea typeface="Gill Sans Light"/>
              <a:cs typeface="Gill Sans Light"/>
              <a:sym typeface="Gill Sans Light"/>
            </a:endParaRPr>
          </a:p>
          <a:p>
            <a:pPr marL="858648" indent="-858648" algn="l" defTabSz="609630">
              <a:lnSpc>
                <a:spcPct val="130000"/>
              </a:lnSpc>
              <a:buClr>
                <a:srgbClr val="535353"/>
              </a:buClr>
              <a:buSzPct val="82000"/>
              <a:buFont typeface="Avenir Book"/>
              <a:buChar char="•"/>
              <a:defRPr sz="1800">
                <a:solidFill>
                  <a:srgbClr val="000000"/>
                </a:solidFill>
              </a:defRPr>
            </a:pPr>
            <a:r>
              <a:rPr sz="3200" dirty="0">
                <a:latin typeface="Avenir Book"/>
                <a:ea typeface="Avenir Book"/>
                <a:cs typeface="Avenir Book"/>
                <a:sym typeface="Avenir Book"/>
              </a:rPr>
              <a:t>Very Costly</a:t>
            </a:r>
          </a:p>
        </p:txBody>
      </p:sp>
      <p:pic>
        <p:nvPicPr>
          <p:cNvPr id="6" name="image2.png"/>
          <p:cNvPicPr/>
          <p:nvPr/>
        </p:nvPicPr>
        <p:blipFill>
          <a:blip r:embed="rId2">
            <a:extLst/>
          </a:blip>
          <a:stretch>
            <a:fillRect/>
          </a:stretch>
        </p:blipFill>
        <p:spPr>
          <a:xfrm>
            <a:off x="141189" y="173842"/>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image7.png"/>
          <p:cNvPicPr/>
          <p:nvPr/>
        </p:nvPicPr>
        <p:blipFill>
          <a:blip r:embed="rId2">
            <a:extLst/>
          </a:blip>
          <a:stretch>
            <a:fillRect/>
          </a:stretch>
        </p:blipFill>
        <p:spPr>
          <a:xfrm>
            <a:off x="3348883" y="6124528"/>
            <a:ext cx="10276738" cy="3166634"/>
          </a:xfrm>
          <a:prstGeom prst="rect">
            <a:avLst/>
          </a:prstGeom>
          <a:ln w="12700">
            <a:miter lim="400000"/>
          </a:ln>
          <a:effectLst>
            <a:outerShdw blurRad="165100" dist="76200" dir="5520000" rotWithShape="0">
              <a:srgbClr val="000000">
                <a:alpha val="9437"/>
              </a:srgbClr>
            </a:outerShdw>
          </a:effectLst>
        </p:spPr>
      </p:pic>
      <p:pic>
        <p:nvPicPr>
          <p:cNvPr id="326" name="image8.png"/>
          <p:cNvPicPr/>
          <p:nvPr/>
        </p:nvPicPr>
        <p:blipFill>
          <a:blip r:embed="rId3">
            <a:extLst/>
          </a:blip>
          <a:stretch>
            <a:fillRect/>
          </a:stretch>
        </p:blipFill>
        <p:spPr>
          <a:xfrm>
            <a:off x="3348883" y="2157575"/>
            <a:ext cx="10300021" cy="3202620"/>
          </a:xfrm>
          <a:prstGeom prst="rect">
            <a:avLst/>
          </a:prstGeom>
          <a:ln w="12700">
            <a:miter lim="400000"/>
          </a:ln>
          <a:effectLst>
            <a:outerShdw blurRad="165100" dist="76200" dir="5520000" rotWithShape="0">
              <a:srgbClr val="000000">
                <a:alpha val="9437"/>
              </a:srgbClr>
            </a:outerShdw>
          </a:effectLst>
        </p:spPr>
      </p:pic>
      <p:sp>
        <p:nvSpPr>
          <p:cNvPr id="328" name="Shape 328"/>
          <p:cNvSpPr/>
          <p:nvPr/>
        </p:nvSpPr>
        <p:spPr>
          <a:xfrm>
            <a:off x="-251223" y="575226"/>
            <a:ext cx="17842710" cy="609398"/>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Are Large-scale RCT’s the Solution?</a:t>
            </a:r>
          </a:p>
        </p:txBody>
      </p:sp>
      <p:pic>
        <p:nvPicPr>
          <p:cNvPr id="6" name="image2.png"/>
          <p:cNvPicPr/>
          <p:nvPr/>
        </p:nvPicPr>
        <p:blipFill>
          <a:blip r:embed="rId4">
            <a:extLst/>
          </a:blip>
          <a:stretch>
            <a:fillRect/>
          </a:stretch>
        </p:blipFill>
        <p:spPr>
          <a:xfrm>
            <a:off x="100549" y="218118"/>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image9.png"/>
          <p:cNvPicPr/>
          <p:nvPr/>
        </p:nvPicPr>
        <p:blipFill>
          <a:blip r:embed="rId2">
            <a:extLst/>
          </a:blip>
          <a:stretch>
            <a:fillRect/>
          </a:stretch>
        </p:blipFill>
        <p:spPr>
          <a:xfrm>
            <a:off x="1347883" y="2494117"/>
            <a:ext cx="14644499" cy="5829729"/>
          </a:xfrm>
          <a:prstGeom prst="rect">
            <a:avLst/>
          </a:prstGeom>
          <a:ln>
            <a:solidFill>
              <a:srgbClr val="1AA4D5"/>
            </a:solidFill>
            <a:round/>
          </a:ln>
        </p:spPr>
      </p:pic>
      <p:sp>
        <p:nvSpPr>
          <p:cNvPr id="332" name="Shape 332"/>
          <p:cNvSpPr/>
          <p:nvPr/>
        </p:nvSpPr>
        <p:spPr>
          <a:xfrm>
            <a:off x="5871813" y="10234851"/>
            <a:ext cx="5596637" cy="410431"/>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algn="r" defTabSz="1219261">
              <a:defRPr sz="1800">
                <a:solidFill>
                  <a:srgbClr val="000000"/>
                </a:solidFill>
              </a:defRPr>
            </a:pPr>
            <a:r>
              <a:rPr sz="1867">
                <a:latin typeface="Avenir Next Demi Bold"/>
                <a:ea typeface="Avenir Next Demi Bold"/>
                <a:cs typeface="Avenir Next Demi Bold"/>
                <a:sym typeface="Avenir Next Demi Bold"/>
              </a:rPr>
              <a:t>Rice TW, et al. </a:t>
            </a:r>
            <a:r>
              <a:rPr sz="1867" i="1">
                <a:latin typeface="Avenir Next Demi Bold"/>
                <a:ea typeface="Avenir Next Demi Bold"/>
                <a:cs typeface="Avenir Next Demi Bold"/>
                <a:sym typeface="Avenir Next Demi Bold"/>
              </a:rPr>
              <a:t>JAMA</a:t>
            </a:r>
            <a:r>
              <a:rPr sz="1867">
                <a:latin typeface="Avenir Next Demi Bold"/>
                <a:ea typeface="Avenir Next Demi Bold"/>
                <a:cs typeface="Avenir Next Demi Bold"/>
                <a:sym typeface="Avenir Next Demi Bold"/>
              </a:rPr>
              <a:t>. 2012;307(8):795-803.</a:t>
            </a:r>
          </a:p>
        </p:txBody>
      </p:sp>
      <p:sp>
        <p:nvSpPr>
          <p:cNvPr id="333" name="Shape 333"/>
          <p:cNvSpPr/>
          <p:nvPr/>
        </p:nvSpPr>
        <p:spPr>
          <a:xfrm>
            <a:off x="-220388" y="647809"/>
            <a:ext cx="17842710" cy="609398"/>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The EDEN Randomized Trial</a:t>
            </a:r>
          </a:p>
        </p:txBody>
      </p:sp>
      <p:sp>
        <p:nvSpPr>
          <p:cNvPr id="334" name="Shape 334"/>
          <p:cNvSpPr/>
          <p:nvPr/>
        </p:nvSpPr>
        <p:spPr>
          <a:xfrm>
            <a:off x="995183" y="1572694"/>
            <a:ext cx="15411569" cy="629235"/>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lvl1pPr defTabSz="457200">
              <a:defRPr sz="2400">
                <a:solidFill>
                  <a:srgbClr val="000000"/>
                </a:solidFill>
                <a:latin typeface="Avenir Next"/>
                <a:ea typeface="Avenir Next"/>
                <a:cs typeface="Avenir Next"/>
                <a:sym typeface="Avenir Next"/>
              </a:defRPr>
            </a:lvl1pPr>
          </a:lstStyle>
          <a:p>
            <a:pPr lvl="0">
              <a:defRPr sz="1800"/>
            </a:pPr>
            <a:r>
              <a:rPr sz="3200" dirty="0"/>
              <a:t>Initial Tropic vs. Full EN in Patients with Acute Lung Injury</a:t>
            </a:r>
          </a:p>
        </p:txBody>
      </p:sp>
      <p:pic>
        <p:nvPicPr>
          <p:cNvPr id="7" name="image2.png"/>
          <p:cNvPicPr/>
          <p:nvPr/>
        </p:nvPicPr>
        <p:blipFill>
          <a:blip r:embed="rId3">
            <a:extLst/>
          </a:blip>
          <a:stretch>
            <a:fillRect/>
          </a:stretch>
        </p:blipFill>
        <p:spPr>
          <a:xfrm>
            <a:off x="80228" y="126814"/>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p:nvPr/>
        </p:nvSpPr>
        <p:spPr>
          <a:xfrm>
            <a:off x="5871813" y="10234851"/>
            <a:ext cx="5596637" cy="410431"/>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algn="r" defTabSz="1219261">
              <a:defRPr sz="1800">
                <a:solidFill>
                  <a:srgbClr val="000000"/>
                </a:solidFill>
              </a:defRPr>
            </a:pPr>
            <a:r>
              <a:rPr sz="1867">
                <a:latin typeface="Avenir Next Demi Bold"/>
                <a:ea typeface="Avenir Next Demi Bold"/>
                <a:cs typeface="Avenir Next Demi Bold"/>
                <a:sym typeface="Avenir Next Demi Bold"/>
              </a:rPr>
              <a:t>Rice TW, et al. </a:t>
            </a:r>
            <a:r>
              <a:rPr sz="1867" i="1">
                <a:latin typeface="Avenir Next Demi Bold"/>
                <a:ea typeface="Avenir Next Demi Bold"/>
                <a:cs typeface="Avenir Next Demi Bold"/>
                <a:sym typeface="Avenir Next Demi Bold"/>
              </a:rPr>
              <a:t>JAMA</a:t>
            </a:r>
            <a:r>
              <a:rPr sz="1867">
                <a:latin typeface="Avenir Next Demi Bold"/>
                <a:ea typeface="Avenir Next Demi Bold"/>
                <a:cs typeface="Avenir Next Demi Bold"/>
                <a:sym typeface="Avenir Next Demi Bold"/>
              </a:rPr>
              <a:t>. 2012;307(8):795-803.</a:t>
            </a:r>
          </a:p>
        </p:txBody>
      </p:sp>
      <p:sp>
        <p:nvSpPr>
          <p:cNvPr id="338" name="Shape 338"/>
          <p:cNvSpPr/>
          <p:nvPr/>
        </p:nvSpPr>
        <p:spPr>
          <a:xfrm>
            <a:off x="-251225" y="434340"/>
            <a:ext cx="17842710" cy="609398"/>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The EDEN Randomized Trial</a:t>
            </a:r>
          </a:p>
        </p:txBody>
      </p:sp>
      <p:sp>
        <p:nvSpPr>
          <p:cNvPr id="339" name="Shape 339"/>
          <p:cNvSpPr/>
          <p:nvPr/>
        </p:nvSpPr>
        <p:spPr>
          <a:xfrm>
            <a:off x="964346" y="1360584"/>
            <a:ext cx="15411569" cy="629235"/>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lvl1pPr defTabSz="457200">
              <a:defRPr sz="2400">
                <a:solidFill>
                  <a:srgbClr val="000000"/>
                </a:solidFill>
                <a:latin typeface="Avenir Next"/>
                <a:ea typeface="Avenir Next"/>
                <a:cs typeface="Avenir Next"/>
                <a:sym typeface="Avenir Next"/>
              </a:defRPr>
            </a:lvl1pPr>
          </a:lstStyle>
          <a:p>
            <a:pPr lvl="0">
              <a:defRPr sz="1800"/>
            </a:pPr>
            <a:r>
              <a:rPr sz="3200" dirty="0"/>
              <a:t>Initial Tropic vs. Full EN in Patients with Acute Lung Injury</a:t>
            </a:r>
          </a:p>
        </p:txBody>
      </p:sp>
      <p:grpSp>
        <p:nvGrpSpPr>
          <p:cNvPr id="342" name="Group 342"/>
          <p:cNvGrpSpPr/>
          <p:nvPr/>
        </p:nvGrpSpPr>
        <p:grpSpPr>
          <a:xfrm>
            <a:off x="1366891" y="2494118"/>
            <a:ext cx="14606478" cy="5389704"/>
            <a:chOff x="0" y="0"/>
            <a:chExt cx="10954523" cy="4042154"/>
          </a:xfrm>
        </p:grpSpPr>
        <p:pic>
          <p:nvPicPr>
            <p:cNvPr id="340" name="image10.png"/>
            <p:cNvPicPr/>
            <p:nvPr/>
          </p:nvPicPr>
          <p:blipFill>
            <a:blip r:embed="rId2">
              <a:extLst/>
            </a:blip>
            <a:stretch>
              <a:fillRect/>
            </a:stretch>
          </p:blipFill>
          <p:spPr>
            <a:xfrm>
              <a:off x="6638260" y="-1"/>
              <a:ext cx="4316263" cy="4042155"/>
            </a:xfrm>
            <a:prstGeom prst="rect">
              <a:avLst/>
            </a:prstGeom>
            <a:ln w="9525" cap="flat">
              <a:solidFill>
                <a:srgbClr val="1AA4D5"/>
              </a:solidFill>
              <a:prstDash val="solid"/>
              <a:round/>
            </a:ln>
            <a:effectLst/>
          </p:spPr>
        </p:pic>
        <p:pic>
          <p:nvPicPr>
            <p:cNvPr id="341" name="image11.png"/>
            <p:cNvPicPr/>
            <p:nvPr/>
          </p:nvPicPr>
          <p:blipFill>
            <a:blip r:embed="rId3">
              <a:extLst/>
            </a:blip>
            <a:stretch>
              <a:fillRect/>
            </a:stretch>
          </p:blipFill>
          <p:spPr>
            <a:xfrm>
              <a:off x="-1" y="-1"/>
              <a:ext cx="6511141" cy="4042155"/>
            </a:xfrm>
            <a:prstGeom prst="rect">
              <a:avLst/>
            </a:prstGeom>
            <a:ln w="9525" cap="flat">
              <a:solidFill>
                <a:srgbClr val="1AA4D5"/>
              </a:solidFill>
              <a:prstDash val="solid"/>
              <a:round/>
            </a:ln>
            <a:effectLst/>
          </p:spPr>
        </p:pic>
      </p:grpSp>
      <p:pic>
        <p:nvPicPr>
          <p:cNvPr id="9" name="image2.png"/>
          <p:cNvPicPr/>
          <p:nvPr/>
        </p:nvPicPr>
        <p:blipFill>
          <a:blip r:embed="rId4">
            <a:extLst/>
          </a:blip>
          <a:stretch>
            <a:fillRect/>
          </a:stretch>
        </p:blipFill>
        <p:spPr>
          <a:xfrm>
            <a:off x="49391" y="117494"/>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image6.png"/>
          <p:cNvPicPr/>
          <p:nvPr/>
        </p:nvPicPr>
        <p:blipFill>
          <a:blip r:embed="rId2">
            <a:extLst/>
          </a:blip>
          <a:stretch>
            <a:fillRect/>
          </a:stretch>
        </p:blipFill>
        <p:spPr>
          <a:xfrm>
            <a:off x="2612411" y="1562128"/>
            <a:ext cx="12257681" cy="7565766"/>
          </a:xfrm>
          <a:prstGeom prst="rect">
            <a:avLst/>
          </a:prstGeom>
          <a:ln w="12700">
            <a:miter lim="400000"/>
          </a:ln>
          <a:effectLst>
            <a:reflection stA="50000" endPos="40000" dir="5400000" sy="-100000" algn="bl" rotWithShape="0"/>
          </a:effectLst>
        </p:spPr>
      </p:pic>
      <p:sp>
        <p:nvSpPr>
          <p:cNvPr id="345" name="Shape 345"/>
          <p:cNvSpPr/>
          <p:nvPr/>
        </p:nvSpPr>
        <p:spPr>
          <a:xfrm>
            <a:off x="2854576" y="1767366"/>
            <a:ext cx="11560079" cy="680909"/>
          </a:xfrm>
          <a:prstGeom prst="rect">
            <a:avLst/>
          </a:prstGeom>
          <a:solidFill>
            <a:srgbClr val="535353"/>
          </a:solidFill>
          <a:ln w="12700">
            <a:miter lim="400000"/>
          </a:ln>
        </p:spPr>
        <p:txBody>
          <a:bodyPr lIns="0" tIns="0" rIns="0" bIns="0" anchor="ctr"/>
          <a:lstStyle/>
          <a:p>
            <a:pPr lvl="0">
              <a:defRPr>
                <a:latin typeface="Gill Sans Light"/>
                <a:ea typeface="Gill Sans Light"/>
                <a:cs typeface="Gill Sans Light"/>
                <a:sym typeface="Gill Sans Light"/>
              </a:defRPr>
            </a:pPr>
            <a:endParaRPr sz="4800"/>
          </a:p>
        </p:txBody>
      </p:sp>
      <p:sp>
        <p:nvSpPr>
          <p:cNvPr id="347" name="Shape 347"/>
          <p:cNvSpPr/>
          <p:nvPr/>
        </p:nvSpPr>
        <p:spPr>
          <a:xfrm>
            <a:off x="1944315" y="278117"/>
            <a:ext cx="13451629" cy="609398"/>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Generalizability of RCT Results</a:t>
            </a:r>
          </a:p>
        </p:txBody>
      </p:sp>
      <p:pic>
        <p:nvPicPr>
          <p:cNvPr id="348" name="image12.png"/>
          <p:cNvPicPr/>
          <p:nvPr/>
        </p:nvPicPr>
        <p:blipFill>
          <a:blip r:embed="rId3">
            <a:extLst/>
          </a:blip>
          <a:stretch>
            <a:fillRect/>
          </a:stretch>
        </p:blipFill>
        <p:spPr>
          <a:xfrm>
            <a:off x="2898598" y="2403118"/>
            <a:ext cx="11509199" cy="5864638"/>
          </a:xfrm>
          <a:prstGeom prst="rect">
            <a:avLst/>
          </a:prstGeom>
          <a:ln w="6350">
            <a:solidFill>
              <a:srgbClr val="1AA4D5"/>
            </a:solidFill>
            <a:round/>
          </a:ln>
        </p:spPr>
      </p:pic>
      <p:sp>
        <p:nvSpPr>
          <p:cNvPr id="349" name="Shape 349"/>
          <p:cNvSpPr/>
          <p:nvPr/>
        </p:nvSpPr>
        <p:spPr>
          <a:xfrm>
            <a:off x="964346" y="994448"/>
            <a:ext cx="15411569" cy="567680"/>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lvl1pPr defTabSz="457200">
              <a:defRPr sz="2400">
                <a:solidFill>
                  <a:srgbClr val="000000"/>
                </a:solidFill>
                <a:latin typeface="Avenir Next"/>
                <a:ea typeface="Avenir Next"/>
                <a:cs typeface="Avenir Next"/>
                <a:sym typeface="Avenir Next"/>
              </a:defRPr>
            </a:lvl1pPr>
          </a:lstStyle>
          <a:p>
            <a:pPr lvl="0">
              <a:defRPr sz="1800"/>
            </a:pPr>
            <a:r>
              <a:rPr sz="2800" dirty="0"/>
              <a:t>Initial Tropic vs. Full EN in Patients with Acute Lung Injury (EDEN trial)</a:t>
            </a:r>
          </a:p>
        </p:txBody>
      </p:sp>
      <p:sp>
        <p:nvSpPr>
          <p:cNvPr id="350" name="Shape 350"/>
          <p:cNvSpPr/>
          <p:nvPr/>
        </p:nvSpPr>
        <p:spPr>
          <a:xfrm>
            <a:off x="4638213" y="8178575"/>
            <a:ext cx="8063839" cy="1798786"/>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p>
            <a:pPr defTabSz="609630">
              <a:lnSpc>
                <a:spcPct val="150000"/>
              </a:lnSpc>
              <a:defRPr sz="1800">
                <a:solidFill>
                  <a:srgbClr val="000000"/>
                </a:solidFill>
              </a:defRPr>
            </a:pPr>
            <a:r>
              <a:rPr sz="2400" b="1" dirty="0">
                <a:solidFill>
                  <a:srgbClr val="FFFFFF"/>
                </a:solidFill>
                <a:latin typeface="Avenir Book"/>
                <a:ea typeface="Avenir Book"/>
                <a:cs typeface="Avenir Book"/>
                <a:sym typeface="Avenir Book"/>
              </a:rPr>
              <a:t>60 Day Mortality 23%</a:t>
            </a:r>
            <a:br>
              <a:rPr sz="2400" b="1" dirty="0">
                <a:solidFill>
                  <a:srgbClr val="FFFFFF"/>
                </a:solidFill>
                <a:latin typeface="Avenir Book"/>
                <a:ea typeface="Avenir Book"/>
                <a:cs typeface="Avenir Book"/>
                <a:sym typeface="Avenir Book"/>
              </a:rPr>
            </a:br>
            <a:r>
              <a:rPr sz="2400" b="1" dirty="0">
                <a:solidFill>
                  <a:srgbClr val="FFFFFF"/>
                </a:solidFill>
                <a:latin typeface="Avenir Book"/>
                <a:ea typeface="Avenir Book"/>
                <a:cs typeface="Avenir Book"/>
                <a:sym typeface="Avenir Book"/>
              </a:rPr>
              <a:t/>
            </a:r>
            <a:br>
              <a:rPr sz="2400" b="1" dirty="0">
                <a:solidFill>
                  <a:srgbClr val="FFFFFF"/>
                </a:solidFill>
                <a:latin typeface="Avenir Book"/>
                <a:ea typeface="Avenir Book"/>
                <a:cs typeface="Avenir Book"/>
                <a:sym typeface="Avenir Book"/>
              </a:rPr>
            </a:br>
            <a:endParaRPr sz="2400" b="1" dirty="0">
              <a:solidFill>
                <a:srgbClr val="FFFFFF"/>
              </a:solidFill>
              <a:latin typeface="Avenir Book"/>
              <a:ea typeface="Avenir Book"/>
              <a:cs typeface="Avenir Book"/>
              <a:sym typeface="Avenir Book"/>
            </a:endParaRPr>
          </a:p>
        </p:txBody>
      </p:sp>
      <p:sp>
        <p:nvSpPr>
          <p:cNvPr id="351" name="Shape 351"/>
          <p:cNvSpPr/>
          <p:nvPr/>
        </p:nvSpPr>
        <p:spPr>
          <a:xfrm>
            <a:off x="4638213" y="10145369"/>
            <a:ext cx="8063839" cy="45134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1219261">
              <a:defRPr sz="1800">
                <a:solidFill>
                  <a:srgbClr val="000000"/>
                </a:solidFill>
              </a:defRPr>
            </a:pPr>
            <a:r>
              <a:rPr sz="2133">
                <a:latin typeface="Avenir Next Demi Bold"/>
                <a:ea typeface="Avenir Next Demi Bold"/>
                <a:cs typeface="Avenir Next Demi Bold"/>
                <a:sym typeface="Avenir Next Demi Bold"/>
              </a:rPr>
              <a:t>Rice TW, et al. </a:t>
            </a:r>
            <a:r>
              <a:rPr sz="2133" i="1">
                <a:latin typeface="Avenir Next Demi Bold"/>
                <a:ea typeface="Avenir Next Demi Bold"/>
                <a:cs typeface="Avenir Next Demi Bold"/>
                <a:sym typeface="Avenir Next Demi Bold"/>
              </a:rPr>
              <a:t>JAMA. </a:t>
            </a:r>
            <a:r>
              <a:rPr sz="2133">
                <a:latin typeface="Avenir Next Demi Bold"/>
                <a:ea typeface="Avenir Next Demi Bold"/>
                <a:cs typeface="Avenir Next Demi Bold"/>
                <a:sym typeface="Avenir Next Demi Bold"/>
              </a:rPr>
              <a:t>2012;307(8):795-803.</a:t>
            </a:r>
          </a:p>
        </p:txBody>
      </p:sp>
      <p:sp>
        <p:nvSpPr>
          <p:cNvPr id="352" name="Shape 352"/>
          <p:cNvSpPr/>
          <p:nvPr/>
        </p:nvSpPr>
        <p:spPr>
          <a:xfrm>
            <a:off x="6220221" y="1854757"/>
            <a:ext cx="4828782" cy="506125"/>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lvl1pPr>
              <a:defRPr sz="1800" b="1">
                <a:solidFill>
                  <a:srgbClr val="FFFFFF"/>
                </a:solidFill>
              </a:defRPr>
            </a:lvl1pPr>
          </a:lstStyle>
          <a:p>
            <a:pPr lvl="0">
              <a:defRPr b="0">
                <a:solidFill>
                  <a:srgbClr val="000000"/>
                </a:solidFill>
              </a:defRPr>
            </a:pPr>
            <a:r>
              <a:rPr sz="2400" dirty="0">
                <a:solidFill>
                  <a:schemeClr val="bg1"/>
                </a:solidFill>
              </a:rPr>
              <a:t>Enrolled 12% of patients screened</a:t>
            </a:r>
          </a:p>
        </p:txBody>
      </p:sp>
      <p:pic>
        <p:nvPicPr>
          <p:cNvPr id="11" name="image2.png"/>
          <p:cNvPicPr/>
          <p:nvPr/>
        </p:nvPicPr>
        <p:blipFill>
          <a:blip r:embed="rId4">
            <a:extLst/>
          </a:blip>
          <a:stretch>
            <a:fillRect/>
          </a:stretch>
        </p:blipFill>
        <p:spPr>
          <a:xfrm>
            <a:off x="49392" y="160389"/>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image6.png"/>
          <p:cNvPicPr/>
          <p:nvPr/>
        </p:nvPicPr>
        <p:blipFill>
          <a:blip r:embed="rId2">
            <a:extLst/>
          </a:blip>
          <a:stretch>
            <a:fillRect/>
          </a:stretch>
        </p:blipFill>
        <p:spPr>
          <a:xfrm>
            <a:off x="4058625" y="1590759"/>
            <a:ext cx="9223015" cy="5692688"/>
          </a:xfrm>
          <a:prstGeom prst="rect">
            <a:avLst/>
          </a:prstGeom>
          <a:ln w="12700">
            <a:miter lim="400000"/>
          </a:ln>
          <a:effectLst>
            <a:reflection stA="50000" endPos="40000" dir="5400000" sy="-100000" algn="bl" rotWithShape="0"/>
          </a:effectLst>
        </p:spPr>
      </p:pic>
      <p:pic>
        <p:nvPicPr>
          <p:cNvPr id="355" name="image13.png"/>
          <p:cNvPicPr/>
          <p:nvPr/>
        </p:nvPicPr>
        <p:blipFill>
          <a:blip r:embed="rId3">
            <a:extLst/>
          </a:blip>
          <a:stretch>
            <a:fillRect/>
          </a:stretch>
        </p:blipFill>
        <p:spPr>
          <a:xfrm>
            <a:off x="5227248" y="1829638"/>
            <a:ext cx="6885771" cy="5214927"/>
          </a:xfrm>
          <a:prstGeom prst="rect">
            <a:avLst/>
          </a:prstGeom>
          <a:ln w="12700">
            <a:miter lim="400000"/>
          </a:ln>
        </p:spPr>
      </p:pic>
      <p:sp>
        <p:nvSpPr>
          <p:cNvPr id="357" name="Shape 357"/>
          <p:cNvSpPr/>
          <p:nvPr/>
        </p:nvSpPr>
        <p:spPr>
          <a:xfrm>
            <a:off x="1944316" y="266888"/>
            <a:ext cx="13451629" cy="609398"/>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Generalizability of RCT Results</a:t>
            </a:r>
          </a:p>
        </p:txBody>
      </p:sp>
      <p:sp>
        <p:nvSpPr>
          <p:cNvPr id="358" name="Shape 358"/>
          <p:cNvSpPr/>
          <p:nvPr/>
        </p:nvSpPr>
        <p:spPr>
          <a:xfrm>
            <a:off x="964347" y="904714"/>
            <a:ext cx="15411569" cy="727724"/>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lvl1pPr defTabSz="457200">
              <a:lnSpc>
                <a:spcPct val="120000"/>
              </a:lnSpc>
              <a:defRPr sz="2400">
                <a:solidFill>
                  <a:srgbClr val="000000"/>
                </a:solidFill>
                <a:latin typeface="Avenir Book"/>
                <a:ea typeface="Avenir Book"/>
                <a:cs typeface="Avenir Book"/>
                <a:sym typeface="Avenir Book"/>
              </a:defRPr>
            </a:lvl1pPr>
          </a:lstStyle>
          <a:p>
            <a:pPr lvl="0">
              <a:defRPr sz="1800"/>
            </a:pPr>
            <a:r>
              <a:rPr sz="3200" dirty="0"/>
              <a:t>Observational Study of Nutrition Intake and Outcome in Sepsis</a:t>
            </a:r>
          </a:p>
        </p:txBody>
      </p:sp>
      <p:sp>
        <p:nvSpPr>
          <p:cNvPr id="360" name="Shape 360"/>
          <p:cNvSpPr/>
          <p:nvPr/>
        </p:nvSpPr>
        <p:spPr>
          <a:xfrm>
            <a:off x="964347" y="8321962"/>
            <a:ext cx="15411569" cy="629235"/>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lvl1pPr defTabSz="457200">
              <a:defRPr sz="2400">
                <a:solidFill>
                  <a:srgbClr val="000000"/>
                </a:solidFill>
                <a:latin typeface="Avenir Next Demi Bold"/>
                <a:ea typeface="Avenir Next Demi Bold"/>
                <a:cs typeface="Avenir Next Demi Bold"/>
                <a:sym typeface="Avenir Next Demi Bold"/>
              </a:defRPr>
            </a:lvl1pPr>
          </a:lstStyle>
          <a:p>
            <a:pPr lvl="0">
              <a:defRPr sz="1800"/>
            </a:pPr>
            <a:r>
              <a:rPr sz="3200"/>
              <a:t>Treatment effect may be proportional to baseline risk!!</a:t>
            </a:r>
          </a:p>
        </p:txBody>
      </p:sp>
      <p:pic>
        <p:nvPicPr>
          <p:cNvPr id="9" name="image2.png"/>
          <p:cNvPicPr/>
          <p:nvPr/>
        </p:nvPicPr>
        <p:blipFill>
          <a:blip r:embed="rId4">
            <a:extLst/>
          </a:blip>
          <a:stretch>
            <a:fillRect/>
          </a:stretch>
        </p:blipFill>
        <p:spPr>
          <a:xfrm>
            <a:off x="212309" y="198881"/>
            <a:ext cx="1829909" cy="661807"/>
          </a:xfrm>
          <a:prstGeom prst="rect">
            <a:avLst/>
          </a:prstGeom>
          <a:ln w="12700">
            <a:miter lim="400000"/>
          </a:ln>
        </p:spPr>
      </p:pic>
      <p:sp>
        <p:nvSpPr>
          <p:cNvPr id="2" name="TextBox 1"/>
          <p:cNvSpPr txBox="1"/>
          <p:nvPr/>
        </p:nvSpPr>
        <p:spPr>
          <a:xfrm>
            <a:off x="13668745" y="9090864"/>
            <a:ext cx="3454400"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sz="1800" dirty="0" smtClean="0"/>
              <a:t>Elke, Critical </a:t>
            </a:r>
            <a:r>
              <a:rPr lang="en-US" sz="1800" dirty="0"/>
              <a:t>Care </a:t>
            </a:r>
            <a:r>
              <a:rPr lang="en-US" sz="1800" dirty="0" smtClean="0"/>
              <a:t>2014;18:R29</a:t>
            </a:r>
            <a:endParaRPr kumimoji="0" lang="en-CA" sz="1800" b="0" i="0" u="none" strike="noStrike" cap="none" spc="0" normalizeH="0" baseline="0" dirty="0">
              <a:ln>
                <a:noFill/>
              </a:ln>
              <a:solidFill>
                <a:srgbClr val="535353"/>
              </a:solidFill>
              <a:effectLst/>
              <a:uFillTx/>
              <a:sym typeface="Helvetica"/>
            </a:endParaRP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p:nvPr/>
        </p:nvSpPr>
        <p:spPr>
          <a:xfrm>
            <a:off x="5435912" y="9989715"/>
            <a:ext cx="5486573" cy="45134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defTabSz="914400">
              <a:defRPr sz="1600">
                <a:solidFill>
                  <a:srgbClr val="000000"/>
                </a:solidFill>
                <a:latin typeface="Avenir Next Demi Bold"/>
                <a:ea typeface="Avenir Next Demi Bold"/>
                <a:cs typeface="Avenir Next Demi Bold"/>
                <a:sym typeface="Avenir Next Demi Bold"/>
              </a:defRPr>
            </a:lvl1pPr>
          </a:lstStyle>
          <a:p>
            <a:pPr lvl="0">
              <a:defRPr sz="1800"/>
            </a:pPr>
            <a:r>
              <a:rPr sz="2133"/>
              <a:t>Udell JAMA 2014</a:t>
            </a:r>
          </a:p>
        </p:txBody>
      </p:sp>
      <p:pic>
        <p:nvPicPr>
          <p:cNvPr id="363" name="image6.png"/>
          <p:cNvPicPr/>
          <p:nvPr/>
        </p:nvPicPr>
        <p:blipFill>
          <a:blip r:embed="rId2">
            <a:extLst/>
          </a:blip>
          <a:stretch>
            <a:fillRect/>
          </a:stretch>
        </p:blipFill>
        <p:spPr>
          <a:xfrm>
            <a:off x="2541291" y="1512202"/>
            <a:ext cx="12257681" cy="7565766"/>
          </a:xfrm>
          <a:prstGeom prst="rect">
            <a:avLst/>
          </a:prstGeom>
          <a:ln w="12700">
            <a:miter lim="400000"/>
          </a:ln>
          <a:effectLst>
            <a:reflection stA="50000" endPos="40000" dir="5400000" sy="-100000" algn="bl" rotWithShape="0"/>
          </a:effectLst>
        </p:spPr>
      </p:pic>
      <p:sp>
        <p:nvSpPr>
          <p:cNvPr id="365" name="Shape 365"/>
          <p:cNvSpPr/>
          <p:nvPr/>
        </p:nvSpPr>
        <p:spPr>
          <a:xfrm>
            <a:off x="1944318" y="244958"/>
            <a:ext cx="13451629" cy="609398"/>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Generalizability of RCT Results</a:t>
            </a:r>
          </a:p>
        </p:txBody>
      </p:sp>
      <p:sp>
        <p:nvSpPr>
          <p:cNvPr id="366" name="Shape 366"/>
          <p:cNvSpPr/>
          <p:nvPr/>
        </p:nvSpPr>
        <p:spPr>
          <a:xfrm>
            <a:off x="964346" y="953958"/>
            <a:ext cx="15411569" cy="629235"/>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lvl1pPr defTabSz="457200">
              <a:defRPr sz="2400">
                <a:solidFill>
                  <a:srgbClr val="000000"/>
                </a:solidFill>
                <a:latin typeface="Avenir Next"/>
                <a:ea typeface="Avenir Next"/>
                <a:cs typeface="Avenir Next"/>
                <a:sym typeface="Avenir Next"/>
              </a:defRPr>
            </a:lvl1pPr>
          </a:lstStyle>
          <a:p>
            <a:pPr lvl="0">
              <a:defRPr sz="1800"/>
            </a:pPr>
            <a:r>
              <a:rPr sz="3200" dirty="0"/>
              <a:t>Clinical Trial Participation vs. Registry </a:t>
            </a:r>
          </a:p>
        </p:txBody>
      </p:sp>
      <p:pic>
        <p:nvPicPr>
          <p:cNvPr id="367" name="image14.png"/>
          <p:cNvPicPr/>
          <p:nvPr/>
        </p:nvPicPr>
        <p:blipFill>
          <a:blip r:embed="rId3">
            <a:extLst/>
          </a:blip>
          <a:stretch>
            <a:fillRect/>
          </a:stretch>
        </p:blipFill>
        <p:spPr>
          <a:xfrm>
            <a:off x="2904519" y="2356890"/>
            <a:ext cx="11434730" cy="5876525"/>
          </a:xfrm>
          <a:prstGeom prst="rect">
            <a:avLst/>
          </a:prstGeom>
          <a:ln w="12700">
            <a:miter lim="400000"/>
          </a:ln>
        </p:spPr>
      </p:pic>
      <p:pic>
        <p:nvPicPr>
          <p:cNvPr id="8" name="image2.png"/>
          <p:cNvPicPr/>
          <p:nvPr/>
        </p:nvPicPr>
        <p:blipFill>
          <a:blip r:embed="rId4">
            <a:extLst/>
          </a:blip>
          <a:stretch>
            <a:fillRect/>
          </a:stretch>
        </p:blipFill>
        <p:spPr>
          <a:xfrm>
            <a:off x="114409" y="198881"/>
            <a:ext cx="1829909" cy="661807"/>
          </a:xfrm>
          <a:prstGeom prst="rect">
            <a:avLst/>
          </a:prstGeom>
          <a:ln w="12700">
            <a:miter lim="400000"/>
          </a:ln>
        </p:spPr>
      </p:pic>
      <p:sp>
        <p:nvSpPr>
          <p:cNvPr id="2" name="Rectangle 1"/>
          <p:cNvSpPr/>
          <p:nvPr/>
        </p:nvSpPr>
        <p:spPr>
          <a:xfrm>
            <a:off x="2976880" y="5049520"/>
            <a:ext cx="11287760" cy="447040"/>
          </a:xfrm>
          <a:prstGeom prst="rect">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3" name="TextBox 2"/>
          <p:cNvSpPr txBox="1"/>
          <p:nvPr/>
        </p:nvSpPr>
        <p:spPr>
          <a:xfrm>
            <a:off x="14798973" y="8761164"/>
            <a:ext cx="2541290"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1800" b="0" i="0" u="none" strike="noStrike" cap="none" spc="0" normalizeH="0" baseline="0" dirty="0" err="1" smtClean="0">
                <a:ln>
                  <a:noFill/>
                </a:ln>
                <a:solidFill>
                  <a:srgbClr val="535353"/>
                </a:solidFill>
                <a:effectLst/>
                <a:uFillTx/>
                <a:latin typeface="+mn-lt"/>
                <a:ea typeface="+mn-ea"/>
                <a:cs typeface="+mn-cs"/>
                <a:sym typeface="Helvetica"/>
              </a:rPr>
              <a:t>Udell</a:t>
            </a:r>
            <a:r>
              <a:rPr kumimoji="0" lang="en-CA" sz="1800" b="0" i="0" u="none" strike="noStrike" cap="none" spc="0" normalizeH="0" baseline="0" dirty="0" smtClean="0">
                <a:ln>
                  <a:noFill/>
                </a:ln>
                <a:solidFill>
                  <a:srgbClr val="535353"/>
                </a:solidFill>
                <a:effectLst/>
                <a:uFillTx/>
                <a:latin typeface="+mn-lt"/>
                <a:ea typeface="+mn-ea"/>
                <a:cs typeface="+mn-cs"/>
                <a:sym typeface="Helvetica"/>
              </a:rPr>
              <a:t> JAMA 2014</a:t>
            </a:r>
            <a:endParaRPr kumimoji="0" lang="en-CA" sz="1800" b="0" i="0" u="none" strike="noStrike" cap="none" spc="0" normalizeH="0" baseline="0" dirty="0">
              <a:ln>
                <a:noFill/>
              </a:ln>
              <a:solidFill>
                <a:srgbClr val="535353"/>
              </a:solidFill>
              <a:effectLst/>
              <a:uFillTx/>
              <a:latin typeface="+mn-lt"/>
              <a:ea typeface="+mn-ea"/>
              <a:cs typeface="+mn-cs"/>
              <a:sym typeface="Helvetic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3.jpeg"/>
          <p:cNvPicPr/>
          <p:nvPr/>
        </p:nvPicPr>
        <p:blipFill>
          <a:blip r:embed="rId3">
            <a:extLst/>
          </a:blip>
          <a:srcRect t="1953"/>
          <a:stretch>
            <a:fillRect/>
          </a:stretch>
        </p:blipFill>
        <p:spPr>
          <a:xfrm>
            <a:off x="1370734" y="116565"/>
            <a:ext cx="14598795" cy="9537403"/>
          </a:xfrm>
          <a:prstGeom prst="rect">
            <a:avLst/>
          </a:prstGeom>
          <a:ln w="12700">
            <a:miter lim="400000"/>
          </a:ln>
          <a:effectLst>
            <a:outerShdw blurRad="190500" dist="12700" dir="5400000" rotWithShape="0">
              <a:srgbClr val="000000"/>
            </a:outerShdw>
          </a:effectLst>
        </p:spPr>
      </p:pic>
      <p:pic>
        <p:nvPicPr>
          <p:cNvPr id="45" name="image2.png"/>
          <p:cNvPicPr/>
          <p:nvPr/>
        </p:nvPicPr>
        <p:blipFill>
          <a:blip r:embed="rId4">
            <a:extLst/>
          </a:blip>
          <a:stretch>
            <a:fillRect/>
          </a:stretch>
        </p:blipFill>
        <p:spPr>
          <a:xfrm>
            <a:off x="80229" y="-1366404"/>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image4.png"/>
          <p:cNvPicPr/>
          <p:nvPr/>
        </p:nvPicPr>
        <p:blipFill>
          <a:blip r:embed="rId3">
            <a:extLst/>
          </a:blip>
          <a:stretch>
            <a:fillRect/>
          </a:stretch>
        </p:blipFill>
        <p:spPr>
          <a:xfrm>
            <a:off x="2542107" y="1664947"/>
            <a:ext cx="12256049" cy="7353628"/>
          </a:xfrm>
          <a:prstGeom prst="rect">
            <a:avLst/>
          </a:prstGeom>
          <a:ln w="12700">
            <a:miter lim="400000"/>
          </a:ln>
          <a:effectLst>
            <a:reflection stA="50000" endPos="40000" dir="5400000" sy="-100000" algn="bl" rotWithShape="0"/>
          </a:effectLst>
        </p:spPr>
      </p:pic>
      <p:pic>
        <p:nvPicPr>
          <p:cNvPr id="370" name="image15.png"/>
          <p:cNvPicPr/>
          <p:nvPr/>
        </p:nvPicPr>
        <p:blipFill>
          <a:blip r:embed="rId4">
            <a:extLst/>
          </a:blip>
          <a:srcRect l="1328"/>
          <a:stretch>
            <a:fillRect/>
          </a:stretch>
        </p:blipFill>
        <p:spPr>
          <a:xfrm>
            <a:off x="3193285" y="2276240"/>
            <a:ext cx="10953889" cy="3132772"/>
          </a:xfrm>
          <a:prstGeom prst="rect">
            <a:avLst/>
          </a:prstGeom>
          <a:ln w="12700">
            <a:miter lim="400000"/>
          </a:ln>
        </p:spPr>
      </p:pic>
      <p:pic>
        <p:nvPicPr>
          <p:cNvPr id="371" name="image16.png"/>
          <p:cNvPicPr/>
          <p:nvPr/>
        </p:nvPicPr>
        <p:blipFill>
          <a:blip r:embed="rId5">
            <a:extLst/>
          </a:blip>
          <a:stretch>
            <a:fillRect/>
          </a:stretch>
        </p:blipFill>
        <p:spPr>
          <a:xfrm>
            <a:off x="3185676" y="5447839"/>
            <a:ext cx="10968908" cy="2459647"/>
          </a:xfrm>
          <a:prstGeom prst="rect">
            <a:avLst/>
          </a:prstGeom>
          <a:ln w="12700">
            <a:miter lim="400000"/>
          </a:ln>
        </p:spPr>
      </p:pic>
      <p:sp>
        <p:nvSpPr>
          <p:cNvPr id="372" name="Shape 372"/>
          <p:cNvSpPr/>
          <p:nvPr/>
        </p:nvSpPr>
        <p:spPr>
          <a:xfrm>
            <a:off x="18176483" y="10948696"/>
            <a:ext cx="3962526" cy="533542"/>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r" defTabSz="914400">
              <a:defRPr sz="2000">
                <a:solidFill>
                  <a:srgbClr val="FFFF00"/>
                </a:solidFill>
                <a:latin typeface="Arial"/>
                <a:ea typeface="Arial"/>
                <a:cs typeface="Arial"/>
                <a:sym typeface="Arial"/>
              </a:defRPr>
            </a:lvl1pPr>
          </a:lstStyle>
          <a:p>
            <a:pPr lvl="0">
              <a:defRPr sz="1800">
                <a:solidFill>
                  <a:srgbClr val="000000"/>
                </a:solidFill>
              </a:defRPr>
            </a:pPr>
            <a:r>
              <a:rPr sz="2667"/>
              <a:t>Udell JAMA 2014</a:t>
            </a:r>
          </a:p>
        </p:txBody>
      </p:sp>
      <p:sp>
        <p:nvSpPr>
          <p:cNvPr id="373" name="Shape 373"/>
          <p:cNvSpPr/>
          <p:nvPr/>
        </p:nvSpPr>
        <p:spPr>
          <a:xfrm>
            <a:off x="3218489" y="6440588"/>
            <a:ext cx="10918101" cy="342916"/>
          </a:xfrm>
          <a:prstGeom prst="rect">
            <a:avLst/>
          </a:prstGeom>
          <a:ln w="38100">
            <a:solidFill>
              <a:srgbClr val="FF0000"/>
            </a:solidFill>
            <a:round/>
          </a:ln>
        </p:spPr>
        <p:txBody>
          <a:bodyPr lIns="0" tIns="0" rIns="0" bIns="0"/>
          <a:lstStyle/>
          <a:p>
            <a:pPr defTabSz="1219261">
              <a:defRPr sz="2400">
                <a:solidFill>
                  <a:srgbClr val="FFFF00"/>
                </a:solidFill>
                <a:latin typeface="Arial"/>
                <a:ea typeface="Arial"/>
                <a:cs typeface="Arial"/>
                <a:sym typeface="Arial"/>
              </a:defRPr>
            </a:pPr>
            <a:endParaRPr sz="3200"/>
          </a:p>
        </p:txBody>
      </p:sp>
      <p:sp>
        <p:nvSpPr>
          <p:cNvPr id="374" name="Shape 374"/>
          <p:cNvSpPr/>
          <p:nvPr/>
        </p:nvSpPr>
        <p:spPr>
          <a:xfrm>
            <a:off x="5435912" y="9989715"/>
            <a:ext cx="5486573" cy="45134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defTabSz="914400">
              <a:defRPr sz="1600">
                <a:solidFill>
                  <a:srgbClr val="000000"/>
                </a:solidFill>
                <a:latin typeface="Avenir Next Demi Bold"/>
                <a:ea typeface="Avenir Next Demi Bold"/>
                <a:cs typeface="Avenir Next Demi Bold"/>
                <a:sym typeface="Avenir Next Demi Bold"/>
              </a:defRPr>
            </a:lvl1pPr>
          </a:lstStyle>
          <a:p>
            <a:pPr lvl="0">
              <a:defRPr sz="1800"/>
            </a:pPr>
            <a:r>
              <a:rPr sz="2133"/>
              <a:t>Udell JAMA 2014</a:t>
            </a:r>
          </a:p>
        </p:txBody>
      </p:sp>
      <p:sp>
        <p:nvSpPr>
          <p:cNvPr id="376" name="Shape 376"/>
          <p:cNvSpPr/>
          <p:nvPr/>
        </p:nvSpPr>
        <p:spPr>
          <a:xfrm>
            <a:off x="1951724" y="277930"/>
            <a:ext cx="13451629" cy="1218795"/>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lvl="0">
              <a:lnSpc>
                <a:spcPct val="90000"/>
              </a:lnSpc>
              <a:defRPr sz="1800">
                <a:solidFill>
                  <a:srgbClr val="000000"/>
                </a:solidFill>
              </a:defRPr>
            </a:pPr>
            <a:r>
              <a:rPr sz="4400" b="1" spc="-52" dirty="0">
                <a:solidFill>
                  <a:srgbClr val="0052E2"/>
                </a:solidFill>
                <a:latin typeface="Avenir Next Condensed"/>
                <a:ea typeface="Avenir Next Condensed"/>
                <a:cs typeface="Avenir Next Condensed"/>
                <a:sym typeface="Avenir Next Condensed"/>
              </a:rPr>
              <a:t>Clinical Trial Participation vs. </a:t>
            </a:r>
            <a:endParaRPr sz="4400" dirty="0">
              <a:latin typeface="Gill Sans Light"/>
              <a:ea typeface="Gill Sans Light"/>
              <a:cs typeface="Gill Sans Light"/>
              <a:sym typeface="Gill Sans Light"/>
            </a:endParaRPr>
          </a:p>
          <a:p>
            <a:pPr lvl="0">
              <a:lnSpc>
                <a:spcPct val="90000"/>
              </a:lnSpc>
              <a:defRPr sz="1800">
                <a:solidFill>
                  <a:srgbClr val="000000"/>
                </a:solidFill>
              </a:defRPr>
            </a:pPr>
            <a:r>
              <a:rPr sz="4400" b="1" spc="-52" dirty="0">
                <a:solidFill>
                  <a:srgbClr val="0052E2"/>
                </a:solidFill>
                <a:latin typeface="Avenir Next Condensed"/>
                <a:ea typeface="Avenir Next Condensed"/>
                <a:cs typeface="Avenir Next Condensed"/>
                <a:sym typeface="Avenir Next Condensed"/>
              </a:rPr>
              <a:t>Registry Data in AMI</a:t>
            </a:r>
          </a:p>
        </p:txBody>
      </p:sp>
      <p:pic>
        <p:nvPicPr>
          <p:cNvPr id="10" name="image2.png"/>
          <p:cNvPicPr/>
          <p:nvPr/>
        </p:nvPicPr>
        <p:blipFill>
          <a:blip r:embed="rId6">
            <a:extLst/>
          </a:blip>
          <a:stretch>
            <a:fillRect/>
          </a:stretch>
        </p:blipFill>
        <p:spPr>
          <a:xfrm>
            <a:off x="121815" y="225520"/>
            <a:ext cx="1829909" cy="661807"/>
          </a:xfrm>
          <a:prstGeom prst="rect">
            <a:avLst/>
          </a:prstGeom>
          <a:ln w="12700">
            <a:miter lim="400000"/>
          </a:ln>
        </p:spPr>
      </p:pic>
      <p:sp>
        <p:nvSpPr>
          <p:cNvPr id="11" name="TextBox 10"/>
          <p:cNvSpPr txBox="1"/>
          <p:nvPr/>
        </p:nvSpPr>
        <p:spPr>
          <a:xfrm>
            <a:off x="14798973" y="8761164"/>
            <a:ext cx="2541290"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1800" b="0" i="0" u="none" strike="noStrike" cap="none" spc="0" normalizeH="0" baseline="0" dirty="0" err="1" smtClean="0">
                <a:ln>
                  <a:noFill/>
                </a:ln>
                <a:solidFill>
                  <a:srgbClr val="535353"/>
                </a:solidFill>
                <a:effectLst/>
                <a:uFillTx/>
                <a:latin typeface="+mn-lt"/>
                <a:ea typeface="+mn-ea"/>
                <a:cs typeface="+mn-cs"/>
                <a:sym typeface="Helvetica"/>
              </a:rPr>
              <a:t>Udell</a:t>
            </a:r>
            <a:r>
              <a:rPr kumimoji="0" lang="en-CA" sz="1800" b="0" i="0" u="none" strike="noStrike" cap="none" spc="0" normalizeH="0" baseline="0" dirty="0" smtClean="0">
                <a:ln>
                  <a:noFill/>
                </a:ln>
                <a:solidFill>
                  <a:srgbClr val="535353"/>
                </a:solidFill>
                <a:effectLst/>
                <a:uFillTx/>
                <a:latin typeface="+mn-lt"/>
                <a:ea typeface="+mn-ea"/>
                <a:cs typeface="+mn-cs"/>
                <a:sym typeface="Helvetica"/>
              </a:rPr>
              <a:t> JAMA 2014</a:t>
            </a:r>
            <a:endParaRPr kumimoji="0" lang="en-CA" sz="1800" b="0" i="0" u="none" strike="noStrike" cap="none" spc="0" normalizeH="0" baseline="0" dirty="0">
              <a:ln>
                <a:noFill/>
              </a:ln>
              <a:solidFill>
                <a:srgbClr val="535353"/>
              </a:solidFill>
              <a:effectLst/>
              <a:uFillTx/>
              <a:latin typeface="+mn-lt"/>
              <a:ea typeface="+mn-ea"/>
              <a:cs typeface="+mn-cs"/>
              <a:sym typeface="Helvetica"/>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0" name="Group 380" descr="figures1"/>
          <p:cNvGrpSpPr/>
          <p:nvPr/>
        </p:nvGrpSpPr>
        <p:grpSpPr>
          <a:xfrm>
            <a:off x="3173401" y="2327699"/>
            <a:ext cx="11318592" cy="6766773"/>
            <a:chOff x="0" y="0"/>
            <a:chExt cx="8488684" cy="5074923"/>
          </a:xfrm>
        </p:grpSpPr>
        <p:sp>
          <p:nvSpPr>
            <p:cNvPr id="378" name="Shape 378"/>
            <p:cNvSpPr/>
            <p:nvPr/>
          </p:nvSpPr>
          <p:spPr>
            <a:xfrm>
              <a:off x="139699" y="139699"/>
              <a:ext cx="8209285" cy="4795525"/>
            </a:xfrm>
            <a:prstGeom prst="rect">
              <a:avLst/>
            </a:prstGeom>
            <a:solidFill>
              <a:srgbClr val="B4B4B4"/>
            </a:solidFill>
            <a:ln w="12700" cap="flat">
              <a:noFill/>
              <a:miter lim="400000"/>
            </a:ln>
            <a:effectLst/>
          </p:spPr>
          <p:txBody>
            <a:bodyPr wrap="square" lIns="0" tIns="0" rIns="0" bIns="0" numCol="1" anchor="ctr">
              <a:noAutofit/>
            </a:bodyPr>
            <a:lstStyle/>
            <a:p>
              <a:pPr lvl="0">
                <a:defRPr>
                  <a:latin typeface="Gill Sans Light"/>
                  <a:ea typeface="Gill Sans Light"/>
                  <a:cs typeface="Gill Sans Light"/>
                  <a:sym typeface="Gill Sans Light"/>
                </a:defRPr>
              </a:pPr>
              <a:endParaRPr sz="4800"/>
            </a:p>
          </p:txBody>
        </p:sp>
        <p:pic>
          <p:nvPicPr>
            <p:cNvPr id="379" name="image17.png"/>
            <p:cNvPicPr/>
            <p:nvPr/>
          </p:nvPicPr>
          <p:blipFill>
            <a:blip r:embed="rId3">
              <a:extLst/>
            </a:blip>
            <a:stretch>
              <a:fillRect/>
            </a:stretch>
          </p:blipFill>
          <p:spPr>
            <a:xfrm>
              <a:off x="-1" y="-1"/>
              <a:ext cx="8488685" cy="5074925"/>
            </a:xfrm>
            <a:prstGeom prst="rect">
              <a:avLst/>
            </a:prstGeom>
            <a:ln w="12700" cap="flat">
              <a:noFill/>
              <a:miter lim="400000"/>
            </a:ln>
            <a:effectLst>
              <a:outerShdw blurRad="787400" dist="224247" dir="5400000" rotWithShape="0">
                <a:srgbClr val="000000">
                  <a:alpha val="5242"/>
                </a:srgbClr>
              </a:outerShdw>
              <a:reflection stA="48601" endPos="40000" dir="5400000" sy="-100000" algn="bl" rotWithShape="0"/>
            </a:effectLst>
          </p:spPr>
        </p:pic>
      </p:grpSp>
      <p:sp>
        <p:nvSpPr>
          <p:cNvPr id="381" name="Shape 381"/>
          <p:cNvSpPr/>
          <p:nvPr/>
        </p:nvSpPr>
        <p:spPr>
          <a:xfrm>
            <a:off x="2073349" y="248535"/>
            <a:ext cx="13570221" cy="1828193"/>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ICU Patients Are Not All Created Equal</a:t>
            </a:r>
            <a:r>
              <a:rPr sz="4400" spc="-52" dirty="0" smtClean="0">
                <a:solidFill>
                  <a:srgbClr val="0000FF"/>
                </a:solidFill>
              </a:rPr>
              <a:t>…</a:t>
            </a:r>
            <a:endParaRPr lang="en-CA" sz="4400" spc="-52" dirty="0" smtClean="0">
              <a:solidFill>
                <a:srgbClr val="0000FF"/>
              </a:solidFill>
            </a:endParaRPr>
          </a:p>
          <a:p>
            <a:pPr lvl="0">
              <a:defRPr sz="1800" b="0" spc="0">
                <a:solidFill>
                  <a:srgbClr val="000000"/>
                </a:solidFill>
              </a:defRPr>
            </a:pPr>
            <a:r>
              <a:rPr sz="4400" spc="-52" dirty="0" smtClean="0">
                <a:solidFill>
                  <a:srgbClr val="0000FF"/>
                </a:solidFill>
              </a:rPr>
              <a:t>Should </a:t>
            </a:r>
            <a:r>
              <a:rPr sz="4400" spc="-52" dirty="0">
                <a:solidFill>
                  <a:srgbClr val="0000FF"/>
                </a:solidFill>
              </a:rPr>
              <a:t>We Expect the Impact of Nutrition Therapy to be the Same Across All Patients?</a:t>
            </a:r>
          </a:p>
        </p:txBody>
      </p:sp>
      <p:pic>
        <p:nvPicPr>
          <p:cNvPr id="7" name="image2.png"/>
          <p:cNvPicPr/>
          <p:nvPr/>
        </p:nvPicPr>
        <p:blipFill>
          <a:blip r:embed="rId4">
            <a:extLst/>
          </a:blip>
          <a:stretch>
            <a:fillRect/>
          </a:stretch>
        </p:blipFill>
        <p:spPr>
          <a:xfrm>
            <a:off x="0" y="183838"/>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p:nvPr/>
        </p:nvSpPr>
        <p:spPr>
          <a:xfrm>
            <a:off x="2048361" y="614176"/>
            <a:ext cx="13943751" cy="1218795"/>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lnSpc>
                <a:spcPct val="90000"/>
              </a:lnSpc>
              <a:defRPr sz="4000" b="1" spc="-88">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17" dirty="0">
                <a:solidFill>
                  <a:srgbClr val="0000FF"/>
                </a:solidFill>
              </a:rPr>
              <a:t>The Validation of the </a:t>
            </a:r>
            <a:r>
              <a:rPr sz="4400" spc="-117" dirty="0" err="1">
                <a:solidFill>
                  <a:srgbClr val="0000FF"/>
                </a:solidFill>
              </a:rPr>
              <a:t>NUTrition</a:t>
            </a:r>
            <a:r>
              <a:rPr sz="4400" spc="-117" dirty="0">
                <a:solidFill>
                  <a:srgbClr val="0000FF"/>
                </a:solidFill>
              </a:rPr>
              <a:t> Risk in the Critically Ill Score (NUTRIC Score)</a:t>
            </a:r>
          </a:p>
        </p:txBody>
      </p:sp>
      <p:sp>
        <p:nvSpPr>
          <p:cNvPr id="386" name="Shape 386"/>
          <p:cNvSpPr/>
          <p:nvPr/>
        </p:nvSpPr>
        <p:spPr>
          <a:xfrm>
            <a:off x="3003781" y="2101367"/>
            <a:ext cx="11332701" cy="7684112"/>
          </a:xfrm>
          <a:prstGeom prst="rect">
            <a:avLst/>
          </a:prstGeom>
          <a:solidFill>
            <a:srgbClr val="FFFFFF"/>
          </a:solidFill>
          <a:ln w="12700">
            <a:miter lim="400000"/>
          </a:ln>
        </p:spPr>
        <p:txBody>
          <a:bodyPr lIns="0" tIns="0" rIns="0" bIns="0"/>
          <a:lstStyle/>
          <a:p>
            <a:pPr algn="l" defTabSz="1219261">
              <a:defRPr sz="2400">
                <a:solidFill>
                  <a:srgbClr val="0000FF"/>
                </a:solidFill>
                <a:latin typeface="Times New Roman"/>
                <a:ea typeface="Times New Roman"/>
                <a:cs typeface="Times New Roman"/>
                <a:sym typeface="Times New Roman"/>
              </a:defRPr>
            </a:pPr>
            <a:endParaRPr sz="3200"/>
          </a:p>
        </p:txBody>
      </p:sp>
      <p:pic>
        <p:nvPicPr>
          <p:cNvPr id="387" name="image18.png"/>
          <p:cNvPicPr/>
          <p:nvPr/>
        </p:nvPicPr>
        <p:blipFill>
          <a:blip r:embed="rId2">
            <a:extLst/>
          </a:blip>
          <a:stretch>
            <a:fillRect/>
          </a:stretch>
        </p:blipFill>
        <p:spPr>
          <a:xfrm>
            <a:off x="3039472" y="1832971"/>
            <a:ext cx="11332705" cy="7684108"/>
          </a:xfrm>
          <a:prstGeom prst="rect">
            <a:avLst/>
          </a:prstGeom>
          <a:ln w="12700">
            <a:miter lim="400000"/>
          </a:ln>
        </p:spPr>
      </p:pic>
      <p:sp>
        <p:nvSpPr>
          <p:cNvPr id="388" name="Shape 388"/>
          <p:cNvSpPr/>
          <p:nvPr/>
        </p:nvSpPr>
        <p:spPr>
          <a:xfrm>
            <a:off x="3674022" y="2313708"/>
            <a:ext cx="9992213" cy="45134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1219261">
              <a:defRPr sz="1800">
                <a:solidFill>
                  <a:srgbClr val="000000"/>
                </a:solidFill>
              </a:defRPr>
            </a:pPr>
            <a:r>
              <a:rPr sz="2133" b="1">
                <a:solidFill>
                  <a:srgbClr val="5A5F5E"/>
                </a:solidFill>
                <a:latin typeface="Arial"/>
                <a:ea typeface="Arial"/>
                <a:cs typeface="Arial"/>
                <a:sym typeface="Arial"/>
              </a:rPr>
              <a:t>Interaction between NUTRIC Score and nutritional adequacy (n=211)</a:t>
            </a:r>
            <a:r>
              <a:rPr sz="2133" b="1" baseline="30500">
                <a:solidFill>
                  <a:srgbClr val="5A5F5E"/>
                </a:solidFill>
                <a:latin typeface="Arial"/>
                <a:ea typeface="Arial"/>
                <a:cs typeface="Arial"/>
                <a:sym typeface="Arial"/>
              </a:rPr>
              <a:t>*</a:t>
            </a:r>
          </a:p>
        </p:txBody>
      </p:sp>
      <p:sp>
        <p:nvSpPr>
          <p:cNvPr id="389" name="Shape 389"/>
          <p:cNvSpPr/>
          <p:nvPr/>
        </p:nvSpPr>
        <p:spPr>
          <a:xfrm>
            <a:off x="11944876" y="9061214"/>
            <a:ext cx="5486567" cy="77957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defTabSz="914400">
              <a:defRPr sz="1600">
                <a:solidFill>
                  <a:srgbClr val="000000"/>
                </a:solidFill>
                <a:latin typeface="Avenir Next Demi Bold"/>
                <a:ea typeface="Avenir Next Demi Bold"/>
                <a:cs typeface="Avenir Next Demi Bold"/>
                <a:sym typeface="Avenir Next Demi Bold"/>
              </a:defRPr>
            </a:lvl1pPr>
          </a:lstStyle>
          <a:p>
            <a:pPr lvl="0">
              <a:defRPr sz="1800"/>
            </a:pPr>
            <a:r>
              <a:rPr sz="2133" dirty="0"/>
              <a:t>Heyland </a:t>
            </a:r>
            <a:endParaRPr lang="en-CA" sz="2133" dirty="0" smtClean="0"/>
          </a:p>
          <a:p>
            <a:pPr lvl="0" algn="r">
              <a:defRPr sz="1800"/>
            </a:pPr>
            <a:r>
              <a:rPr sz="2133" dirty="0" smtClean="0"/>
              <a:t>Critical </a:t>
            </a:r>
            <a:r>
              <a:rPr sz="2133" dirty="0"/>
              <a:t>Care 2011, 15:R28</a:t>
            </a:r>
          </a:p>
        </p:txBody>
      </p:sp>
      <p:pic>
        <p:nvPicPr>
          <p:cNvPr id="8" name="image2.png"/>
          <p:cNvPicPr/>
          <p:nvPr/>
        </p:nvPicPr>
        <p:blipFill>
          <a:blip r:embed="rId3">
            <a:extLst/>
          </a:blip>
          <a:stretch>
            <a:fillRect/>
          </a:stretch>
        </p:blipFill>
        <p:spPr>
          <a:xfrm>
            <a:off x="218452" y="127989"/>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p:nvPr/>
        </p:nvSpPr>
        <p:spPr>
          <a:xfrm>
            <a:off x="2626576" y="2204871"/>
            <a:ext cx="12087110" cy="5204975"/>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p>
            <a:pPr marL="858648" indent="-858648" algn="l" defTabSz="609630">
              <a:lnSpc>
                <a:spcPct val="130000"/>
              </a:lnSpc>
              <a:buClr>
                <a:srgbClr val="535353"/>
              </a:buClr>
              <a:buSzPct val="82000"/>
              <a:buFont typeface="Avenir Book"/>
              <a:buChar char="•"/>
              <a:defRPr sz="1800">
                <a:solidFill>
                  <a:srgbClr val="000000"/>
                </a:solidFill>
              </a:defRPr>
            </a:pPr>
            <a:r>
              <a:rPr sz="3200" dirty="0">
                <a:latin typeface="Avenir Book"/>
                <a:ea typeface="Avenir Book"/>
                <a:cs typeface="Avenir Book"/>
                <a:sym typeface="Avenir Book"/>
              </a:rPr>
              <a:t>Validated in 3 separate databases including the INS Dataset involving over 200 ICU’s worldwide </a:t>
            </a:r>
            <a:r>
              <a:rPr sz="3200" baseline="30000" dirty="0">
                <a:latin typeface="Avenir Book"/>
                <a:ea typeface="Avenir Book"/>
                <a:cs typeface="Avenir Book"/>
                <a:sym typeface="Avenir Book"/>
              </a:rPr>
              <a:t>1,2,3</a:t>
            </a:r>
            <a:endParaRPr sz="3200" dirty="0">
              <a:latin typeface="Avenir Book"/>
              <a:ea typeface="Avenir Book"/>
              <a:cs typeface="Avenir Book"/>
              <a:sym typeface="Avenir Book"/>
            </a:endParaRPr>
          </a:p>
          <a:p>
            <a:pPr marL="858648" indent="-858648" algn="l" defTabSz="609630">
              <a:lnSpc>
                <a:spcPct val="130000"/>
              </a:lnSpc>
              <a:buClr>
                <a:srgbClr val="535353"/>
              </a:buClr>
              <a:buSzPct val="82000"/>
              <a:buFont typeface="Avenir Book"/>
              <a:buChar char="•"/>
              <a:defRPr sz="1800">
                <a:solidFill>
                  <a:srgbClr val="000000"/>
                </a:solidFill>
              </a:defRPr>
            </a:pPr>
            <a:r>
              <a:rPr sz="3200" dirty="0">
                <a:latin typeface="Avenir Book"/>
                <a:ea typeface="Avenir Book"/>
                <a:cs typeface="Avenir Book"/>
                <a:sym typeface="Avenir Book"/>
              </a:rPr>
              <a:t>Validated without IL-6 levels (modified NUTRIC) </a:t>
            </a:r>
            <a:r>
              <a:rPr sz="3200" baseline="30000" dirty="0">
                <a:latin typeface="Avenir Book"/>
                <a:ea typeface="Avenir Book"/>
                <a:cs typeface="Avenir Book"/>
                <a:sym typeface="Avenir Book"/>
              </a:rPr>
              <a:t>2</a:t>
            </a:r>
            <a:endParaRPr sz="3200" dirty="0">
              <a:latin typeface="Avenir Book"/>
              <a:ea typeface="Avenir Book"/>
              <a:cs typeface="Avenir Book"/>
              <a:sym typeface="Avenir Book"/>
            </a:endParaRPr>
          </a:p>
          <a:p>
            <a:pPr marL="858648" indent="-858648" algn="l" defTabSz="609630">
              <a:lnSpc>
                <a:spcPct val="130000"/>
              </a:lnSpc>
              <a:buClr>
                <a:srgbClr val="535353"/>
              </a:buClr>
              <a:buSzPct val="82000"/>
              <a:buFont typeface="Avenir Book"/>
              <a:buChar char="•"/>
              <a:defRPr sz="1800">
                <a:solidFill>
                  <a:srgbClr val="000000"/>
                </a:solidFill>
              </a:defRPr>
            </a:pPr>
            <a:r>
              <a:rPr sz="3200" dirty="0">
                <a:latin typeface="Avenir Book"/>
                <a:ea typeface="Avenir Book"/>
                <a:cs typeface="Avenir Book"/>
                <a:sym typeface="Avenir Book"/>
              </a:rPr>
              <a:t>Independently validated in Brazilian, Portuguese, and Asian populations </a:t>
            </a:r>
            <a:r>
              <a:rPr sz="3200" baseline="30000" dirty="0">
                <a:latin typeface="Avenir Book"/>
                <a:ea typeface="Avenir Book"/>
                <a:cs typeface="Avenir Book"/>
                <a:sym typeface="Avenir Book"/>
              </a:rPr>
              <a:t>4,5,6</a:t>
            </a:r>
            <a:r>
              <a:rPr sz="3200" dirty="0">
                <a:latin typeface="Avenir Book"/>
                <a:ea typeface="Avenir Book"/>
                <a:cs typeface="Avenir Book"/>
                <a:sym typeface="Avenir Book"/>
              </a:rPr>
              <a:t> </a:t>
            </a:r>
            <a:endParaRPr sz="2400" dirty="0">
              <a:latin typeface="Gill Sans Light"/>
              <a:ea typeface="Gill Sans Light"/>
              <a:cs typeface="Gill Sans Light"/>
              <a:sym typeface="Gill Sans Light"/>
            </a:endParaRPr>
          </a:p>
          <a:p>
            <a:pPr marL="858648" indent="-858648" algn="l" defTabSz="609630">
              <a:lnSpc>
                <a:spcPct val="130000"/>
              </a:lnSpc>
              <a:buClr>
                <a:srgbClr val="535353"/>
              </a:buClr>
              <a:buSzPct val="82000"/>
              <a:buFont typeface="Avenir Book"/>
              <a:buChar char="•"/>
              <a:defRPr sz="1800">
                <a:solidFill>
                  <a:srgbClr val="000000"/>
                </a:solidFill>
              </a:defRPr>
            </a:pPr>
            <a:r>
              <a:rPr sz="3200" dirty="0">
                <a:latin typeface="Avenir Book"/>
                <a:ea typeface="Avenir Book"/>
                <a:cs typeface="Avenir Book"/>
                <a:sym typeface="Avenir Book"/>
              </a:rPr>
              <a:t>Not validated in post hoc analysis of the PERMIT trial </a:t>
            </a:r>
            <a:r>
              <a:rPr sz="3200" baseline="30000" dirty="0">
                <a:latin typeface="Avenir Book"/>
                <a:ea typeface="Avenir Book"/>
                <a:cs typeface="Avenir Book"/>
                <a:sym typeface="Avenir Book"/>
              </a:rPr>
              <a:t>7</a:t>
            </a:r>
            <a:endParaRPr sz="3200" dirty="0">
              <a:latin typeface="Avenir Book"/>
              <a:ea typeface="Avenir Book"/>
              <a:cs typeface="Avenir Book"/>
              <a:sym typeface="Avenir Book"/>
            </a:endParaRPr>
          </a:p>
          <a:p>
            <a:pPr algn="l" defTabSz="609630">
              <a:lnSpc>
                <a:spcPct val="130000"/>
              </a:lnSpc>
              <a:defRPr sz="1800">
                <a:solidFill>
                  <a:srgbClr val="000000"/>
                </a:solidFill>
              </a:defRPr>
            </a:pPr>
            <a:r>
              <a:rPr lang="en-CA" sz="3067" dirty="0">
                <a:latin typeface="Avenir Book"/>
                <a:ea typeface="Avenir Book"/>
                <a:cs typeface="Avenir Book"/>
                <a:sym typeface="Avenir Book"/>
              </a:rPr>
              <a:t>	</a:t>
            </a:r>
            <a:r>
              <a:rPr sz="3067" dirty="0">
                <a:latin typeface="Avenir Book"/>
                <a:ea typeface="Avenir Book"/>
                <a:cs typeface="Avenir Book"/>
                <a:sym typeface="Avenir Book"/>
              </a:rPr>
              <a:t>– RCT of different caloric intake (protein more important)</a:t>
            </a:r>
            <a:endParaRPr sz="2400" dirty="0">
              <a:latin typeface="Gill Sans Light"/>
              <a:ea typeface="Gill Sans Light"/>
              <a:cs typeface="Gill Sans Light"/>
              <a:sym typeface="Gill Sans Light"/>
            </a:endParaRPr>
          </a:p>
          <a:p>
            <a:pPr algn="l" defTabSz="609630">
              <a:lnSpc>
                <a:spcPct val="130000"/>
              </a:lnSpc>
              <a:defRPr sz="1800">
                <a:solidFill>
                  <a:srgbClr val="000000"/>
                </a:solidFill>
              </a:defRPr>
            </a:pPr>
            <a:r>
              <a:rPr lang="en-CA" sz="3067" dirty="0">
                <a:latin typeface="Avenir Book"/>
                <a:ea typeface="Avenir Book"/>
                <a:cs typeface="Avenir Book"/>
                <a:sym typeface="Avenir Book"/>
              </a:rPr>
              <a:t>	</a:t>
            </a:r>
            <a:r>
              <a:rPr sz="3067" dirty="0">
                <a:latin typeface="Avenir Book"/>
                <a:ea typeface="Avenir Book"/>
                <a:cs typeface="Avenir Book"/>
                <a:sym typeface="Avenir Book"/>
              </a:rPr>
              <a:t>– Underpowered, very wide confidence intervals</a:t>
            </a:r>
          </a:p>
        </p:txBody>
      </p:sp>
      <p:sp>
        <p:nvSpPr>
          <p:cNvPr id="393" name="Shape 393"/>
          <p:cNvSpPr/>
          <p:nvPr/>
        </p:nvSpPr>
        <p:spPr>
          <a:xfrm>
            <a:off x="6105779" y="7533443"/>
            <a:ext cx="7029192" cy="2134365"/>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marL="155194" indent="-155194" algn="l" defTabSz="1219261">
              <a:buSzPct val="100000"/>
              <a:buFont typeface="Avenir Next"/>
              <a:buAutoNum type="arabicPeriod"/>
              <a:defRPr sz="1800">
                <a:solidFill>
                  <a:srgbClr val="000000"/>
                </a:solidFill>
              </a:defRPr>
            </a:pPr>
            <a:r>
              <a:rPr sz="1867" dirty="0">
                <a:latin typeface="Avenir Next"/>
                <a:ea typeface="Avenir Next"/>
                <a:cs typeface="Avenir Next"/>
                <a:sym typeface="Avenir Next"/>
              </a:rPr>
              <a:t>Heyland Critical Care 2011, 15:R28</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a:latin typeface="Avenir Next"/>
                <a:ea typeface="Avenir Next"/>
                <a:cs typeface="Avenir Next"/>
                <a:sym typeface="Avenir Next"/>
              </a:rPr>
              <a:t>Rahman, Clinical Nutrition 2013.</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a:latin typeface="Avenir Next"/>
                <a:ea typeface="Avenir Next"/>
                <a:cs typeface="Avenir Next"/>
                <a:sym typeface="Avenir Next"/>
              </a:rPr>
              <a:t>Compher, CCM, 2016 (in press)</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a:latin typeface="Avenir Next"/>
                <a:ea typeface="Avenir Next"/>
                <a:cs typeface="Avenir Next"/>
                <a:sym typeface="Avenir Next"/>
              </a:rPr>
              <a:t>Rosa Clinical Nutrition ESPEN 2016</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a:latin typeface="Avenir Next"/>
                <a:ea typeface="Avenir Next"/>
                <a:cs typeface="Avenir Next"/>
                <a:sym typeface="Avenir Next"/>
              </a:rPr>
              <a:t>Medes J </a:t>
            </a:r>
            <a:r>
              <a:rPr sz="1867" dirty="0" err="1">
                <a:latin typeface="Avenir Next"/>
                <a:ea typeface="Avenir Next"/>
                <a:cs typeface="Avenir Next"/>
                <a:sym typeface="Avenir Next"/>
              </a:rPr>
              <a:t>Crit</a:t>
            </a:r>
            <a:r>
              <a:rPr sz="1867" dirty="0">
                <a:latin typeface="Avenir Next"/>
                <a:ea typeface="Avenir Next"/>
                <a:cs typeface="Avenir Next"/>
                <a:sym typeface="Avenir Next"/>
              </a:rPr>
              <a:t> Care 201</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err="1">
                <a:latin typeface="Avenir Next"/>
                <a:ea typeface="Avenir Next"/>
                <a:cs typeface="Avenir Next"/>
                <a:sym typeface="Avenir Next"/>
              </a:rPr>
              <a:t>Mukhopadhyah</a:t>
            </a:r>
            <a:r>
              <a:rPr sz="1867" dirty="0">
                <a:latin typeface="Avenir Next"/>
                <a:ea typeface="Avenir Next"/>
                <a:cs typeface="Avenir Next"/>
                <a:sym typeface="Avenir Next"/>
              </a:rPr>
              <a:t> Clinical Nutrition 2016</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a:latin typeface="Avenir Next"/>
                <a:ea typeface="Avenir Next"/>
                <a:cs typeface="Avenir Next"/>
                <a:sym typeface="Avenir Next"/>
              </a:rPr>
              <a:t>Arabi </a:t>
            </a:r>
            <a:r>
              <a:rPr sz="1867" dirty="0" err="1">
                <a:latin typeface="Avenir Next"/>
                <a:ea typeface="Avenir Next"/>
                <a:cs typeface="Avenir Next"/>
                <a:sym typeface="Avenir Next"/>
              </a:rPr>
              <a:t>AmJRCCM</a:t>
            </a:r>
            <a:r>
              <a:rPr sz="1867" dirty="0">
                <a:latin typeface="Avenir Next"/>
                <a:ea typeface="Avenir Next"/>
                <a:cs typeface="Avenir Next"/>
                <a:sym typeface="Avenir Next"/>
              </a:rPr>
              <a:t> 2016</a:t>
            </a:r>
          </a:p>
        </p:txBody>
      </p:sp>
      <p:sp>
        <p:nvSpPr>
          <p:cNvPr id="394" name="Shape 394"/>
          <p:cNvSpPr/>
          <p:nvPr/>
        </p:nvSpPr>
        <p:spPr>
          <a:xfrm>
            <a:off x="1701209" y="498081"/>
            <a:ext cx="14502809" cy="1218795"/>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lnSpc>
                <a:spcPct val="90000"/>
              </a:lnSpc>
              <a:defRPr sz="4000" b="1" spc="-88">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17" dirty="0">
                <a:solidFill>
                  <a:srgbClr val="0000FF"/>
                </a:solidFill>
              </a:rPr>
              <a:t>The Validation of the </a:t>
            </a:r>
            <a:r>
              <a:rPr sz="4400" spc="-117" dirty="0" err="1">
                <a:solidFill>
                  <a:srgbClr val="0000FF"/>
                </a:solidFill>
              </a:rPr>
              <a:t>NUTrition</a:t>
            </a:r>
            <a:r>
              <a:rPr sz="4400" spc="-117" dirty="0">
                <a:solidFill>
                  <a:srgbClr val="0000FF"/>
                </a:solidFill>
              </a:rPr>
              <a:t> Risk in the Critically Ill Score (NUTRIC Score)</a:t>
            </a:r>
          </a:p>
        </p:txBody>
      </p:sp>
      <p:pic>
        <p:nvPicPr>
          <p:cNvPr id="6" name="image2.png"/>
          <p:cNvPicPr/>
          <p:nvPr/>
        </p:nvPicPr>
        <p:blipFill>
          <a:blip r:embed="rId2">
            <a:extLst/>
          </a:blip>
          <a:stretch>
            <a:fillRect/>
          </a:stretch>
        </p:blipFill>
        <p:spPr>
          <a:xfrm>
            <a:off x="0" y="9025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image4.png"/>
          <p:cNvPicPr/>
          <p:nvPr/>
        </p:nvPicPr>
        <p:blipFill>
          <a:blip r:embed="rId2">
            <a:extLst/>
          </a:blip>
          <a:stretch>
            <a:fillRect/>
          </a:stretch>
        </p:blipFill>
        <p:spPr>
          <a:xfrm>
            <a:off x="1707132" y="1703150"/>
            <a:ext cx="13926001" cy="8355599"/>
          </a:xfrm>
          <a:prstGeom prst="rect">
            <a:avLst/>
          </a:prstGeom>
          <a:ln w="12700">
            <a:miter lim="400000"/>
          </a:ln>
          <a:effectLst>
            <a:reflection stA="50000" endPos="40000" dir="5400000" sy="-100000" algn="bl" rotWithShape="0"/>
          </a:effectLst>
        </p:spPr>
      </p:pic>
      <p:sp>
        <p:nvSpPr>
          <p:cNvPr id="397" name="Shape 397"/>
          <p:cNvSpPr/>
          <p:nvPr/>
        </p:nvSpPr>
        <p:spPr>
          <a:xfrm>
            <a:off x="2373382" y="2017308"/>
            <a:ext cx="12593499" cy="7727285"/>
          </a:xfrm>
          <a:prstGeom prst="rect">
            <a:avLst/>
          </a:prstGeom>
          <a:solidFill>
            <a:srgbClr val="000000">
              <a:alpha val="87759"/>
            </a:srgbClr>
          </a:soli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pic>
        <p:nvPicPr>
          <p:cNvPr id="399" name="image19.png"/>
          <p:cNvPicPr/>
          <p:nvPr/>
        </p:nvPicPr>
        <p:blipFill>
          <a:blip r:embed="rId3">
            <a:extLst/>
          </a:blip>
          <a:srcRect l="268"/>
          <a:stretch>
            <a:fillRect/>
          </a:stretch>
        </p:blipFill>
        <p:spPr>
          <a:xfrm>
            <a:off x="2390317" y="2508199"/>
            <a:ext cx="12593615" cy="6745578"/>
          </a:xfrm>
          <a:prstGeom prst="rect">
            <a:avLst/>
          </a:prstGeom>
          <a:ln w="12700">
            <a:miter lim="400000"/>
          </a:ln>
        </p:spPr>
      </p:pic>
      <p:sp>
        <p:nvSpPr>
          <p:cNvPr id="400" name="Shape 400"/>
          <p:cNvSpPr/>
          <p:nvPr/>
        </p:nvSpPr>
        <p:spPr>
          <a:xfrm>
            <a:off x="1961309" y="267825"/>
            <a:ext cx="13451629" cy="1218795"/>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Move Towards Personalized Medicine …and away from large RCT’s of </a:t>
            </a:r>
            <a:r>
              <a:rPr sz="4400" spc="-52" dirty="0" smtClean="0">
                <a:solidFill>
                  <a:srgbClr val="0000FF"/>
                </a:solidFill>
              </a:rPr>
              <a:t>heterogeneous </a:t>
            </a:r>
            <a:r>
              <a:rPr sz="4400" spc="-52" dirty="0">
                <a:solidFill>
                  <a:srgbClr val="0000FF"/>
                </a:solidFill>
              </a:rPr>
              <a:t>patients!</a:t>
            </a:r>
          </a:p>
        </p:txBody>
      </p:sp>
      <p:sp>
        <p:nvSpPr>
          <p:cNvPr id="401" name="Shape 401"/>
          <p:cNvSpPr/>
          <p:nvPr/>
        </p:nvSpPr>
        <p:spPr>
          <a:xfrm>
            <a:off x="10981956" y="9459205"/>
            <a:ext cx="3831714" cy="383014"/>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lvl1pPr>
              <a:defRPr sz="1200">
                <a:solidFill>
                  <a:srgbClr val="FFFFFF"/>
                </a:solidFill>
                <a:latin typeface="Avenir Next"/>
                <a:ea typeface="Avenir Next"/>
                <a:cs typeface="Avenir Next"/>
                <a:sym typeface="Avenir Next"/>
              </a:defRPr>
            </a:lvl1pPr>
          </a:lstStyle>
          <a:p>
            <a:pPr lvl="0">
              <a:defRPr sz="1800">
                <a:solidFill>
                  <a:srgbClr val="000000"/>
                </a:solidFill>
              </a:defRPr>
            </a:pPr>
            <a:r>
              <a:rPr sz="1600" dirty="0"/>
              <a:t>Intensive Care Med (2016)42:1781-1783</a:t>
            </a:r>
          </a:p>
        </p:txBody>
      </p:sp>
      <p:pic>
        <p:nvPicPr>
          <p:cNvPr id="8" name="image2.png"/>
          <p:cNvPicPr/>
          <p:nvPr/>
        </p:nvPicPr>
        <p:blipFill>
          <a:blip r:embed="rId4">
            <a:extLst/>
          </a:blip>
          <a:stretch>
            <a:fillRect/>
          </a:stretch>
        </p:blipFill>
        <p:spPr>
          <a:xfrm>
            <a:off x="252949" y="215415"/>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800" b="1" cap="none" dirty="0">
                <a:solidFill>
                  <a:srgbClr val="0052E2"/>
                </a:solidFill>
                <a:latin typeface="Avenir Next Condensed"/>
              </a:rPr>
              <a:t>Results of TOP UP Pilot Trial</a:t>
            </a:r>
            <a:br>
              <a:rPr lang="en-CA" sz="3800" b="1" cap="none" dirty="0">
                <a:solidFill>
                  <a:srgbClr val="0052E2"/>
                </a:solidFill>
                <a:latin typeface="Avenir Next Condensed"/>
              </a:rPr>
            </a:br>
            <a:r>
              <a:rPr lang="en-CA" sz="2800" b="1" cap="none" dirty="0">
                <a:solidFill>
                  <a:srgbClr val="0052E2"/>
                </a:solidFill>
                <a:latin typeface="Avenir Next Condensed"/>
              </a:rPr>
              <a:t>A RCT of supplemental PN in low and high BMI ICU patients</a:t>
            </a:r>
          </a:p>
        </p:txBody>
      </p:sp>
      <p:pic>
        <p:nvPicPr>
          <p:cNvPr id="4" name="Picture 3"/>
          <p:cNvPicPr>
            <a:picLocks noChangeAspect="1"/>
          </p:cNvPicPr>
          <p:nvPr/>
        </p:nvPicPr>
        <p:blipFill>
          <a:blip r:embed="rId2"/>
          <a:stretch>
            <a:fillRect/>
          </a:stretch>
        </p:blipFill>
        <p:spPr>
          <a:xfrm>
            <a:off x="4329624" y="2692400"/>
            <a:ext cx="9100619" cy="6057750"/>
          </a:xfrm>
          <a:prstGeom prst="rect">
            <a:avLst/>
          </a:prstGeom>
        </p:spPr>
      </p:pic>
      <p:sp>
        <p:nvSpPr>
          <p:cNvPr id="5" name="TextBox 4"/>
          <p:cNvSpPr txBox="1"/>
          <p:nvPr/>
        </p:nvSpPr>
        <p:spPr>
          <a:xfrm>
            <a:off x="6088221" y="8821420"/>
            <a:ext cx="589788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CA" dirty="0">
                <a:sym typeface="Gill Sans Light"/>
              </a:rPr>
              <a:t>Post-hoc subgroup analysis</a:t>
            </a:r>
          </a:p>
        </p:txBody>
      </p:sp>
      <p:pic>
        <p:nvPicPr>
          <p:cNvPr id="6" name="CCNLogo.png"/>
          <p:cNvPicPr/>
          <p:nvPr/>
        </p:nvPicPr>
        <p:blipFill>
          <a:blip r:embed="rId3">
            <a:extLst/>
          </a:blip>
          <a:stretch>
            <a:fillRect/>
          </a:stretch>
        </p:blipFill>
        <p:spPr>
          <a:xfrm>
            <a:off x="199828" y="122183"/>
            <a:ext cx="1688620" cy="571270"/>
          </a:xfrm>
          <a:prstGeom prst="rect">
            <a:avLst/>
          </a:prstGeom>
          <a:ln w="12700">
            <a:miter lim="400000"/>
          </a:ln>
        </p:spPr>
      </p:pic>
      <p:sp>
        <p:nvSpPr>
          <p:cNvPr id="7" name="Shape 72"/>
          <p:cNvSpPr/>
          <p:nvPr/>
        </p:nvSpPr>
        <p:spPr>
          <a:xfrm>
            <a:off x="3072212" y="2347085"/>
            <a:ext cx="11173827" cy="1"/>
          </a:xfrm>
          <a:prstGeom prst="line">
            <a:avLst/>
          </a:prstGeom>
          <a:ln w="6350">
            <a:solidFill>
              <a:srgbClr val="5A5F5E"/>
            </a:solidFill>
            <a:miter lim="400000"/>
          </a:ln>
        </p:spPr>
        <p:txBody>
          <a:bodyPr lIns="0" tIns="0" rIns="0" bIns="0" anchor="ctr"/>
          <a:lstStyle/>
          <a:p>
            <a:pPr lvl="0"/>
            <a:endParaRPr dirty="0"/>
          </a:p>
        </p:txBody>
      </p:sp>
      <p:sp>
        <p:nvSpPr>
          <p:cNvPr id="3" name="TextBox 2"/>
          <p:cNvSpPr txBox="1"/>
          <p:nvPr/>
        </p:nvSpPr>
        <p:spPr>
          <a:xfrm>
            <a:off x="14152880" y="8959919"/>
            <a:ext cx="2905760"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1800" b="0" i="0" u="none" strike="noStrike" cap="none" spc="0" normalizeH="0" baseline="0" dirty="0" smtClean="0">
                <a:ln>
                  <a:noFill/>
                </a:ln>
                <a:solidFill>
                  <a:srgbClr val="535353"/>
                </a:solidFill>
                <a:effectLst/>
                <a:uFillTx/>
                <a:latin typeface="+mn-lt"/>
                <a:ea typeface="+mn-ea"/>
                <a:cs typeface="+mn-cs"/>
                <a:sym typeface="Helvetica"/>
              </a:rPr>
              <a:t>Critical Care ‘in</a:t>
            </a:r>
            <a:r>
              <a:rPr kumimoji="0" lang="en-CA" sz="1800" b="0" i="0" u="none" strike="noStrike" cap="none" spc="0" normalizeH="0" dirty="0" smtClean="0">
                <a:ln>
                  <a:noFill/>
                </a:ln>
                <a:solidFill>
                  <a:srgbClr val="535353"/>
                </a:solidFill>
                <a:effectLst/>
                <a:uFillTx/>
                <a:latin typeface="+mn-lt"/>
                <a:ea typeface="+mn-ea"/>
                <a:cs typeface="+mn-cs"/>
                <a:sym typeface="Helvetica"/>
              </a:rPr>
              <a:t> press’</a:t>
            </a:r>
            <a:endParaRPr kumimoji="0" lang="en-CA" sz="1800" b="0" i="0" u="none" strike="noStrike" cap="none" spc="0" normalizeH="0" baseline="0" dirty="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1490689158"/>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4B4B4"/>
            </a:gs>
            <a:gs pos="100000">
              <a:srgbClr val="808785"/>
            </a:gs>
          </a:gsLst>
          <a:lin ang="5400000" scaled="0"/>
        </a:gradFill>
        <a:effectLst/>
      </p:bgPr>
    </p:bg>
    <p:spTree>
      <p:nvGrpSpPr>
        <p:cNvPr id="1" name=""/>
        <p:cNvGrpSpPr/>
        <p:nvPr/>
      </p:nvGrpSpPr>
      <p:grpSpPr>
        <a:xfrm>
          <a:off x="0" y="0"/>
          <a:ext cx="0" cy="0"/>
          <a:chOff x="0" y="0"/>
          <a:chExt cx="0" cy="0"/>
        </a:xfrm>
      </p:grpSpPr>
      <p:pic>
        <p:nvPicPr>
          <p:cNvPr id="403" name="image20.jpeg"/>
          <p:cNvPicPr/>
          <p:nvPr/>
        </p:nvPicPr>
        <p:blipFill>
          <a:blip r:embed="rId3">
            <a:extLst/>
          </a:blip>
          <a:stretch>
            <a:fillRect/>
          </a:stretch>
        </p:blipFill>
        <p:spPr>
          <a:xfrm>
            <a:off x="0" y="-1"/>
            <a:ext cx="17340263" cy="10506447"/>
          </a:xfrm>
          <a:prstGeom prst="rect">
            <a:avLst/>
          </a:prstGeom>
          <a:ln w="12700">
            <a:miter lim="400000"/>
          </a:ln>
          <a:effectLst>
            <a:outerShdw blurRad="127000" dist="76200" dir="5520000" rotWithShape="0">
              <a:srgbClr val="000000">
                <a:alpha val="60000"/>
              </a:srgbClr>
            </a:outerShdw>
          </a:effectLst>
        </p:spPr>
      </p:pic>
      <p:pic>
        <p:nvPicPr>
          <p:cNvPr id="404" name="image4.png"/>
          <p:cNvPicPr/>
          <p:nvPr/>
        </p:nvPicPr>
        <p:blipFill>
          <a:blip r:embed="rId4">
            <a:extLst/>
          </a:blip>
          <a:stretch>
            <a:fillRect/>
          </a:stretch>
        </p:blipFill>
        <p:spPr>
          <a:xfrm>
            <a:off x="2327612" y="937150"/>
            <a:ext cx="12685040" cy="7611030"/>
          </a:xfrm>
          <a:prstGeom prst="rect">
            <a:avLst/>
          </a:prstGeom>
          <a:ln w="12700">
            <a:miter lim="400000"/>
          </a:ln>
          <a:effectLst>
            <a:reflection stA="50000" endPos="40000" dir="5400000" sy="-100000" algn="bl" rotWithShape="0"/>
          </a:effectLst>
        </p:spPr>
      </p:pic>
      <p:sp>
        <p:nvSpPr>
          <p:cNvPr id="405" name="Shape 405"/>
          <p:cNvSpPr/>
          <p:nvPr/>
        </p:nvSpPr>
        <p:spPr>
          <a:xfrm>
            <a:off x="1944318" y="217820"/>
            <a:ext cx="13451629" cy="609398"/>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Large Scale trials are Expensive!</a:t>
            </a:r>
          </a:p>
        </p:txBody>
      </p:sp>
      <p:sp>
        <p:nvSpPr>
          <p:cNvPr id="407" name="Shape 407"/>
          <p:cNvSpPr/>
          <p:nvPr/>
        </p:nvSpPr>
        <p:spPr>
          <a:xfrm>
            <a:off x="2950842" y="1255794"/>
            <a:ext cx="11438578" cy="6973743"/>
          </a:xfrm>
          <a:prstGeom prst="rect">
            <a:avLst/>
          </a:prstGeom>
          <a:solidFill>
            <a:srgbClr val="FFFFFF"/>
          </a:solidFill>
          <a:ln w="38100">
            <a:solidFill>
              <a:srgbClr val="FFFFFF"/>
            </a:solidFill>
            <a:round/>
          </a:ln>
          <a:effectLst>
            <a:outerShdw blurRad="114300" dist="20000" dir="5400000" rotWithShape="0">
              <a:srgbClr val="000000">
                <a:alpha val="12932"/>
              </a:srgbClr>
            </a:outerShdw>
          </a:effectLst>
        </p:spPr>
        <p:txBody>
          <a:bodyPr lIns="0" tIns="0" rIns="0" bIns="0" anchor="ctr"/>
          <a:lstStyle/>
          <a:p>
            <a:pPr algn="l" defTabSz="1219261">
              <a:defRPr sz="1800">
                <a:solidFill>
                  <a:srgbClr val="FFFFFF"/>
                </a:solidFill>
                <a:latin typeface="Times New Roman"/>
                <a:ea typeface="Times New Roman"/>
                <a:cs typeface="Times New Roman"/>
                <a:sym typeface="Times New Roman"/>
              </a:defRPr>
            </a:pPr>
            <a:endParaRPr sz="2400" dirty="0"/>
          </a:p>
        </p:txBody>
      </p:sp>
      <p:sp>
        <p:nvSpPr>
          <p:cNvPr id="408" name="Shape 408"/>
          <p:cNvSpPr/>
          <p:nvPr/>
        </p:nvSpPr>
        <p:spPr>
          <a:xfrm>
            <a:off x="6748140" y="4432074"/>
            <a:ext cx="519373" cy="86177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defTabSz="914400">
              <a:defRPr sz="4200">
                <a:solidFill>
                  <a:srgbClr val="000000"/>
                </a:solidFill>
                <a:latin typeface="Arial"/>
                <a:ea typeface="Arial"/>
                <a:cs typeface="Arial"/>
                <a:sym typeface="Arial"/>
              </a:defRPr>
            </a:lvl1pPr>
          </a:lstStyle>
          <a:p>
            <a:pPr lvl="0">
              <a:defRPr sz="1800"/>
            </a:pPr>
            <a:r>
              <a:rPr sz="5600" dirty="0"/>
              <a:t>R</a:t>
            </a:r>
          </a:p>
        </p:txBody>
      </p:sp>
      <p:sp>
        <p:nvSpPr>
          <p:cNvPr id="409" name="Shape 409"/>
          <p:cNvSpPr/>
          <p:nvPr/>
        </p:nvSpPr>
        <p:spPr>
          <a:xfrm>
            <a:off x="8287708" y="2894714"/>
            <a:ext cx="1934825" cy="36933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defTabSz="914400">
              <a:defRPr sz="1800" b="1">
                <a:solidFill>
                  <a:srgbClr val="000000"/>
                </a:solidFill>
                <a:latin typeface="Arial"/>
                <a:ea typeface="Arial"/>
                <a:cs typeface="Arial"/>
                <a:sym typeface="Arial"/>
              </a:defRPr>
            </a:lvl1pPr>
          </a:lstStyle>
          <a:p>
            <a:pPr lvl="0">
              <a:defRPr b="0"/>
            </a:pPr>
            <a:r>
              <a:rPr sz="2400" dirty="0"/>
              <a:t>EN glutamine </a:t>
            </a:r>
          </a:p>
        </p:txBody>
      </p:sp>
      <p:sp>
        <p:nvSpPr>
          <p:cNvPr id="410" name="Shape 410"/>
          <p:cNvSpPr/>
          <p:nvPr/>
        </p:nvSpPr>
        <p:spPr>
          <a:xfrm>
            <a:off x="8130365" y="6455670"/>
            <a:ext cx="1829027" cy="73866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l" defTabSz="1219261">
              <a:defRPr sz="1800">
                <a:solidFill>
                  <a:srgbClr val="000000"/>
                </a:solidFill>
              </a:defRPr>
            </a:pPr>
            <a:r>
              <a:rPr sz="2400" b="1" dirty="0">
                <a:latin typeface="Arial"/>
                <a:ea typeface="Arial"/>
                <a:cs typeface="Arial"/>
                <a:sym typeface="Arial"/>
              </a:rPr>
              <a:t>Maltodextrin</a:t>
            </a:r>
            <a:endParaRPr sz="2400" dirty="0">
              <a:latin typeface="Gill Sans Light"/>
              <a:ea typeface="Gill Sans Light"/>
              <a:cs typeface="Gill Sans Light"/>
              <a:sym typeface="Gill Sans Light"/>
            </a:endParaRPr>
          </a:p>
          <a:p>
            <a:pPr algn="l" defTabSz="1219261">
              <a:defRPr sz="1800">
                <a:solidFill>
                  <a:srgbClr val="000000"/>
                </a:solidFill>
              </a:defRPr>
            </a:pPr>
            <a:r>
              <a:rPr sz="2400" b="1" dirty="0">
                <a:latin typeface="Arial"/>
                <a:ea typeface="Arial"/>
                <a:cs typeface="Arial"/>
                <a:sym typeface="Arial"/>
              </a:rPr>
              <a:t>placebo</a:t>
            </a:r>
          </a:p>
        </p:txBody>
      </p:sp>
      <p:sp>
        <p:nvSpPr>
          <p:cNvPr id="411" name="Shape 411"/>
          <p:cNvSpPr/>
          <p:nvPr/>
        </p:nvSpPr>
        <p:spPr>
          <a:xfrm>
            <a:off x="7910224" y="4413022"/>
            <a:ext cx="2189702" cy="110799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l" defTabSz="1219261">
              <a:defRPr sz="1800">
                <a:solidFill>
                  <a:srgbClr val="000000"/>
                </a:solidFill>
              </a:defRPr>
            </a:pPr>
            <a:r>
              <a:rPr sz="2400" dirty="0">
                <a:latin typeface="Arial"/>
                <a:ea typeface="Arial"/>
                <a:cs typeface="Arial"/>
                <a:sym typeface="Arial"/>
              </a:rPr>
              <a:t>Concealed</a:t>
            </a:r>
            <a:endParaRPr sz="2400" dirty="0">
              <a:latin typeface="Calibri"/>
              <a:ea typeface="Calibri"/>
              <a:cs typeface="Calibri"/>
              <a:sym typeface="Calibri"/>
            </a:endParaRPr>
          </a:p>
          <a:p>
            <a:pPr algn="l" defTabSz="1219261">
              <a:defRPr sz="1800">
                <a:solidFill>
                  <a:srgbClr val="000000"/>
                </a:solidFill>
              </a:defRPr>
            </a:pPr>
            <a:r>
              <a:rPr sz="2400" dirty="0">
                <a:latin typeface="Arial"/>
                <a:ea typeface="Arial"/>
                <a:cs typeface="Arial"/>
                <a:sym typeface="Arial"/>
              </a:rPr>
              <a:t>Stratified by site</a:t>
            </a:r>
            <a:endParaRPr sz="2400" dirty="0">
              <a:latin typeface="Gill Sans Light"/>
              <a:ea typeface="Gill Sans Light"/>
              <a:cs typeface="Gill Sans Light"/>
              <a:sym typeface="Gill Sans Light"/>
            </a:endParaRPr>
          </a:p>
          <a:p>
            <a:pPr algn="l" defTabSz="1219261">
              <a:defRPr sz="1800">
                <a:solidFill>
                  <a:srgbClr val="000000"/>
                </a:solidFill>
              </a:defRPr>
            </a:pPr>
            <a:r>
              <a:rPr sz="2400" dirty="0">
                <a:latin typeface="Arial"/>
                <a:ea typeface="Arial"/>
                <a:cs typeface="Arial"/>
                <a:sym typeface="Arial"/>
              </a:rPr>
              <a:t>Double-blind </a:t>
            </a:r>
          </a:p>
        </p:txBody>
      </p:sp>
      <p:sp>
        <p:nvSpPr>
          <p:cNvPr id="412" name="Shape 412"/>
          <p:cNvSpPr/>
          <p:nvPr/>
        </p:nvSpPr>
        <p:spPr>
          <a:xfrm>
            <a:off x="6468731" y="4326239"/>
            <a:ext cx="1088000" cy="9885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6"/>
                </a:moveTo>
                <a:lnTo>
                  <a:pt x="21379" y="8619"/>
                </a:lnTo>
                <a:lnTo>
                  <a:pt x="20747" y="6595"/>
                </a:lnTo>
                <a:lnTo>
                  <a:pt x="19746" y="4757"/>
                </a:lnTo>
                <a:lnTo>
                  <a:pt x="18428" y="3152"/>
                </a:lnTo>
                <a:lnTo>
                  <a:pt x="16827" y="1838"/>
                </a:lnTo>
                <a:lnTo>
                  <a:pt x="14994" y="849"/>
                </a:lnTo>
                <a:lnTo>
                  <a:pt x="12960" y="209"/>
                </a:lnTo>
                <a:lnTo>
                  <a:pt x="10800" y="0"/>
                </a:lnTo>
                <a:lnTo>
                  <a:pt x="8619" y="209"/>
                </a:lnTo>
                <a:lnTo>
                  <a:pt x="6596" y="849"/>
                </a:lnTo>
                <a:lnTo>
                  <a:pt x="4752" y="1838"/>
                </a:lnTo>
                <a:lnTo>
                  <a:pt x="3161" y="3152"/>
                </a:lnTo>
                <a:lnTo>
                  <a:pt x="1833" y="4757"/>
                </a:lnTo>
                <a:lnTo>
                  <a:pt x="843" y="6595"/>
                </a:lnTo>
                <a:lnTo>
                  <a:pt x="211" y="8619"/>
                </a:lnTo>
                <a:lnTo>
                  <a:pt x="0" y="10806"/>
                </a:lnTo>
                <a:lnTo>
                  <a:pt x="211" y="12969"/>
                </a:lnTo>
                <a:lnTo>
                  <a:pt x="843" y="14993"/>
                </a:lnTo>
                <a:lnTo>
                  <a:pt x="1833" y="16831"/>
                </a:lnTo>
                <a:lnTo>
                  <a:pt x="3161" y="18436"/>
                </a:lnTo>
                <a:lnTo>
                  <a:pt x="4752" y="19751"/>
                </a:lnTo>
                <a:lnTo>
                  <a:pt x="6596" y="20751"/>
                </a:lnTo>
                <a:lnTo>
                  <a:pt x="8619" y="21379"/>
                </a:lnTo>
                <a:lnTo>
                  <a:pt x="10800" y="21600"/>
                </a:lnTo>
                <a:lnTo>
                  <a:pt x="12960" y="21379"/>
                </a:lnTo>
                <a:lnTo>
                  <a:pt x="14994" y="20751"/>
                </a:lnTo>
                <a:lnTo>
                  <a:pt x="16827" y="19751"/>
                </a:lnTo>
                <a:lnTo>
                  <a:pt x="18428" y="18436"/>
                </a:lnTo>
                <a:lnTo>
                  <a:pt x="19746" y="16831"/>
                </a:lnTo>
                <a:lnTo>
                  <a:pt x="20747" y="14993"/>
                </a:lnTo>
                <a:lnTo>
                  <a:pt x="21379" y="12969"/>
                </a:lnTo>
                <a:lnTo>
                  <a:pt x="21600" y="10806"/>
                </a:lnTo>
              </a:path>
            </a:pathLst>
          </a:custGeom>
          <a:ln w="23813">
            <a:solidFill/>
            <a:round/>
          </a:ln>
        </p:spPr>
        <p:txBody>
          <a:bodyPr lIns="0" tIns="0" rIns="0" bIns="0"/>
          <a:lstStyle/>
          <a:p>
            <a:pPr algn="l" defTabSz="1219261">
              <a:defRPr sz="2400">
                <a:solidFill>
                  <a:srgbClr val="FFFF00"/>
                </a:solidFill>
                <a:latin typeface="Arial"/>
                <a:ea typeface="Arial"/>
                <a:cs typeface="Arial"/>
                <a:sym typeface="Arial"/>
              </a:defRPr>
            </a:pPr>
            <a:endParaRPr sz="3200" dirty="0"/>
          </a:p>
        </p:txBody>
      </p:sp>
      <p:sp>
        <p:nvSpPr>
          <p:cNvPr id="413" name="Shape 413"/>
          <p:cNvSpPr/>
          <p:nvPr/>
        </p:nvSpPr>
        <p:spPr>
          <a:xfrm flipV="1">
            <a:off x="7190536" y="3344074"/>
            <a:ext cx="937718" cy="1018155"/>
          </a:xfrm>
          <a:prstGeom prst="line">
            <a:avLst/>
          </a:prstGeom>
          <a:ln w="49213">
            <a:solidFill/>
            <a:round/>
          </a:ln>
        </p:spPr>
        <p:txBody>
          <a:bodyPr lIns="0" tIns="0" rIns="0" bIns="0"/>
          <a:lstStyle/>
          <a:p>
            <a:pPr algn="l" defTabSz="609630">
              <a:defRPr sz="1200">
                <a:solidFill>
                  <a:srgbClr val="000000"/>
                </a:solidFill>
              </a:defRPr>
            </a:pPr>
            <a:endParaRPr sz="1600" dirty="0"/>
          </a:p>
        </p:txBody>
      </p:sp>
      <p:sp>
        <p:nvSpPr>
          <p:cNvPr id="414" name="Shape 414"/>
          <p:cNvSpPr/>
          <p:nvPr/>
        </p:nvSpPr>
        <p:spPr>
          <a:xfrm>
            <a:off x="7977959" y="3240353"/>
            <a:ext cx="287881" cy="262480"/>
          </a:xfrm>
          <a:custGeom>
            <a:avLst/>
            <a:gdLst/>
            <a:ahLst/>
            <a:cxnLst>
              <a:cxn ang="0">
                <a:pos x="wd2" y="hd2"/>
              </a:cxn>
              <a:cxn ang="5400000">
                <a:pos x="wd2" y="hd2"/>
              </a:cxn>
              <a:cxn ang="10800000">
                <a:pos x="wd2" y="hd2"/>
              </a:cxn>
              <a:cxn ang="16200000">
                <a:pos x="wd2" y="hd2"/>
              </a:cxn>
            </a:cxnLst>
            <a:rect l="0" t="0" r="r" b="b"/>
            <a:pathLst>
              <a:path w="21600" h="21600" extrusionOk="0">
                <a:moveTo>
                  <a:pt x="0" y="4112"/>
                </a:moveTo>
                <a:lnTo>
                  <a:pt x="21600" y="0"/>
                </a:lnTo>
                <a:lnTo>
                  <a:pt x="11598" y="21600"/>
                </a:lnTo>
                <a:lnTo>
                  <a:pt x="11066" y="8571"/>
                </a:lnTo>
                <a:lnTo>
                  <a:pt x="0" y="4112"/>
                </a:lnTo>
                <a:close/>
              </a:path>
            </a:pathLst>
          </a:custGeom>
          <a:solidFill/>
          <a:ln w="12700">
            <a:miter lim="400000"/>
          </a:ln>
        </p:spPr>
        <p:txBody>
          <a:bodyPr lIns="0" tIns="0" rIns="0" bIns="0"/>
          <a:lstStyle/>
          <a:p>
            <a:pPr algn="l" defTabSz="1219261">
              <a:defRPr sz="2400">
                <a:solidFill>
                  <a:srgbClr val="FFFF00"/>
                </a:solidFill>
                <a:latin typeface="Arial"/>
                <a:ea typeface="Arial"/>
                <a:cs typeface="Arial"/>
                <a:sym typeface="Arial"/>
              </a:defRPr>
            </a:pPr>
            <a:endParaRPr sz="3200" dirty="0"/>
          </a:p>
        </p:txBody>
      </p:sp>
      <p:sp>
        <p:nvSpPr>
          <p:cNvPr id="415" name="Shape 415"/>
          <p:cNvSpPr/>
          <p:nvPr/>
        </p:nvSpPr>
        <p:spPr>
          <a:xfrm>
            <a:off x="7315420" y="5238550"/>
            <a:ext cx="687945" cy="1094352"/>
          </a:xfrm>
          <a:prstGeom prst="line">
            <a:avLst/>
          </a:prstGeom>
          <a:ln w="49213">
            <a:solidFill/>
            <a:round/>
          </a:ln>
        </p:spPr>
        <p:txBody>
          <a:bodyPr lIns="0" tIns="0" rIns="0" bIns="0"/>
          <a:lstStyle/>
          <a:p>
            <a:pPr algn="l" defTabSz="609630">
              <a:defRPr sz="1200">
                <a:solidFill>
                  <a:srgbClr val="000000"/>
                </a:solidFill>
              </a:defRPr>
            </a:pPr>
            <a:endParaRPr sz="1600" dirty="0"/>
          </a:p>
        </p:txBody>
      </p:sp>
      <p:sp>
        <p:nvSpPr>
          <p:cNvPr id="416" name="Shape 416"/>
          <p:cNvSpPr/>
          <p:nvPr/>
        </p:nvSpPr>
        <p:spPr>
          <a:xfrm rot="661725">
            <a:off x="7850956" y="6176261"/>
            <a:ext cx="285763" cy="270947"/>
          </a:xfrm>
          <a:custGeom>
            <a:avLst/>
            <a:gdLst/>
            <a:ahLst/>
            <a:cxnLst>
              <a:cxn ang="0">
                <a:pos x="wd2" y="hd2"/>
              </a:cxn>
              <a:cxn ang="5400000">
                <a:pos x="wd2" y="hd2"/>
              </a:cxn>
              <a:cxn ang="10800000">
                <a:pos x="wd2" y="hd2"/>
              </a:cxn>
              <a:cxn ang="16200000">
                <a:pos x="wd2" y="hd2"/>
              </a:cxn>
            </a:cxnLst>
            <a:rect l="0" t="0" r="r" b="b"/>
            <a:pathLst>
              <a:path w="21600" h="21600" extrusionOk="0">
                <a:moveTo>
                  <a:pt x="12874" y="0"/>
                </a:moveTo>
                <a:lnTo>
                  <a:pt x="21600" y="21600"/>
                </a:lnTo>
                <a:lnTo>
                  <a:pt x="0" y="16046"/>
                </a:lnTo>
                <a:lnTo>
                  <a:pt x="11527" y="12511"/>
                </a:lnTo>
                <a:lnTo>
                  <a:pt x="12874" y="0"/>
                </a:lnTo>
                <a:close/>
              </a:path>
            </a:pathLst>
          </a:custGeom>
          <a:solidFill/>
          <a:ln w="12700">
            <a:miter lim="400000"/>
          </a:ln>
        </p:spPr>
        <p:txBody>
          <a:bodyPr lIns="0" tIns="0" rIns="0" bIns="0"/>
          <a:lstStyle/>
          <a:p>
            <a:pPr algn="l" defTabSz="1219261">
              <a:defRPr sz="2400">
                <a:solidFill>
                  <a:srgbClr val="FFFF00"/>
                </a:solidFill>
                <a:latin typeface="Arial"/>
                <a:ea typeface="Arial"/>
                <a:cs typeface="Arial"/>
                <a:sym typeface="Arial"/>
              </a:defRPr>
            </a:pPr>
            <a:endParaRPr sz="3200" dirty="0"/>
          </a:p>
        </p:txBody>
      </p:sp>
      <p:sp>
        <p:nvSpPr>
          <p:cNvPr id="417" name="Shape 417"/>
          <p:cNvSpPr/>
          <p:nvPr/>
        </p:nvSpPr>
        <p:spPr>
          <a:xfrm>
            <a:off x="10274133" y="4544259"/>
            <a:ext cx="1828861" cy="508021"/>
          </a:xfrm>
          <a:prstGeom prst="rightArrow">
            <a:avLst>
              <a:gd name="adj1" fmla="val 50000"/>
              <a:gd name="adj2" fmla="val 50000"/>
            </a:avLst>
          </a:prstGeom>
          <a:solidFill>
            <a:srgbClr val="4F81BD"/>
          </a:solidFill>
          <a:ln w="25400">
            <a:solidFill>
              <a:srgbClr val="385D8A"/>
            </a:solidFill>
            <a:round/>
          </a:ln>
        </p:spPr>
        <p:txBody>
          <a:bodyPr lIns="0" tIns="0" rIns="0" bIns="0" anchor="ctr"/>
          <a:lstStyle/>
          <a:p>
            <a:pPr defTabSz="1219261">
              <a:defRPr sz="1800">
                <a:solidFill>
                  <a:srgbClr val="FFFFFF"/>
                </a:solidFill>
                <a:latin typeface="Calibri"/>
                <a:ea typeface="Calibri"/>
                <a:cs typeface="Calibri"/>
                <a:sym typeface="Calibri"/>
              </a:defRPr>
            </a:pPr>
            <a:endParaRPr sz="2400" dirty="0"/>
          </a:p>
        </p:txBody>
      </p:sp>
      <p:sp>
        <p:nvSpPr>
          <p:cNvPr id="418" name="Shape 418"/>
          <p:cNvSpPr/>
          <p:nvPr/>
        </p:nvSpPr>
        <p:spPr>
          <a:xfrm>
            <a:off x="11864275" y="4385507"/>
            <a:ext cx="2032067" cy="7386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914400">
              <a:defRPr sz="1800">
                <a:solidFill>
                  <a:srgbClr val="1F497D"/>
                </a:solidFill>
                <a:latin typeface="Arial"/>
                <a:ea typeface="Arial"/>
                <a:cs typeface="Arial"/>
                <a:sym typeface="Arial"/>
              </a:defRPr>
            </a:lvl1pPr>
          </a:lstStyle>
          <a:p>
            <a:pPr lvl="0">
              <a:defRPr>
                <a:solidFill>
                  <a:srgbClr val="000000"/>
                </a:solidFill>
              </a:defRPr>
            </a:pPr>
            <a:r>
              <a:rPr sz="2400" dirty="0"/>
              <a:t>6 month mortality</a:t>
            </a:r>
          </a:p>
        </p:txBody>
      </p:sp>
      <p:sp>
        <p:nvSpPr>
          <p:cNvPr id="419" name="Shape 419"/>
          <p:cNvSpPr/>
          <p:nvPr/>
        </p:nvSpPr>
        <p:spPr>
          <a:xfrm>
            <a:off x="3520119" y="3240353"/>
            <a:ext cx="3234373" cy="311848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l" defTabSz="1219261">
              <a:defRPr sz="1800">
                <a:solidFill>
                  <a:srgbClr val="000000"/>
                </a:solidFill>
              </a:defRPr>
            </a:pPr>
            <a:r>
              <a:rPr sz="2400" b="1" dirty="0">
                <a:latin typeface="Arial"/>
                <a:ea typeface="Arial"/>
                <a:cs typeface="Arial"/>
                <a:sym typeface="Arial"/>
              </a:rPr>
              <a:t>2700 patients with TBSA </a:t>
            </a:r>
            <a:endParaRPr sz="2400" dirty="0">
              <a:latin typeface="Gill Sans Light"/>
              <a:ea typeface="Gill Sans Light"/>
              <a:cs typeface="Gill Sans Light"/>
              <a:sym typeface="Gill Sans Light"/>
            </a:endParaRPr>
          </a:p>
          <a:p>
            <a:pPr algn="l" defTabSz="1219261">
              <a:defRPr sz="1800">
                <a:solidFill>
                  <a:srgbClr val="000000"/>
                </a:solidFill>
              </a:defRPr>
            </a:pPr>
            <a:endParaRPr sz="2667" dirty="0">
              <a:latin typeface="Calibri"/>
              <a:ea typeface="Calibri"/>
              <a:cs typeface="Calibri"/>
              <a:sym typeface="Calibri"/>
            </a:endParaRPr>
          </a:p>
          <a:p>
            <a:pPr algn="l" defTabSz="1219261">
              <a:defRPr sz="1800">
                <a:solidFill>
                  <a:srgbClr val="000000"/>
                </a:solidFill>
              </a:defRPr>
            </a:pPr>
            <a:r>
              <a:rPr sz="2133" dirty="0">
                <a:latin typeface="Arial"/>
                <a:ea typeface="Arial"/>
                <a:cs typeface="Arial"/>
                <a:sym typeface="Arial"/>
              </a:rPr>
              <a:t>≥ 20% if 18-59 </a:t>
            </a:r>
            <a:r>
              <a:rPr sz="2133" dirty="0" err="1">
                <a:latin typeface="Arial"/>
                <a:ea typeface="Arial"/>
                <a:cs typeface="Arial"/>
                <a:sym typeface="Arial"/>
              </a:rPr>
              <a:t>yrs</a:t>
            </a:r>
            <a:r>
              <a:rPr sz="2133" dirty="0">
                <a:latin typeface="Arial"/>
                <a:ea typeface="Arial"/>
                <a:cs typeface="Arial"/>
                <a:sym typeface="Arial"/>
              </a:rPr>
              <a:t> age</a:t>
            </a:r>
            <a:endParaRPr sz="2133" dirty="0">
              <a:latin typeface="Calibri"/>
              <a:ea typeface="Calibri"/>
              <a:cs typeface="Calibri"/>
              <a:sym typeface="Calibri"/>
            </a:endParaRPr>
          </a:p>
          <a:p>
            <a:pPr algn="l" defTabSz="1219261">
              <a:defRPr sz="1800">
                <a:solidFill>
                  <a:srgbClr val="000000"/>
                </a:solidFill>
              </a:defRPr>
            </a:pPr>
            <a:endParaRPr sz="2133" dirty="0">
              <a:latin typeface="Calibri"/>
              <a:ea typeface="Calibri"/>
              <a:cs typeface="Calibri"/>
              <a:sym typeface="Calibri"/>
            </a:endParaRPr>
          </a:p>
          <a:p>
            <a:pPr algn="l" defTabSz="1219261">
              <a:defRPr sz="1800">
                <a:solidFill>
                  <a:srgbClr val="000000"/>
                </a:solidFill>
              </a:defRPr>
            </a:pPr>
            <a:r>
              <a:rPr sz="2133" dirty="0">
                <a:latin typeface="Arial"/>
                <a:ea typeface="Arial"/>
                <a:cs typeface="Arial"/>
                <a:sym typeface="Arial"/>
              </a:rPr>
              <a:t>≥ 15% if 18-59 </a:t>
            </a:r>
            <a:r>
              <a:rPr sz="2133" dirty="0" err="1">
                <a:latin typeface="Arial"/>
                <a:ea typeface="Arial"/>
                <a:cs typeface="Arial"/>
                <a:sym typeface="Arial"/>
              </a:rPr>
              <a:t>yrs</a:t>
            </a:r>
            <a:r>
              <a:rPr sz="2133" dirty="0">
                <a:latin typeface="Arial"/>
                <a:ea typeface="Arial"/>
                <a:cs typeface="Arial"/>
                <a:sym typeface="Arial"/>
              </a:rPr>
              <a:t> age</a:t>
            </a:r>
            <a:endParaRPr sz="2133" dirty="0">
              <a:latin typeface="Calibri"/>
              <a:ea typeface="Calibri"/>
              <a:cs typeface="Calibri"/>
              <a:sym typeface="Calibri"/>
            </a:endParaRPr>
          </a:p>
          <a:p>
            <a:pPr algn="l" defTabSz="1219261">
              <a:defRPr sz="1800">
                <a:solidFill>
                  <a:srgbClr val="000000"/>
                </a:solidFill>
              </a:defRPr>
            </a:pPr>
            <a:r>
              <a:rPr sz="2133" dirty="0">
                <a:latin typeface="Arial"/>
                <a:ea typeface="Arial"/>
                <a:cs typeface="Arial"/>
                <a:sym typeface="Arial"/>
              </a:rPr>
              <a:t>with inhalation injury</a:t>
            </a:r>
            <a:endParaRPr sz="2133" dirty="0">
              <a:latin typeface="Calibri"/>
              <a:ea typeface="Calibri"/>
              <a:cs typeface="Calibri"/>
              <a:sym typeface="Calibri"/>
            </a:endParaRPr>
          </a:p>
          <a:p>
            <a:pPr algn="l" defTabSz="1219261">
              <a:defRPr sz="1800">
                <a:solidFill>
                  <a:srgbClr val="000000"/>
                </a:solidFill>
              </a:defRPr>
            </a:pPr>
            <a:endParaRPr sz="2133" dirty="0">
              <a:latin typeface="Calibri"/>
              <a:ea typeface="Calibri"/>
              <a:cs typeface="Calibri"/>
              <a:sym typeface="Calibri"/>
            </a:endParaRPr>
          </a:p>
          <a:p>
            <a:pPr algn="l" defTabSz="1219261">
              <a:defRPr sz="1800">
                <a:solidFill>
                  <a:srgbClr val="000000"/>
                </a:solidFill>
              </a:defRPr>
            </a:pPr>
            <a:r>
              <a:rPr sz="2133" dirty="0">
                <a:latin typeface="Arial"/>
                <a:ea typeface="Arial"/>
                <a:cs typeface="Arial"/>
                <a:sym typeface="Arial"/>
              </a:rPr>
              <a:t>≥ 10% if </a:t>
            </a:r>
            <a:r>
              <a:rPr sz="2133" dirty="0">
                <a:latin typeface="Antique Olive"/>
                <a:ea typeface="Antique Olive"/>
                <a:cs typeface="Antique Olive"/>
                <a:sym typeface="Antique Olive"/>
              </a:rPr>
              <a:t>≥</a:t>
            </a:r>
            <a:r>
              <a:rPr sz="2133" dirty="0">
                <a:latin typeface="Arial"/>
                <a:ea typeface="Arial"/>
                <a:cs typeface="Arial"/>
                <a:sym typeface="Arial"/>
              </a:rPr>
              <a:t> 60 </a:t>
            </a:r>
            <a:r>
              <a:rPr sz="2133" dirty="0" err="1">
                <a:latin typeface="Arial"/>
                <a:ea typeface="Arial"/>
                <a:cs typeface="Arial"/>
                <a:sym typeface="Arial"/>
              </a:rPr>
              <a:t>yrs</a:t>
            </a:r>
            <a:r>
              <a:rPr sz="2133" dirty="0">
                <a:latin typeface="Arial"/>
                <a:ea typeface="Arial"/>
                <a:cs typeface="Arial"/>
                <a:sym typeface="Arial"/>
              </a:rPr>
              <a:t> age  </a:t>
            </a:r>
          </a:p>
        </p:txBody>
      </p:sp>
      <p:sp>
        <p:nvSpPr>
          <p:cNvPr id="420" name="Shape 420"/>
          <p:cNvSpPr/>
          <p:nvPr/>
        </p:nvSpPr>
        <p:spPr>
          <a:xfrm>
            <a:off x="3416752" y="1596061"/>
            <a:ext cx="10506753" cy="911017"/>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nchor="ctr">
            <a:spAutoFit/>
          </a:bodyPr>
          <a:lstStyle>
            <a:lvl1pPr defTabSz="457200">
              <a:lnSpc>
                <a:spcPct val="80000"/>
              </a:lnSpc>
              <a:defRPr sz="2400" b="1">
                <a:solidFill>
                  <a:srgbClr val="000000"/>
                </a:solidFill>
                <a:latin typeface="Avenir Next"/>
                <a:ea typeface="Avenir Next"/>
                <a:cs typeface="Avenir Next"/>
                <a:sym typeface="Avenir Next"/>
              </a:defRPr>
            </a:lvl1pPr>
          </a:lstStyle>
          <a:p>
            <a:pPr lvl="0">
              <a:defRPr sz="1800" b="0"/>
            </a:pPr>
            <a:r>
              <a:rPr sz="3200"/>
              <a:t>A RandomizEd Trial of ENtERal Glutamine to MinimIZE Thermal Injury:</a:t>
            </a:r>
          </a:p>
        </p:txBody>
      </p:sp>
      <p:grpSp>
        <p:nvGrpSpPr>
          <p:cNvPr id="423" name="Group 423"/>
          <p:cNvGrpSpPr/>
          <p:nvPr/>
        </p:nvGrpSpPr>
        <p:grpSpPr>
          <a:xfrm>
            <a:off x="10342037" y="6415184"/>
            <a:ext cx="5943795" cy="999115"/>
            <a:chOff x="-2" y="1269"/>
            <a:chExt cx="4457709" cy="749312"/>
          </a:xfrm>
        </p:grpSpPr>
        <p:sp>
          <p:nvSpPr>
            <p:cNvPr id="421" name="Shape 421"/>
            <p:cNvSpPr/>
            <p:nvPr/>
          </p:nvSpPr>
          <p:spPr>
            <a:xfrm>
              <a:off x="-2" y="1269"/>
              <a:ext cx="4191008" cy="749312"/>
            </a:xfrm>
            <a:prstGeom prst="rect">
              <a:avLst/>
            </a:prstGeom>
            <a:solidFill>
              <a:srgbClr val="0070C0"/>
            </a:solidFill>
            <a:ln w="12700" cap="flat">
              <a:noFill/>
              <a:miter lim="400000"/>
            </a:ln>
            <a:effectLst/>
          </p:spPr>
          <p:txBody>
            <a:bodyPr wrap="square" lIns="0" tIns="0" rIns="0" bIns="0" numCol="1" anchor="ctr">
              <a:noAutofit/>
            </a:bodyPr>
            <a:lstStyle/>
            <a:p>
              <a:pPr algn="l" defTabSz="1219261">
                <a:defRPr sz="1600">
                  <a:solidFill>
                    <a:srgbClr val="FFFF00"/>
                  </a:solidFill>
                  <a:latin typeface="Times New Roman"/>
                  <a:ea typeface="Times New Roman"/>
                  <a:cs typeface="Times New Roman"/>
                  <a:sym typeface="Times New Roman"/>
                </a:defRPr>
              </a:pPr>
              <a:endParaRPr sz="2133"/>
            </a:p>
          </p:txBody>
        </p:sp>
        <p:sp>
          <p:nvSpPr>
            <p:cNvPr id="422" name="Shape 422"/>
            <p:cNvSpPr/>
            <p:nvPr/>
          </p:nvSpPr>
          <p:spPr>
            <a:xfrm>
              <a:off x="190497" y="52762"/>
              <a:ext cx="4267210" cy="6463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9" tIns="60959" rIns="60959" bIns="60959" numCol="1" anchor="ctr">
              <a:spAutoFit/>
            </a:bodyPr>
            <a:lstStyle/>
            <a:p>
              <a:pPr algn="l" defTabSz="1219261">
                <a:defRPr sz="1800">
                  <a:solidFill>
                    <a:srgbClr val="000000"/>
                  </a:solidFill>
                </a:defRPr>
              </a:pPr>
              <a:r>
                <a:rPr sz="2400">
                  <a:solidFill>
                    <a:srgbClr val="FFFFFF"/>
                  </a:solidFill>
                  <a:latin typeface="Arial Black"/>
                  <a:ea typeface="Arial Black"/>
                  <a:cs typeface="Arial Black"/>
                  <a:sym typeface="Arial Black"/>
                </a:rPr>
                <a:t>$6 million CDN</a:t>
              </a:r>
              <a:endParaRPr sz="2400">
                <a:latin typeface="Gill Sans Light"/>
                <a:ea typeface="Gill Sans Light"/>
                <a:cs typeface="Gill Sans Light"/>
                <a:sym typeface="Gill Sans Light"/>
              </a:endParaRPr>
            </a:p>
            <a:p>
              <a:pPr algn="l" defTabSz="1219261">
                <a:defRPr sz="1800">
                  <a:solidFill>
                    <a:srgbClr val="000000"/>
                  </a:solidFill>
                </a:defRPr>
              </a:pPr>
              <a:r>
                <a:rPr sz="2400">
                  <a:solidFill>
                    <a:srgbClr val="FFFFFF"/>
                  </a:solidFill>
                  <a:latin typeface="Arial Black"/>
                  <a:ea typeface="Arial Black"/>
                  <a:cs typeface="Arial Black"/>
                  <a:sym typeface="Arial Black"/>
                </a:rPr>
                <a:t>$6 million USD pending</a:t>
              </a:r>
            </a:p>
          </p:txBody>
        </p:sp>
      </p:grpSp>
      <p:pic>
        <p:nvPicPr>
          <p:cNvPr id="23" name="image2.png"/>
          <p:cNvPicPr/>
          <p:nvPr/>
        </p:nvPicPr>
        <p:blipFill>
          <a:blip r:embed="rId5">
            <a:extLst/>
          </a:blip>
          <a:stretch>
            <a:fillRect/>
          </a:stretch>
        </p:blipFill>
        <p:spPr>
          <a:xfrm>
            <a:off x="216009" y="107888"/>
            <a:ext cx="1829909" cy="66180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423"/>
                                        </p:tgtEl>
                                        <p:attrNameLst>
                                          <p:attrName>style.visibility</p:attrName>
                                        </p:attrNameLst>
                                      </p:cBhvr>
                                      <p:to>
                                        <p:strVal val="visible"/>
                                      </p:to>
                                    </p:set>
                                    <p:animEffect transition="in" filter="fade">
                                      <p:cBhvr>
                                        <p:cTn id="7"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4B4B4"/>
            </a:gs>
            <a:gs pos="100000">
              <a:srgbClr val="808785"/>
            </a:gs>
          </a:gsLst>
          <a:lin ang="5400000" scaled="0"/>
        </a:gradFill>
        <a:effectLst/>
      </p:bgPr>
    </p:bg>
    <p:spTree>
      <p:nvGrpSpPr>
        <p:cNvPr id="1" name=""/>
        <p:cNvGrpSpPr/>
        <p:nvPr/>
      </p:nvGrpSpPr>
      <p:grpSpPr>
        <a:xfrm>
          <a:off x="0" y="0"/>
          <a:ext cx="0" cy="0"/>
          <a:chOff x="0" y="0"/>
          <a:chExt cx="0" cy="0"/>
        </a:xfrm>
      </p:grpSpPr>
      <p:pic>
        <p:nvPicPr>
          <p:cNvPr id="425" name="image21.jpeg"/>
          <p:cNvPicPr/>
          <p:nvPr/>
        </p:nvPicPr>
        <p:blipFill>
          <a:blip r:embed="rId2">
            <a:extLst/>
          </a:blip>
          <a:stretch>
            <a:fillRect/>
          </a:stretch>
        </p:blipFill>
        <p:spPr>
          <a:xfrm>
            <a:off x="-1" y="2163"/>
            <a:ext cx="17340263" cy="10504363"/>
          </a:xfrm>
          <a:prstGeom prst="rect">
            <a:avLst/>
          </a:prstGeom>
          <a:ln w="12700">
            <a:miter lim="400000"/>
          </a:ln>
          <a:effectLst>
            <a:outerShdw blurRad="127000" dist="76200" dir="5520000" rotWithShape="0">
              <a:srgbClr val="000000">
                <a:alpha val="60000"/>
              </a:srgbClr>
            </a:outerShdw>
          </a:effectLst>
        </p:spPr>
      </p:pic>
      <p:pic>
        <p:nvPicPr>
          <p:cNvPr id="427" name="image4.png"/>
          <p:cNvPicPr/>
          <p:nvPr/>
        </p:nvPicPr>
        <p:blipFill>
          <a:blip r:embed="rId3">
            <a:extLst/>
          </a:blip>
          <a:stretch>
            <a:fillRect/>
          </a:stretch>
        </p:blipFill>
        <p:spPr>
          <a:xfrm>
            <a:off x="2327612" y="982312"/>
            <a:ext cx="12685040" cy="7611024"/>
          </a:xfrm>
          <a:prstGeom prst="rect">
            <a:avLst/>
          </a:prstGeom>
          <a:ln w="12700">
            <a:miter lim="400000"/>
          </a:ln>
          <a:effectLst>
            <a:reflection stA="25521" endPos="40000" dir="5400000" sy="-100000" algn="bl" rotWithShape="0"/>
          </a:effectLst>
        </p:spPr>
      </p:pic>
      <p:sp>
        <p:nvSpPr>
          <p:cNvPr id="428" name="Shape 428"/>
          <p:cNvSpPr/>
          <p:nvPr/>
        </p:nvSpPr>
        <p:spPr>
          <a:xfrm>
            <a:off x="2953391" y="1319436"/>
            <a:ext cx="11433480" cy="6936509"/>
          </a:xfrm>
          <a:prstGeom prst="rect">
            <a:avLst/>
          </a:prstGeom>
          <a:solidFill>
            <a:srgbClr val="FFFFFF"/>
          </a:solidFill>
          <a:ln w="38100">
            <a:solidFill>
              <a:srgbClr val="FFFFFF"/>
            </a:solidFill>
            <a:round/>
          </a:ln>
          <a:effectLst>
            <a:outerShdw blurRad="114300" dist="20000" dir="5400000" rotWithShape="0">
              <a:srgbClr val="000000">
                <a:alpha val="12932"/>
              </a:srgbClr>
            </a:outerShdw>
          </a:effectLst>
        </p:spPr>
        <p:txBody>
          <a:bodyPr lIns="0" tIns="0" rIns="0" bIns="0" anchor="ctr"/>
          <a:lstStyle/>
          <a:p>
            <a:pPr algn="l" defTabSz="1219261">
              <a:defRPr sz="1800">
                <a:solidFill>
                  <a:srgbClr val="FFFFFF"/>
                </a:solidFill>
                <a:latin typeface="Times New Roman"/>
                <a:ea typeface="Times New Roman"/>
                <a:cs typeface="Times New Roman"/>
                <a:sym typeface="Times New Roman"/>
              </a:defRPr>
            </a:pPr>
            <a:endParaRPr sz="2400"/>
          </a:p>
        </p:txBody>
      </p:sp>
      <p:sp>
        <p:nvSpPr>
          <p:cNvPr id="429" name="Shape 429"/>
          <p:cNvSpPr/>
          <p:nvPr/>
        </p:nvSpPr>
        <p:spPr>
          <a:xfrm>
            <a:off x="3594915" y="4364896"/>
            <a:ext cx="2995179" cy="16417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l" defTabSz="1219261">
              <a:defRPr sz="1800">
                <a:solidFill>
                  <a:srgbClr val="000000"/>
                </a:solidFill>
              </a:defRPr>
            </a:pPr>
            <a:r>
              <a:rPr sz="2667" b="1">
                <a:latin typeface="Arial"/>
                <a:ea typeface="Arial"/>
                <a:cs typeface="Arial"/>
                <a:sym typeface="Arial"/>
              </a:rPr>
              <a:t>1400 high-risk</a:t>
            </a:r>
            <a:endParaRPr sz="2400">
              <a:latin typeface="Gill Sans Light"/>
              <a:ea typeface="Gill Sans Light"/>
              <a:cs typeface="Gill Sans Light"/>
              <a:sym typeface="Gill Sans Light"/>
            </a:endParaRPr>
          </a:p>
          <a:p>
            <a:pPr algn="l" defTabSz="1219261">
              <a:defRPr sz="1800">
                <a:solidFill>
                  <a:srgbClr val="000000"/>
                </a:solidFill>
              </a:defRPr>
            </a:pPr>
            <a:r>
              <a:rPr sz="2667" b="1">
                <a:latin typeface="Arial"/>
                <a:ea typeface="Arial"/>
                <a:cs typeface="Arial"/>
                <a:sym typeface="Arial"/>
              </a:rPr>
              <a:t>patients undergoing</a:t>
            </a:r>
            <a:endParaRPr sz="2400">
              <a:latin typeface="Gill Sans Light"/>
              <a:ea typeface="Gill Sans Light"/>
              <a:cs typeface="Gill Sans Light"/>
              <a:sym typeface="Gill Sans Light"/>
            </a:endParaRPr>
          </a:p>
          <a:p>
            <a:pPr algn="l" defTabSz="1219261">
              <a:defRPr sz="1800">
                <a:solidFill>
                  <a:srgbClr val="000000"/>
                </a:solidFill>
              </a:defRPr>
            </a:pPr>
            <a:r>
              <a:rPr sz="2667" b="1">
                <a:latin typeface="Arial"/>
                <a:ea typeface="Arial"/>
                <a:cs typeface="Arial"/>
                <a:sym typeface="Arial"/>
              </a:rPr>
              <a:t>cardiac surgery</a:t>
            </a:r>
          </a:p>
        </p:txBody>
      </p:sp>
      <p:sp>
        <p:nvSpPr>
          <p:cNvPr id="430" name="Shape 430"/>
          <p:cNvSpPr/>
          <p:nvPr/>
        </p:nvSpPr>
        <p:spPr>
          <a:xfrm>
            <a:off x="6585406" y="4686086"/>
            <a:ext cx="642805" cy="106708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defTabSz="914400">
              <a:defRPr sz="5200" b="1">
                <a:solidFill>
                  <a:srgbClr val="000000"/>
                </a:solidFill>
                <a:latin typeface="Arial"/>
                <a:ea typeface="Arial"/>
                <a:cs typeface="Arial"/>
                <a:sym typeface="Arial"/>
              </a:defRPr>
            </a:lvl1pPr>
          </a:lstStyle>
          <a:p>
            <a:pPr lvl="0">
              <a:defRPr sz="1800" b="0"/>
            </a:pPr>
            <a:r>
              <a:rPr sz="6934"/>
              <a:t>R</a:t>
            </a:r>
          </a:p>
        </p:txBody>
      </p:sp>
      <p:sp>
        <p:nvSpPr>
          <p:cNvPr id="431" name="Shape 431"/>
          <p:cNvSpPr/>
          <p:nvPr/>
        </p:nvSpPr>
        <p:spPr>
          <a:xfrm>
            <a:off x="8450697" y="3060435"/>
            <a:ext cx="2024593" cy="45134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defTabSz="914400">
              <a:defRPr sz="2200" b="1">
                <a:solidFill>
                  <a:srgbClr val="000000"/>
                </a:solidFill>
                <a:latin typeface="Arial"/>
                <a:ea typeface="Arial"/>
                <a:cs typeface="Arial"/>
                <a:sym typeface="Arial"/>
              </a:defRPr>
            </a:lvl1pPr>
          </a:lstStyle>
          <a:p>
            <a:pPr lvl="0">
              <a:defRPr sz="1800" b="0"/>
            </a:pPr>
            <a:r>
              <a:rPr sz="2933"/>
              <a:t>IV Selenium</a:t>
            </a:r>
          </a:p>
        </p:txBody>
      </p:sp>
      <p:sp>
        <p:nvSpPr>
          <p:cNvPr id="432" name="Shape 432"/>
          <p:cNvSpPr/>
          <p:nvPr/>
        </p:nvSpPr>
        <p:spPr>
          <a:xfrm>
            <a:off x="8398015" y="6788097"/>
            <a:ext cx="1312860" cy="45134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defTabSz="914400">
              <a:defRPr sz="2200" b="1">
                <a:solidFill>
                  <a:srgbClr val="000000"/>
                </a:solidFill>
                <a:latin typeface="Arial"/>
                <a:ea typeface="Arial"/>
                <a:cs typeface="Arial"/>
                <a:sym typeface="Arial"/>
              </a:defRPr>
            </a:lvl1pPr>
          </a:lstStyle>
          <a:p>
            <a:pPr lvl="0">
              <a:defRPr sz="1800" b="0"/>
            </a:pPr>
            <a:r>
              <a:rPr sz="2933"/>
              <a:t>placebo</a:t>
            </a:r>
          </a:p>
        </p:txBody>
      </p:sp>
      <p:sp>
        <p:nvSpPr>
          <p:cNvPr id="433" name="Shape 433"/>
          <p:cNvSpPr/>
          <p:nvPr/>
        </p:nvSpPr>
        <p:spPr>
          <a:xfrm>
            <a:off x="7877062" y="4787688"/>
            <a:ext cx="2478243" cy="73866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l" defTabSz="1219261">
              <a:defRPr sz="1800">
                <a:solidFill>
                  <a:srgbClr val="000000"/>
                </a:solidFill>
              </a:defRPr>
            </a:pPr>
            <a:r>
              <a:rPr sz="2400" b="1">
                <a:latin typeface="Arial"/>
                <a:ea typeface="Arial"/>
                <a:cs typeface="Arial"/>
                <a:sym typeface="Arial"/>
              </a:rPr>
              <a:t>Concealed</a:t>
            </a:r>
            <a:endParaRPr sz="2400">
              <a:latin typeface="Gill Sans Light"/>
              <a:ea typeface="Gill Sans Light"/>
              <a:cs typeface="Gill Sans Light"/>
              <a:sym typeface="Gill Sans Light"/>
            </a:endParaRPr>
          </a:p>
          <a:p>
            <a:pPr algn="l" defTabSz="1219261">
              <a:defRPr sz="1800">
                <a:solidFill>
                  <a:srgbClr val="000000"/>
                </a:solidFill>
              </a:defRPr>
            </a:pPr>
            <a:r>
              <a:rPr sz="2400" b="1">
                <a:latin typeface="Arial"/>
                <a:ea typeface="Arial"/>
                <a:cs typeface="Arial"/>
                <a:sym typeface="Arial"/>
              </a:rPr>
              <a:t>Stratified by site </a:t>
            </a:r>
          </a:p>
        </p:txBody>
      </p:sp>
      <p:sp>
        <p:nvSpPr>
          <p:cNvPr id="434" name="Shape 434"/>
          <p:cNvSpPr/>
          <p:nvPr/>
        </p:nvSpPr>
        <p:spPr>
          <a:xfrm>
            <a:off x="6067731" y="4429032"/>
            <a:ext cx="1688208" cy="15322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6"/>
                </a:moveTo>
                <a:lnTo>
                  <a:pt x="21379" y="8619"/>
                </a:lnTo>
                <a:lnTo>
                  <a:pt x="20747" y="6595"/>
                </a:lnTo>
                <a:lnTo>
                  <a:pt x="19746" y="4757"/>
                </a:lnTo>
                <a:lnTo>
                  <a:pt x="18428" y="3152"/>
                </a:lnTo>
                <a:lnTo>
                  <a:pt x="16827" y="1838"/>
                </a:lnTo>
                <a:lnTo>
                  <a:pt x="14994" y="849"/>
                </a:lnTo>
                <a:lnTo>
                  <a:pt x="12960" y="209"/>
                </a:lnTo>
                <a:lnTo>
                  <a:pt x="10800" y="0"/>
                </a:lnTo>
                <a:lnTo>
                  <a:pt x="8619" y="209"/>
                </a:lnTo>
                <a:lnTo>
                  <a:pt x="6596" y="849"/>
                </a:lnTo>
                <a:lnTo>
                  <a:pt x="4752" y="1838"/>
                </a:lnTo>
                <a:lnTo>
                  <a:pt x="3161" y="3152"/>
                </a:lnTo>
                <a:lnTo>
                  <a:pt x="1833" y="4757"/>
                </a:lnTo>
                <a:lnTo>
                  <a:pt x="843" y="6595"/>
                </a:lnTo>
                <a:lnTo>
                  <a:pt x="211" y="8619"/>
                </a:lnTo>
                <a:lnTo>
                  <a:pt x="0" y="10806"/>
                </a:lnTo>
                <a:lnTo>
                  <a:pt x="211" y="12969"/>
                </a:lnTo>
                <a:lnTo>
                  <a:pt x="843" y="14993"/>
                </a:lnTo>
                <a:lnTo>
                  <a:pt x="1833" y="16831"/>
                </a:lnTo>
                <a:lnTo>
                  <a:pt x="3161" y="18436"/>
                </a:lnTo>
                <a:lnTo>
                  <a:pt x="4752" y="19751"/>
                </a:lnTo>
                <a:lnTo>
                  <a:pt x="6596" y="20751"/>
                </a:lnTo>
                <a:lnTo>
                  <a:pt x="8619" y="21379"/>
                </a:lnTo>
                <a:lnTo>
                  <a:pt x="10800" y="21600"/>
                </a:lnTo>
                <a:lnTo>
                  <a:pt x="12960" y="21379"/>
                </a:lnTo>
                <a:lnTo>
                  <a:pt x="14994" y="20751"/>
                </a:lnTo>
                <a:lnTo>
                  <a:pt x="16827" y="19751"/>
                </a:lnTo>
                <a:lnTo>
                  <a:pt x="18428" y="18436"/>
                </a:lnTo>
                <a:lnTo>
                  <a:pt x="19746" y="16831"/>
                </a:lnTo>
                <a:lnTo>
                  <a:pt x="20747" y="14993"/>
                </a:lnTo>
                <a:lnTo>
                  <a:pt x="21379" y="12969"/>
                </a:lnTo>
                <a:lnTo>
                  <a:pt x="21600" y="10806"/>
                </a:lnTo>
              </a:path>
            </a:pathLst>
          </a:custGeom>
          <a:ln w="23813">
            <a:solidFill/>
            <a:round/>
          </a:ln>
        </p:spPr>
        <p:txBody>
          <a:bodyPr lIns="0" tIns="0" rIns="0" bIns="0"/>
          <a:lstStyle/>
          <a:p>
            <a:pPr algn="l" defTabSz="1219261">
              <a:defRPr sz="2400">
                <a:solidFill>
                  <a:srgbClr val="000000"/>
                </a:solidFill>
                <a:latin typeface="Arial"/>
                <a:ea typeface="Arial"/>
                <a:cs typeface="Arial"/>
                <a:sym typeface="Arial"/>
              </a:defRPr>
            </a:pPr>
            <a:endParaRPr sz="3200"/>
          </a:p>
        </p:txBody>
      </p:sp>
      <p:sp>
        <p:nvSpPr>
          <p:cNvPr id="435" name="Shape 435"/>
          <p:cNvSpPr/>
          <p:nvPr/>
        </p:nvSpPr>
        <p:spPr>
          <a:xfrm flipV="1">
            <a:off x="7372502" y="3739632"/>
            <a:ext cx="1058371" cy="789547"/>
          </a:xfrm>
          <a:prstGeom prst="line">
            <a:avLst/>
          </a:prstGeom>
          <a:ln w="49213">
            <a:solidFill/>
            <a:round/>
          </a:ln>
        </p:spPr>
        <p:txBody>
          <a:bodyPr lIns="0" tIns="0" rIns="0" bIns="0"/>
          <a:lstStyle/>
          <a:p>
            <a:pPr algn="l" defTabSz="609630">
              <a:defRPr sz="1200">
                <a:solidFill>
                  <a:srgbClr val="000000"/>
                </a:solidFill>
              </a:defRPr>
            </a:pPr>
            <a:endParaRPr sz="1600"/>
          </a:p>
        </p:txBody>
      </p:sp>
      <p:sp>
        <p:nvSpPr>
          <p:cNvPr id="436" name="Shape 436"/>
          <p:cNvSpPr/>
          <p:nvPr/>
        </p:nvSpPr>
        <p:spPr>
          <a:xfrm>
            <a:off x="8280583" y="3635914"/>
            <a:ext cx="287881" cy="262480"/>
          </a:xfrm>
          <a:custGeom>
            <a:avLst/>
            <a:gdLst/>
            <a:ahLst/>
            <a:cxnLst>
              <a:cxn ang="0">
                <a:pos x="wd2" y="hd2"/>
              </a:cxn>
              <a:cxn ang="5400000">
                <a:pos x="wd2" y="hd2"/>
              </a:cxn>
              <a:cxn ang="10800000">
                <a:pos x="wd2" y="hd2"/>
              </a:cxn>
              <a:cxn ang="16200000">
                <a:pos x="wd2" y="hd2"/>
              </a:cxn>
            </a:cxnLst>
            <a:rect l="0" t="0" r="r" b="b"/>
            <a:pathLst>
              <a:path w="21600" h="21600" extrusionOk="0">
                <a:moveTo>
                  <a:pt x="0" y="4112"/>
                </a:moveTo>
                <a:lnTo>
                  <a:pt x="21600" y="0"/>
                </a:lnTo>
                <a:lnTo>
                  <a:pt x="11598" y="21600"/>
                </a:lnTo>
                <a:lnTo>
                  <a:pt x="11066" y="8571"/>
                </a:lnTo>
                <a:lnTo>
                  <a:pt x="0" y="4112"/>
                </a:lnTo>
                <a:close/>
              </a:path>
            </a:pathLst>
          </a:custGeom>
          <a:solidFill/>
          <a:ln w="12700">
            <a:miter lim="400000"/>
          </a:ln>
        </p:spPr>
        <p:txBody>
          <a:bodyPr lIns="0" tIns="0" rIns="0" bIns="0"/>
          <a:lstStyle/>
          <a:p>
            <a:pPr algn="l" defTabSz="1219261">
              <a:defRPr sz="2400">
                <a:solidFill>
                  <a:srgbClr val="000000"/>
                </a:solidFill>
                <a:latin typeface="Arial"/>
                <a:ea typeface="Arial"/>
                <a:cs typeface="Arial"/>
                <a:sym typeface="Arial"/>
              </a:defRPr>
            </a:pPr>
            <a:endParaRPr sz="3200"/>
          </a:p>
        </p:txBody>
      </p:sp>
      <p:sp>
        <p:nvSpPr>
          <p:cNvPr id="437" name="Shape 437"/>
          <p:cNvSpPr/>
          <p:nvPr/>
        </p:nvSpPr>
        <p:spPr>
          <a:xfrm>
            <a:off x="7375810" y="5815387"/>
            <a:ext cx="939835" cy="810714"/>
          </a:xfrm>
          <a:prstGeom prst="line">
            <a:avLst/>
          </a:prstGeom>
          <a:ln w="49213">
            <a:solidFill/>
            <a:round/>
          </a:ln>
        </p:spPr>
        <p:txBody>
          <a:bodyPr lIns="0" tIns="0" rIns="0" bIns="0"/>
          <a:lstStyle/>
          <a:p>
            <a:pPr algn="l" defTabSz="609630">
              <a:defRPr sz="1200">
                <a:solidFill>
                  <a:srgbClr val="000000"/>
                </a:solidFill>
              </a:defRPr>
            </a:pPr>
            <a:endParaRPr sz="1600"/>
          </a:p>
        </p:txBody>
      </p:sp>
      <p:sp>
        <p:nvSpPr>
          <p:cNvPr id="438" name="Shape 438"/>
          <p:cNvSpPr/>
          <p:nvPr/>
        </p:nvSpPr>
        <p:spPr>
          <a:xfrm>
            <a:off x="8163235" y="6469457"/>
            <a:ext cx="285765" cy="270947"/>
          </a:xfrm>
          <a:custGeom>
            <a:avLst/>
            <a:gdLst/>
            <a:ahLst/>
            <a:cxnLst>
              <a:cxn ang="0">
                <a:pos x="wd2" y="hd2"/>
              </a:cxn>
              <a:cxn ang="5400000">
                <a:pos x="wd2" y="hd2"/>
              </a:cxn>
              <a:cxn ang="10800000">
                <a:pos x="wd2" y="hd2"/>
              </a:cxn>
              <a:cxn ang="16200000">
                <a:pos x="wd2" y="hd2"/>
              </a:cxn>
            </a:cxnLst>
            <a:rect l="0" t="0" r="r" b="b"/>
            <a:pathLst>
              <a:path w="21600" h="21600" extrusionOk="0">
                <a:moveTo>
                  <a:pt x="12874" y="0"/>
                </a:moveTo>
                <a:lnTo>
                  <a:pt x="21600" y="21600"/>
                </a:lnTo>
                <a:lnTo>
                  <a:pt x="0" y="16046"/>
                </a:lnTo>
                <a:lnTo>
                  <a:pt x="11527" y="12511"/>
                </a:lnTo>
                <a:lnTo>
                  <a:pt x="12874" y="0"/>
                </a:lnTo>
                <a:close/>
              </a:path>
            </a:pathLst>
          </a:custGeom>
          <a:solidFill/>
          <a:ln w="12700">
            <a:miter lim="400000"/>
          </a:ln>
        </p:spPr>
        <p:txBody>
          <a:bodyPr lIns="0" tIns="0" rIns="0" bIns="0"/>
          <a:lstStyle/>
          <a:p>
            <a:pPr algn="l" defTabSz="1219261">
              <a:defRPr sz="2400">
                <a:solidFill>
                  <a:srgbClr val="000000"/>
                </a:solidFill>
                <a:latin typeface="Arial"/>
                <a:ea typeface="Arial"/>
                <a:cs typeface="Arial"/>
                <a:sym typeface="Arial"/>
              </a:defRPr>
            </a:pPr>
            <a:endParaRPr sz="3200"/>
          </a:p>
        </p:txBody>
      </p:sp>
      <p:sp>
        <p:nvSpPr>
          <p:cNvPr id="439" name="Shape 439"/>
          <p:cNvSpPr/>
          <p:nvPr/>
        </p:nvSpPr>
        <p:spPr>
          <a:xfrm>
            <a:off x="3635837" y="3217824"/>
            <a:ext cx="3234369" cy="7386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l" defTabSz="1219261">
              <a:defRPr sz="1800">
                <a:solidFill>
                  <a:srgbClr val="000000"/>
                </a:solidFill>
              </a:defRPr>
            </a:pPr>
            <a:endParaRPr sz="2400" b="1">
              <a:latin typeface="Arial"/>
              <a:ea typeface="Arial"/>
              <a:cs typeface="Arial"/>
              <a:sym typeface="Arial"/>
            </a:endParaRPr>
          </a:p>
          <a:p>
            <a:pPr algn="l" defTabSz="1219261">
              <a:defRPr sz="1800">
                <a:solidFill>
                  <a:srgbClr val="000000"/>
                </a:solidFill>
              </a:defRPr>
            </a:pPr>
            <a:r>
              <a:rPr sz="2400">
                <a:latin typeface="Arial"/>
                <a:ea typeface="Arial"/>
                <a:cs typeface="Arial"/>
                <a:sym typeface="Arial"/>
              </a:rPr>
              <a:t>Double blind treatment</a:t>
            </a:r>
          </a:p>
        </p:txBody>
      </p:sp>
      <p:sp>
        <p:nvSpPr>
          <p:cNvPr id="440" name="Shape 440"/>
          <p:cNvSpPr/>
          <p:nvPr/>
        </p:nvSpPr>
        <p:spPr>
          <a:xfrm>
            <a:off x="10455384" y="4941147"/>
            <a:ext cx="1069927" cy="508021"/>
          </a:xfrm>
          <a:prstGeom prst="rightArrow">
            <a:avLst>
              <a:gd name="adj1" fmla="val 50000"/>
              <a:gd name="adj2" fmla="val 50000"/>
            </a:avLst>
          </a:prstGeom>
          <a:solidFill>
            <a:srgbClr val="BBE0E3"/>
          </a:solidFill>
          <a:ln w="25400">
            <a:solidFill>
              <a:srgbClr val="89A4A7"/>
            </a:solidFill>
            <a:round/>
          </a:ln>
        </p:spPr>
        <p:txBody>
          <a:bodyPr lIns="0" tIns="0" rIns="0" bIns="0" anchor="ctr"/>
          <a:lstStyle/>
          <a:p>
            <a:pPr defTabSz="1219261">
              <a:defRPr sz="2000" b="1">
                <a:solidFill>
                  <a:srgbClr val="FFFFFF"/>
                </a:solidFill>
                <a:latin typeface="Arial"/>
                <a:ea typeface="Arial"/>
                <a:cs typeface="Arial"/>
                <a:sym typeface="Arial"/>
              </a:defRPr>
            </a:pPr>
            <a:endParaRPr sz="2667"/>
          </a:p>
        </p:txBody>
      </p:sp>
      <p:sp>
        <p:nvSpPr>
          <p:cNvPr id="441" name="Shape 441"/>
          <p:cNvSpPr/>
          <p:nvPr/>
        </p:nvSpPr>
        <p:spPr>
          <a:xfrm>
            <a:off x="11630654" y="2770866"/>
            <a:ext cx="2336875" cy="3225496"/>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algn="l" defTabSz="609630">
              <a:lnSpc>
                <a:spcPct val="90000"/>
              </a:lnSpc>
              <a:defRPr sz="1800">
                <a:solidFill>
                  <a:srgbClr val="000000"/>
                </a:solidFill>
              </a:defRPr>
            </a:pPr>
            <a:r>
              <a:rPr sz="3200">
                <a:latin typeface="Avenir Book"/>
                <a:ea typeface="Avenir Book"/>
                <a:cs typeface="Avenir Book"/>
                <a:sym typeface="Avenir Book"/>
              </a:rPr>
              <a:t>Alive and free of POD</a:t>
            </a:r>
            <a:endParaRPr sz="2400">
              <a:latin typeface="Gill Sans Light"/>
              <a:ea typeface="Gill Sans Light"/>
              <a:cs typeface="Gill Sans Light"/>
              <a:sym typeface="Gill Sans Light"/>
            </a:endParaRPr>
          </a:p>
          <a:p>
            <a:pPr algn="l" defTabSz="609630">
              <a:lnSpc>
                <a:spcPct val="90000"/>
              </a:lnSpc>
              <a:defRPr sz="1800">
                <a:solidFill>
                  <a:srgbClr val="000000"/>
                </a:solidFill>
              </a:defRPr>
            </a:pPr>
            <a:r>
              <a:rPr sz="3200">
                <a:latin typeface="Avenir Book"/>
                <a:ea typeface="Avenir Book"/>
                <a:cs typeface="Avenir Book"/>
                <a:sym typeface="Avenir Book"/>
              </a:rPr>
              <a:t>Or Time to freedom from life-sustain treatments</a:t>
            </a:r>
          </a:p>
        </p:txBody>
      </p:sp>
      <p:grpSp>
        <p:nvGrpSpPr>
          <p:cNvPr id="444" name="Group 444"/>
          <p:cNvGrpSpPr/>
          <p:nvPr/>
        </p:nvGrpSpPr>
        <p:grpSpPr>
          <a:xfrm>
            <a:off x="11956965" y="6985167"/>
            <a:ext cx="5112641" cy="1005292"/>
            <a:chOff x="-1" y="-2"/>
            <a:chExt cx="3834363" cy="753945"/>
          </a:xfrm>
        </p:grpSpPr>
        <p:sp>
          <p:nvSpPr>
            <p:cNvPr id="442" name="Shape 442"/>
            <p:cNvSpPr/>
            <p:nvPr/>
          </p:nvSpPr>
          <p:spPr>
            <a:xfrm>
              <a:off x="-1" y="-2"/>
              <a:ext cx="2639043" cy="753945"/>
            </a:xfrm>
            <a:prstGeom prst="rect">
              <a:avLst/>
            </a:prstGeom>
            <a:solidFill>
              <a:srgbClr val="0070C0"/>
            </a:solidFill>
            <a:ln w="12700" cap="flat">
              <a:noFill/>
              <a:miter lim="400000"/>
            </a:ln>
            <a:effectLst/>
          </p:spPr>
          <p:txBody>
            <a:bodyPr wrap="square" lIns="0" tIns="0" rIns="0" bIns="0" numCol="1" anchor="ctr">
              <a:noAutofit/>
            </a:bodyPr>
            <a:lstStyle/>
            <a:p>
              <a:pPr algn="l" defTabSz="1219261">
                <a:defRPr sz="1600">
                  <a:solidFill>
                    <a:srgbClr val="FFFF00"/>
                  </a:solidFill>
                  <a:latin typeface="Times New Roman"/>
                  <a:ea typeface="Times New Roman"/>
                  <a:cs typeface="Times New Roman"/>
                  <a:sym typeface="Times New Roman"/>
                </a:defRPr>
              </a:pPr>
              <a:endParaRPr sz="2133"/>
            </a:p>
          </p:txBody>
        </p:sp>
        <p:sp>
          <p:nvSpPr>
            <p:cNvPr id="443" name="Shape 443"/>
            <p:cNvSpPr/>
            <p:nvPr/>
          </p:nvSpPr>
          <p:spPr>
            <a:xfrm>
              <a:off x="211150" y="193587"/>
              <a:ext cx="3623212" cy="3693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9" tIns="60959" rIns="60959" bIns="60959" numCol="1" anchor="ctr">
              <a:spAutoFit/>
            </a:bodyPr>
            <a:lstStyle>
              <a:lvl1pPr algn="l" defTabSz="914400">
                <a:defRPr sz="1800">
                  <a:solidFill>
                    <a:srgbClr val="FFFFFF"/>
                  </a:solidFill>
                  <a:latin typeface="Arial Black"/>
                  <a:ea typeface="Arial Black"/>
                  <a:cs typeface="Arial Black"/>
                  <a:sym typeface="Arial Black"/>
                </a:defRPr>
              </a:lvl1pPr>
            </a:lstStyle>
            <a:p>
              <a:pPr lvl="0">
                <a:defRPr>
                  <a:solidFill>
                    <a:srgbClr val="000000"/>
                  </a:solidFill>
                </a:defRPr>
              </a:pPr>
              <a:r>
                <a:rPr sz="2400"/>
                <a:t>$ 3 million CDN</a:t>
              </a:r>
            </a:p>
          </p:txBody>
        </p:sp>
      </p:grpSp>
      <p:sp>
        <p:nvSpPr>
          <p:cNvPr id="445" name="Shape 445"/>
          <p:cNvSpPr/>
          <p:nvPr/>
        </p:nvSpPr>
        <p:spPr>
          <a:xfrm>
            <a:off x="4504364" y="1706874"/>
            <a:ext cx="9212016" cy="911017"/>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nchor="ctr">
            <a:spAutoFit/>
          </a:bodyPr>
          <a:lstStyle>
            <a:lvl1pPr algn="l" defTabSz="457200">
              <a:lnSpc>
                <a:spcPct val="80000"/>
              </a:lnSpc>
              <a:defRPr sz="2400" b="1">
                <a:solidFill>
                  <a:srgbClr val="000000"/>
                </a:solidFill>
                <a:latin typeface="Avenir Next"/>
                <a:ea typeface="Avenir Next"/>
                <a:cs typeface="Avenir Next"/>
                <a:sym typeface="Avenir Next"/>
              </a:defRPr>
            </a:lvl1pPr>
          </a:lstStyle>
          <a:p>
            <a:pPr lvl="0">
              <a:defRPr sz="1800" b="0"/>
            </a:pPr>
            <a:r>
              <a:rPr sz="3200"/>
              <a:t>SodiUm SeleniTe Administration IN Cardiac Surgery (SUSTAIN CSX®-trial) </a:t>
            </a:r>
          </a:p>
        </p:txBody>
      </p:sp>
      <p:sp>
        <p:nvSpPr>
          <p:cNvPr id="446" name="Shape 446"/>
          <p:cNvSpPr/>
          <p:nvPr/>
        </p:nvSpPr>
        <p:spPr>
          <a:xfrm>
            <a:off x="1944318" y="174972"/>
            <a:ext cx="13451629" cy="738792"/>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5334" spc="-52" dirty="0"/>
              <a:t>Large Scale trials are Expensive!</a:t>
            </a:r>
          </a:p>
        </p:txBody>
      </p:sp>
      <p:pic>
        <p:nvPicPr>
          <p:cNvPr id="24" name="image2.png"/>
          <p:cNvPicPr/>
          <p:nvPr/>
        </p:nvPicPr>
        <p:blipFill>
          <a:blip r:embed="rId4">
            <a:extLst/>
          </a:blip>
          <a:stretch>
            <a:fillRect/>
          </a:stretch>
        </p:blipFill>
        <p:spPr>
          <a:xfrm>
            <a:off x="114409" y="196852"/>
            <a:ext cx="1829909" cy="66180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444"/>
                                        </p:tgtEl>
                                        <p:attrNameLst>
                                          <p:attrName>style.visibility</p:attrName>
                                        </p:attrNameLst>
                                      </p:cBhvr>
                                      <p:to>
                                        <p:strVal val="visible"/>
                                      </p:to>
                                    </p:set>
                                    <p:animEffect transition="in" filter="fade">
                                      <p:cBhvr>
                                        <p:cTn id="7" dur="5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image22.png"/>
          <p:cNvPicPr/>
          <p:nvPr/>
        </p:nvPicPr>
        <p:blipFill>
          <a:blip r:embed="rId2">
            <a:extLst/>
          </a:blip>
          <a:stretch>
            <a:fillRect/>
          </a:stretch>
        </p:blipFill>
        <p:spPr>
          <a:xfrm>
            <a:off x="-627060" y="5056303"/>
            <a:ext cx="7771052" cy="6315301"/>
          </a:xfrm>
          <a:prstGeom prst="rect">
            <a:avLst/>
          </a:prstGeom>
          <a:ln w="12700">
            <a:miter lim="400000"/>
          </a:ln>
        </p:spPr>
      </p:pic>
      <p:sp>
        <p:nvSpPr>
          <p:cNvPr id="450" name="Shape 450"/>
          <p:cNvSpPr>
            <a:spLocks noGrp="1"/>
          </p:cNvSpPr>
          <p:nvPr>
            <p:ph type="body" idx="1"/>
          </p:nvPr>
        </p:nvSpPr>
        <p:spPr>
          <a:xfrm>
            <a:off x="6615490" y="2573797"/>
            <a:ext cx="9313619" cy="5486567"/>
          </a:xfrm>
          <a:prstGeom prst="rect">
            <a:avLst/>
          </a:prstGeom>
        </p:spPr>
        <p:txBody>
          <a:bodyPr lIns="61385" tIns="61385" rIns="61385" bIns="61385" anchor="t">
            <a:normAutofit/>
          </a:bodyPr>
          <a:lstStyle/>
          <a:p>
            <a:pPr marL="963365" indent="-963365"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What can be done to rectify this situation?</a:t>
            </a:r>
          </a:p>
          <a:p>
            <a:pPr marL="963365" indent="-963365"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How do we enable the generation of higher quality, larger scale, multi-center, randomized clinical trials of homogenous patient populations that will inform more robust future practice guidelines?</a:t>
            </a:r>
          </a:p>
          <a:p>
            <a:pPr marL="963365" indent="-963365"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Ultimate goal is to improve patient outcomes!</a:t>
            </a:r>
          </a:p>
        </p:txBody>
      </p:sp>
      <p:sp>
        <p:nvSpPr>
          <p:cNvPr id="451" name="Shape 451"/>
          <p:cNvSpPr/>
          <p:nvPr/>
        </p:nvSpPr>
        <p:spPr>
          <a:xfrm>
            <a:off x="3356019" y="2034987"/>
            <a:ext cx="2039558" cy="4240673"/>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lvl1pPr>
              <a:defRPr sz="20000" b="1">
                <a:solidFill>
                  <a:srgbClr val="5A5F5E"/>
                </a:solidFill>
                <a:latin typeface="Avenir Book"/>
                <a:ea typeface="Avenir Book"/>
                <a:cs typeface="Avenir Book"/>
                <a:sym typeface="Avenir Book"/>
              </a:defRPr>
            </a:lvl1pPr>
          </a:lstStyle>
          <a:p>
            <a:pPr lvl="0">
              <a:defRPr sz="1800" b="0">
                <a:solidFill>
                  <a:srgbClr val="000000"/>
                </a:solidFill>
              </a:defRPr>
            </a:pPr>
            <a:r>
              <a:rPr sz="26668" dirty="0"/>
              <a:t>?</a:t>
            </a:r>
          </a:p>
        </p:txBody>
      </p:sp>
      <p:pic>
        <p:nvPicPr>
          <p:cNvPr id="6" name="image2.png"/>
          <p:cNvPicPr/>
          <p:nvPr/>
        </p:nvPicPr>
        <p:blipFill>
          <a:blip r:embed="rId3">
            <a:extLst/>
          </a:blip>
          <a:stretch>
            <a:fillRect/>
          </a:stretch>
        </p:blipFill>
        <p:spPr>
          <a:xfrm>
            <a:off x="171669" y="14743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p:nvPr/>
        </p:nvSpPr>
        <p:spPr>
          <a:xfrm>
            <a:off x="2496339" y="3528855"/>
            <a:ext cx="10803796" cy="7206775"/>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normAutofit/>
          </a:bodyPr>
          <a:lstStyle/>
          <a:p>
            <a:pPr marL="1033454" indent="-1033454" algn="l" defTabSz="609630">
              <a:lnSpc>
                <a:spcPct val="120000"/>
              </a:lnSpc>
              <a:buSzPct val="100000"/>
              <a:buFont typeface="Avenir Book"/>
              <a:buChar char="•"/>
              <a:defRPr sz="1800">
                <a:solidFill>
                  <a:srgbClr val="000000"/>
                </a:solidFill>
              </a:defRPr>
            </a:pPr>
            <a:r>
              <a:rPr sz="3467" dirty="0">
                <a:latin typeface="Avenir Book"/>
                <a:ea typeface="Avenir Book"/>
                <a:cs typeface="Avenir Book"/>
                <a:sym typeface="Avenir Book"/>
              </a:rPr>
              <a:t>Clinical registries are established tools for auditing clinical standards and benchmarking QI initiatives</a:t>
            </a:r>
            <a:endParaRPr sz="2400" dirty="0">
              <a:latin typeface="Gill Sans Light"/>
              <a:ea typeface="Gill Sans Light"/>
              <a:cs typeface="Gill Sans Light"/>
              <a:sym typeface="Gill Sans Light"/>
            </a:endParaRPr>
          </a:p>
          <a:p>
            <a:pPr marL="1033454" indent="-1033454" algn="l" defTabSz="609630">
              <a:lnSpc>
                <a:spcPct val="120000"/>
              </a:lnSpc>
              <a:buSzPct val="100000"/>
              <a:buFont typeface="Avenir Book"/>
              <a:buChar char="•"/>
              <a:defRPr sz="1800">
                <a:solidFill>
                  <a:srgbClr val="000000"/>
                </a:solidFill>
              </a:defRPr>
            </a:pPr>
            <a:r>
              <a:rPr sz="3467" dirty="0">
                <a:latin typeface="Avenir Book"/>
                <a:ea typeface="Avenir Book"/>
                <a:cs typeface="Avenir Book"/>
                <a:sym typeface="Avenir Book"/>
              </a:rPr>
              <a:t>Data from clinical registries can be used to formulate hypothesis</a:t>
            </a:r>
            <a:endParaRPr sz="2400" dirty="0">
              <a:latin typeface="Gill Sans Light"/>
              <a:ea typeface="Gill Sans Light"/>
              <a:cs typeface="Gill Sans Light"/>
              <a:sym typeface="Gill Sans Light"/>
            </a:endParaRPr>
          </a:p>
          <a:p>
            <a:pPr marL="1033454" indent="-1033454" algn="l" defTabSz="609630">
              <a:lnSpc>
                <a:spcPct val="120000"/>
              </a:lnSpc>
              <a:buSzPct val="100000"/>
              <a:buFont typeface="Avenir Book"/>
              <a:buChar char="•"/>
              <a:defRPr sz="1800">
                <a:solidFill>
                  <a:srgbClr val="000000"/>
                </a:solidFill>
              </a:defRPr>
            </a:pPr>
            <a:r>
              <a:rPr sz="3467" dirty="0">
                <a:latin typeface="Avenir Book"/>
                <a:ea typeface="Avenir Book"/>
                <a:cs typeface="Avenir Book"/>
                <a:sym typeface="Avenir Book"/>
              </a:rPr>
              <a:t>With appropriate methods, make causal inferences (albeit weaker inference)</a:t>
            </a:r>
            <a:endParaRPr sz="2400" dirty="0">
              <a:latin typeface="Gill Sans Light"/>
              <a:ea typeface="Gill Sans Light"/>
              <a:cs typeface="Gill Sans Light"/>
              <a:sym typeface="Gill Sans Light"/>
            </a:endParaRPr>
          </a:p>
          <a:p>
            <a:pPr marL="1033454" indent="-1033454" algn="l" defTabSz="609630">
              <a:lnSpc>
                <a:spcPct val="120000"/>
              </a:lnSpc>
              <a:buSzPct val="100000"/>
              <a:buFont typeface="Avenir Book"/>
              <a:buChar char="•"/>
              <a:defRPr sz="1800">
                <a:solidFill>
                  <a:srgbClr val="000000"/>
                </a:solidFill>
              </a:defRPr>
            </a:pPr>
            <a:r>
              <a:rPr sz="3467" dirty="0">
                <a:latin typeface="Avenir Book"/>
                <a:ea typeface="Avenir Book"/>
                <a:cs typeface="Avenir Book"/>
                <a:sym typeface="Avenir Book"/>
              </a:rPr>
              <a:t>Results more generalizable</a:t>
            </a:r>
          </a:p>
        </p:txBody>
      </p:sp>
      <p:grpSp>
        <p:nvGrpSpPr>
          <p:cNvPr id="457" name="Group 457"/>
          <p:cNvGrpSpPr/>
          <p:nvPr/>
        </p:nvGrpSpPr>
        <p:grpSpPr>
          <a:xfrm>
            <a:off x="2357302" y="328252"/>
            <a:ext cx="13323332" cy="2658582"/>
            <a:chOff x="-1" y="0"/>
            <a:chExt cx="9992193" cy="1993875"/>
          </a:xfrm>
        </p:grpSpPr>
        <p:pic>
          <p:nvPicPr>
            <p:cNvPr id="455" name="image23.png"/>
            <p:cNvPicPr/>
            <p:nvPr/>
          </p:nvPicPr>
          <p:blipFill>
            <a:blip r:embed="rId2">
              <a:extLst/>
            </a:blip>
            <a:stretch>
              <a:fillRect/>
            </a:stretch>
          </p:blipFill>
          <p:spPr>
            <a:xfrm>
              <a:off x="88898" y="50800"/>
              <a:ext cx="9814395" cy="1752574"/>
            </a:xfrm>
            <a:prstGeom prst="rect">
              <a:avLst/>
            </a:prstGeom>
            <a:ln w="12700" cap="flat">
              <a:noFill/>
              <a:miter lim="400000"/>
            </a:ln>
            <a:effectLst/>
          </p:spPr>
        </p:pic>
        <p:pic>
          <p:nvPicPr>
            <p:cNvPr id="456" name="image24.png"/>
            <p:cNvPicPr/>
            <p:nvPr/>
          </p:nvPicPr>
          <p:blipFill>
            <a:blip r:embed="rId3">
              <a:extLst/>
            </a:blip>
            <a:stretch>
              <a:fillRect/>
            </a:stretch>
          </p:blipFill>
          <p:spPr>
            <a:xfrm>
              <a:off x="-2" y="0"/>
              <a:ext cx="9992195" cy="1993876"/>
            </a:xfrm>
            <a:prstGeom prst="rect">
              <a:avLst/>
            </a:prstGeom>
            <a:ln w="12700" cap="flat">
              <a:noFill/>
              <a:miter lim="400000"/>
            </a:ln>
            <a:effectLst/>
          </p:spPr>
        </p:pic>
      </p:grpSp>
      <p:sp>
        <p:nvSpPr>
          <p:cNvPr id="458" name="Shape 458"/>
          <p:cNvSpPr/>
          <p:nvPr/>
        </p:nvSpPr>
        <p:spPr>
          <a:xfrm>
            <a:off x="6536466" y="9987311"/>
            <a:ext cx="4267330" cy="45134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defTabSz="914400">
              <a:defRPr sz="1600">
                <a:solidFill>
                  <a:srgbClr val="000000"/>
                </a:solidFill>
                <a:latin typeface="Avenir Next Demi Bold"/>
                <a:ea typeface="Avenir Next Demi Bold"/>
                <a:cs typeface="Avenir Next Demi Bold"/>
                <a:sym typeface="Avenir Next Demi Bold"/>
              </a:defRPr>
            </a:lvl1pPr>
          </a:lstStyle>
          <a:p>
            <a:pPr lvl="0">
              <a:defRPr sz="1800"/>
            </a:pPr>
            <a:r>
              <a:rPr sz="2133"/>
              <a:t>NEJM 369;17:1579</a:t>
            </a:r>
          </a:p>
        </p:txBody>
      </p:sp>
      <p:pic>
        <p:nvPicPr>
          <p:cNvPr id="8" name="image2.png"/>
          <p:cNvPicPr/>
          <p:nvPr/>
        </p:nvPicPr>
        <p:blipFill>
          <a:blip r:embed="rId4">
            <a:extLst/>
          </a:blip>
          <a:stretch>
            <a:fillRect/>
          </a:stretch>
        </p:blipFill>
        <p:spPr>
          <a:xfrm>
            <a:off x="80229" y="14743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p:nvPr/>
        </p:nvSpPr>
        <p:spPr>
          <a:xfrm>
            <a:off x="-251223" y="2761835"/>
            <a:ext cx="17842710" cy="923394"/>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5000" b="1" spc="-5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6667" spc="-67" dirty="0"/>
              <a:t>My Big Idea</a:t>
            </a:r>
          </a:p>
        </p:txBody>
      </p:sp>
      <p:sp>
        <p:nvSpPr>
          <p:cNvPr id="48" name="Shape 48"/>
          <p:cNvSpPr/>
          <p:nvPr/>
        </p:nvSpPr>
        <p:spPr>
          <a:xfrm>
            <a:off x="3566402" y="5161039"/>
            <a:ext cx="9889463" cy="4027089"/>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p>
            <a:pPr algn="l" defTabSz="609630">
              <a:lnSpc>
                <a:spcPct val="130000"/>
              </a:lnSpc>
              <a:defRPr sz="1800">
                <a:solidFill>
                  <a:srgbClr val="000000"/>
                </a:solidFill>
              </a:defRPr>
            </a:pPr>
            <a:r>
              <a:rPr sz="3200" dirty="0">
                <a:latin typeface="Avenir Book"/>
                <a:ea typeface="Avenir Book"/>
                <a:cs typeface="Avenir Book"/>
                <a:sym typeface="Avenir Book"/>
              </a:rPr>
              <a:t>• Creation of volunteer-driven, registry-based RCTs</a:t>
            </a:r>
            <a:endParaRPr sz="2400" dirty="0">
              <a:latin typeface="Gill Sans Light"/>
              <a:ea typeface="Gill Sans Light"/>
              <a:cs typeface="Gill Sans Light"/>
              <a:sym typeface="Gill Sans Light"/>
            </a:endParaRPr>
          </a:p>
          <a:p>
            <a:pPr algn="l" defTabSz="609630">
              <a:defRPr sz="1800">
                <a:solidFill>
                  <a:srgbClr val="000000"/>
                </a:solidFill>
              </a:defRPr>
            </a:pPr>
            <a:r>
              <a:rPr sz="3200" spc="-32" dirty="0">
                <a:latin typeface="Avenir Book"/>
                <a:ea typeface="Avenir Book"/>
                <a:cs typeface="Avenir Book"/>
                <a:sym typeface="Avenir Book"/>
              </a:rPr>
              <a:t>• Formation of research networks to foster the growth</a:t>
            </a:r>
            <a:endParaRPr sz="2400" dirty="0">
              <a:latin typeface="Gill Sans Light"/>
              <a:ea typeface="Gill Sans Light"/>
              <a:cs typeface="Gill Sans Light"/>
              <a:sym typeface="Gill Sans Light"/>
            </a:endParaRPr>
          </a:p>
          <a:p>
            <a:pPr lvl="1" indent="304815" algn="l" defTabSz="609630">
              <a:lnSpc>
                <a:spcPct val="130000"/>
              </a:lnSpc>
              <a:defRPr sz="1800">
                <a:solidFill>
                  <a:srgbClr val="000000"/>
                </a:solidFill>
              </a:defRPr>
            </a:pPr>
            <a:r>
              <a:rPr sz="3200" dirty="0">
                <a:latin typeface="Avenir Book"/>
                <a:ea typeface="Avenir Book"/>
                <a:cs typeface="Avenir Book"/>
                <a:sym typeface="Avenir Book"/>
              </a:rPr>
              <a:t>or large scale projects</a:t>
            </a:r>
            <a:endParaRPr sz="2400" dirty="0">
              <a:latin typeface="Gill Sans Light"/>
              <a:ea typeface="Gill Sans Light"/>
              <a:cs typeface="Gill Sans Light"/>
              <a:sym typeface="Gill Sans Light"/>
            </a:endParaRPr>
          </a:p>
          <a:p>
            <a:pPr algn="l" defTabSz="609630">
              <a:lnSpc>
                <a:spcPct val="130000"/>
              </a:lnSpc>
              <a:defRPr sz="1800">
                <a:solidFill>
                  <a:srgbClr val="000000"/>
                </a:solidFill>
              </a:defRPr>
            </a:pPr>
            <a:r>
              <a:rPr sz="3200" dirty="0">
                <a:latin typeface="Avenir Book"/>
                <a:ea typeface="Avenir Book"/>
                <a:cs typeface="Avenir Book"/>
                <a:sym typeface="Avenir Book"/>
              </a:rPr>
              <a:t>• Engagement of patients and families as our partners</a:t>
            </a:r>
            <a:endParaRPr sz="2400" dirty="0">
              <a:latin typeface="Gill Sans Light"/>
              <a:ea typeface="Gill Sans Light"/>
              <a:cs typeface="Gill Sans Light"/>
              <a:sym typeface="Gill Sans Light"/>
            </a:endParaRPr>
          </a:p>
          <a:p>
            <a:pPr algn="l" defTabSz="609630">
              <a:defRPr sz="1800">
                <a:solidFill>
                  <a:srgbClr val="000000"/>
                </a:solidFill>
              </a:defRPr>
            </a:pPr>
            <a:r>
              <a:rPr sz="3200" dirty="0">
                <a:latin typeface="Avenir Book"/>
                <a:ea typeface="Avenir Book"/>
                <a:cs typeface="Avenir Book"/>
                <a:sym typeface="Avenir Book"/>
              </a:rPr>
              <a:t>• Shift away from physiological measurements and</a:t>
            </a:r>
            <a:endParaRPr sz="2400" dirty="0">
              <a:latin typeface="Gill Sans Light"/>
              <a:ea typeface="Gill Sans Light"/>
              <a:cs typeface="Gill Sans Light"/>
              <a:sym typeface="Gill Sans Light"/>
            </a:endParaRPr>
          </a:p>
          <a:p>
            <a:pPr lvl="1" indent="304815" algn="l" defTabSz="609630">
              <a:defRPr sz="1800">
                <a:solidFill>
                  <a:srgbClr val="000000"/>
                </a:solidFill>
              </a:defRPr>
            </a:pPr>
            <a:r>
              <a:rPr sz="3200" spc="-32" dirty="0">
                <a:latin typeface="Avenir Book"/>
                <a:ea typeface="Avenir Book"/>
                <a:cs typeface="Avenir Book"/>
                <a:sym typeface="Avenir Book"/>
              </a:rPr>
              <a:t>mortality to more rigorous patient centered outcomes</a:t>
            </a:r>
            <a:endParaRPr sz="2400" dirty="0">
              <a:latin typeface="Gill Sans Light"/>
              <a:ea typeface="Gill Sans Light"/>
              <a:cs typeface="Gill Sans Light"/>
              <a:sym typeface="Gill Sans Light"/>
            </a:endParaRPr>
          </a:p>
          <a:p>
            <a:pPr lvl="1" indent="304815" algn="l" defTabSz="609630">
              <a:defRPr sz="1800">
                <a:solidFill>
                  <a:srgbClr val="000000"/>
                </a:solidFill>
              </a:defRPr>
            </a:pPr>
            <a:r>
              <a:rPr sz="3200" dirty="0">
                <a:latin typeface="Avenir Book"/>
                <a:ea typeface="Avenir Book"/>
                <a:cs typeface="Avenir Book"/>
                <a:sym typeface="Avenir Book"/>
              </a:rPr>
              <a:t>including activity and performance-based measures</a:t>
            </a:r>
          </a:p>
        </p:txBody>
      </p:sp>
      <p:sp>
        <p:nvSpPr>
          <p:cNvPr id="49" name="Shape 49"/>
          <p:cNvSpPr/>
          <p:nvPr/>
        </p:nvSpPr>
        <p:spPr>
          <a:xfrm>
            <a:off x="2305025" y="4304246"/>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sp>
        <p:nvSpPr>
          <p:cNvPr id="51" name="Shape 51"/>
          <p:cNvSpPr/>
          <p:nvPr/>
        </p:nvSpPr>
        <p:spPr>
          <a:xfrm rot="5400000" flipH="1">
            <a:off x="9068875" y="778353"/>
            <a:ext cx="2032067" cy="169338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3600" y="8640"/>
                </a:lnTo>
                <a:lnTo>
                  <a:pt x="0" y="10800"/>
                </a:lnTo>
                <a:lnTo>
                  <a:pt x="3600" y="12960"/>
                </a:lnTo>
                <a:lnTo>
                  <a:pt x="3600" y="21600"/>
                </a:lnTo>
                <a:lnTo>
                  <a:pt x="21600" y="21600"/>
                </a:lnTo>
                <a:lnTo>
                  <a:pt x="21600" y="0"/>
                </a:lnTo>
                <a:lnTo>
                  <a:pt x="3600" y="0"/>
                </a:lnTo>
                <a:close/>
              </a:path>
            </a:pathLst>
          </a:custGeom>
          <a:ln w="31750">
            <a:solidFill>
              <a:srgbClr val="0051E2"/>
            </a:solidFill>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dirty="0"/>
          </a:p>
        </p:txBody>
      </p:sp>
      <p:pic>
        <p:nvPicPr>
          <p:cNvPr id="7" name="image2.png"/>
          <p:cNvPicPr/>
          <p:nvPr/>
        </p:nvPicPr>
        <p:blipFill>
          <a:blip r:embed="rId3">
            <a:extLst/>
          </a:blip>
          <a:stretch>
            <a:fillRect/>
          </a:stretch>
        </p:blipFill>
        <p:spPr>
          <a:xfrm>
            <a:off x="80229" y="18361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p:nvPr/>
        </p:nvSpPr>
        <p:spPr>
          <a:xfrm>
            <a:off x="4638856" y="10166113"/>
            <a:ext cx="8503275" cy="45134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defTabSz="914400">
              <a:defRPr sz="1600">
                <a:solidFill>
                  <a:srgbClr val="000000"/>
                </a:solidFill>
                <a:latin typeface="Avenir Next Demi Bold"/>
                <a:ea typeface="Avenir Next Demi Bold"/>
                <a:cs typeface="Avenir Next Demi Bold"/>
                <a:sym typeface="Avenir Next Demi Bold"/>
              </a:defRPr>
            </a:lvl1pPr>
          </a:lstStyle>
          <a:p>
            <a:pPr lvl="0">
              <a:defRPr sz="1800"/>
            </a:pPr>
            <a:r>
              <a:rPr sz="2133"/>
              <a:t>Am Heart J 2010:160:1042 and NEJM 2013;369:1587</a:t>
            </a:r>
          </a:p>
        </p:txBody>
      </p:sp>
      <p:sp>
        <p:nvSpPr>
          <p:cNvPr id="461" name="Shape 461"/>
          <p:cNvSpPr>
            <a:spLocks noGrp="1"/>
          </p:cNvSpPr>
          <p:nvPr>
            <p:ph type="body" idx="1"/>
          </p:nvPr>
        </p:nvSpPr>
        <p:spPr>
          <a:xfrm>
            <a:off x="2458720" y="3204821"/>
            <a:ext cx="12710160" cy="7172395"/>
          </a:xfrm>
          <a:prstGeom prst="rect">
            <a:avLst/>
          </a:prstGeom>
        </p:spPr>
        <p:txBody>
          <a:bodyPr lIns="60959" tIns="60959" rIns="60959" bIns="60959" anchor="t">
            <a:normAutofit/>
          </a:bodyPr>
          <a:lstStyle/>
          <a:p>
            <a:pPr marL="398292" indent="-398292" defTabSz="597437">
              <a:spcBef>
                <a:spcPts val="0"/>
              </a:spcBef>
              <a:buSzPct val="100000"/>
              <a:buFont typeface="Avenir Book"/>
              <a:defRPr sz="1800">
                <a:solidFill>
                  <a:srgbClr val="000000"/>
                </a:solidFill>
              </a:defRPr>
            </a:pPr>
            <a:endParaRPr sz="3136" dirty="0">
              <a:latin typeface="Avenir Book"/>
              <a:ea typeface="Avenir Book"/>
              <a:cs typeface="Avenir Book"/>
              <a:sym typeface="Avenir Book"/>
            </a:endParaRPr>
          </a:p>
          <a:p>
            <a:pPr marL="944098" indent="-944098" defTabSz="597437">
              <a:spcBef>
                <a:spcPts val="0"/>
              </a:spcBef>
              <a:buSzPct val="100000"/>
              <a:buFont typeface="Avenir Book"/>
              <a:defRPr sz="1800">
                <a:solidFill>
                  <a:srgbClr val="000000"/>
                </a:solidFill>
              </a:defRPr>
            </a:pPr>
            <a:r>
              <a:rPr sz="3136" dirty="0">
                <a:latin typeface="Avenir Book"/>
                <a:ea typeface="Avenir Book"/>
                <a:cs typeface="Avenir Book"/>
                <a:sym typeface="Avenir Book"/>
              </a:rPr>
              <a:t>Randomized patients undergoing angioplasty to manual thrombus aspiration or usual care. </a:t>
            </a:r>
            <a:endParaRPr sz="2352" dirty="0"/>
          </a:p>
          <a:p>
            <a:pPr marL="944098" indent="-944098" defTabSz="597437">
              <a:spcBef>
                <a:spcPts val="0"/>
              </a:spcBef>
              <a:buSzPct val="100000"/>
              <a:buFont typeface="Avenir Book"/>
              <a:defRPr sz="1800">
                <a:solidFill>
                  <a:srgbClr val="000000"/>
                </a:solidFill>
              </a:defRPr>
            </a:pPr>
            <a:r>
              <a:rPr sz="3136" dirty="0">
                <a:latin typeface="Avenir Book"/>
                <a:ea typeface="Avenir Book"/>
                <a:cs typeface="Avenir Book"/>
                <a:sym typeface="Avenir Book"/>
              </a:rPr>
              <a:t>Used existing national cardiac registries</a:t>
            </a:r>
            <a:endParaRPr sz="2352" dirty="0"/>
          </a:p>
          <a:p>
            <a:pPr marL="944098" indent="-944098" defTabSz="597437">
              <a:spcBef>
                <a:spcPts val="0"/>
              </a:spcBef>
              <a:buSzPct val="100000"/>
              <a:buFont typeface="Avenir Book"/>
              <a:defRPr sz="1800">
                <a:solidFill>
                  <a:srgbClr val="000000"/>
                </a:solidFill>
              </a:defRPr>
            </a:pPr>
            <a:r>
              <a:rPr sz="3136" dirty="0">
                <a:latin typeface="Avenir Book"/>
                <a:ea typeface="Avenir Book"/>
                <a:cs typeface="Avenir Book"/>
                <a:sym typeface="Avenir Book"/>
              </a:rPr>
              <a:t>Over 7000 patients were efficiently recruited from the </a:t>
            </a:r>
            <a:r>
              <a:rPr sz="3136" dirty="0" smtClean="0">
                <a:latin typeface="Avenir Book"/>
                <a:ea typeface="Avenir Book"/>
                <a:cs typeface="Avenir Book"/>
                <a:sym typeface="Avenir Book"/>
              </a:rPr>
              <a:t>registry</a:t>
            </a:r>
            <a:endParaRPr lang="en-CA" sz="3136" dirty="0" smtClean="0">
              <a:latin typeface="Avenir Book"/>
              <a:ea typeface="Avenir Book"/>
              <a:cs typeface="Avenir Book"/>
              <a:sym typeface="Avenir Book"/>
            </a:endParaRPr>
          </a:p>
          <a:p>
            <a:pPr marL="944098" indent="-944098" defTabSz="597437">
              <a:spcBef>
                <a:spcPts val="0"/>
              </a:spcBef>
              <a:buSzPct val="100000"/>
              <a:buFont typeface="Avenir Book"/>
              <a:defRPr sz="1800">
                <a:solidFill>
                  <a:srgbClr val="000000"/>
                </a:solidFill>
              </a:defRPr>
            </a:pPr>
            <a:r>
              <a:rPr lang="en-CA" sz="3136" dirty="0" smtClean="0">
                <a:latin typeface="Avenir Book"/>
                <a:ea typeface="Avenir Book"/>
                <a:cs typeface="Avenir Book"/>
                <a:sym typeface="Avenir Book"/>
              </a:rPr>
              <a:t>A</a:t>
            </a:r>
            <a:r>
              <a:rPr sz="3136" dirty="0" smtClean="0">
                <a:latin typeface="Avenir Book"/>
                <a:ea typeface="Avenir Book"/>
                <a:cs typeface="Avenir Book"/>
                <a:sym typeface="Avenir Book"/>
              </a:rPr>
              <a:t>side </a:t>
            </a:r>
            <a:r>
              <a:rPr sz="3136" dirty="0">
                <a:latin typeface="Avenir Book"/>
                <a:ea typeface="Avenir Book"/>
                <a:cs typeface="Avenir Book"/>
                <a:sym typeface="Avenir Book"/>
              </a:rPr>
              <a:t>from the randomized intervention, the trial imposed no other study procedures and all data were collected by existing registries supported by funds from national or other hospital sources. </a:t>
            </a:r>
            <a:endParaRPr sz="2352" dirty="0"/>
          </a:p>
          <a:p>
            <a:pPr marL="944098" indent="-944098" defTabSz="597437">
              <a:spcBef>
                <a:spcPts val="0"/>
              </a:spcBef>
              <a:buSzPct val="100000"/>
              <a:buFont typeface="Avenir Book"/>
              <a:defRPr sz="1800">
                <a:solidFill>
                  <a:srgbClr val="000000"/>
                </a:solidFill>
              </a:defRPr>
            </a:pPr>
            <a:r>
              <a:rPr sz="3136" dirty="0">
                <a:latin typeface="Avenir Book"/>
                <a:ea typeface="Avenir Book"/>
                <a:cs typeface="Avenir Book"/>
                <a:sym typeface="Avenir Book"/>
              </a:rPr>
              <a:t>Total incremental cost 300,000 Euros; 50 Euros/patient enrolled!</a:t>
            </a:r>
          </a:p>
        </p:txBody>
      </p:sp>
      <p:pic>
        <p:nvPicPr>
          <p:cNvPr id="463" name="image25.png"/>
          <p:cNvPicPr/>
          <p:nvPr/>
        </p:nvPicPr>
        <p:blipFill>
          <a:blip r:embed="rId2">
            <a:extLst/>
          </a:blip>
          <a:srcRect l="1538" r="1538"/>
          <a:stretch>
            <a:fillRect/>
          </a:stretch>
        </p:blipFill>
        <p:spPr>
          <a:xfrm>
            <a:off x="3992880" y="121920"/>
            <a:ext cx="10188603" cy="3217014"/>
          </a:xfrm>
          <a:prstGeom prst="rect">
            <a:avLst/>
          </a:prstGeom>
          <a:ln w="12700">
            <a:miter lim="400000"/>
          </a:ln>
          <a:effectLst>
            <a:outerShdw blurRad="190500" dist="8455" dir="5400000" rotWithShape="0">
              <a:srgbClr val="000000"/>
            </a:outerShdw>
          </a:effectLst>
        </p:spPr>
      </p:pic>
      <p:pic>
        <p:nvPicPr>
          <p:cNvPr id="6" name="image2.png"/>
          <p:cNvPicPr/>
          <p:nvPr/>
        </p:nvPicPr>
        <p:blipFill>
          <a:blip r:embed="rId3">
            <a:extLst/>
          </a:blip>
          <a:stretch>
            <a:fillRect/>
          </a:stretch>
        </p:blipFill>
        <p:spPr>
          <a:xfrm>
            <a:off x="0" y="24903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5" name="Group 475"/>
          <p:cNvGrpSpPr/>
          <p:nvPr/>
        </p:nvGrpSpPr>
        <p:grpSpPr>
          <a:xfrm>
            <a:off x="2707615" y="1523556"/>
            <a:ext cx="12086786" cy="9027730"/>
            <a:chOff x="0" y="0"/>
            <a:chExt cx="9064812" cy="6770590"/>
          </a:xfrm>
        </p:grpSpPr>
        <p:pic>
          <p:nvPicPr>
            <p:cNvPr id="473" name="image26.png"/>
            <p:cNvPicPr/>
            <p:nvPr/>
          </p:nvPicPr>
          <p:blipFill>
            <a:blip r:embed="rId2">
              <a:extLst/>
            </a:blip>
            <a:srcRect l="27189" t="8311" r="27803" b="4811"/>
            <a:stretch>
              <a:fillRect/>
            </a:stretch>
          </p:blipFill>
          <p:spPr>
            <a:xfrm>
              <a:off x="88899" y="50800"/>
              <a:ext cx="8887013" cy="6529291"/>
            </a:xfrm>
            <a:prstGeom prst="rect">
              <a:avLst/>
            </a:prstGeom>
            <a:ln w="12700" cap="flat">
              <a:noFill/>
              <a:miter lim="400000"/>
            </a:ln>
            <a:effectLst/>
          </p:spPr>
        </p:pic>
        <p:pic>
          <p:nvPicPr>
            <p:cNvPr id="474" name="image27.png"/>
            <p:cNvPicPr/>
            <p:nvPr/>
          </p:nvPicPr>
          <p:blipFill>
            <a:blip r:embed="rId3">
              <a:extLst/>
            </a:blip>
            <a:stretch>
              <a:fillRect/>
            </a:stretch>
          </p:blipFill>
          <p:spPr>
            <a:xfrm>
              <a:off x="-1" y="0"/>
              <a:ext cx="9064813" cy="6770591"/>
            </a:xfrm>
            <a:prstGeom prst="rect">
              <a:avLst/>
            </a:prstGeom>
            <a:ln w="12700" cap="flat">
              <a:noFill/>
              <a:miter lim="400000"/>
            </a:ln>
            <a:effectLst/>
          </p:spPr>
        </p:pic>
      </p:grpSp>
      <p:sp>
        <p:nvSpPr>
          <p:cNvPr id="476" name="Shape 476"/>
          <p:cNvSpPr/>
          <p:nvPr/>
        </p:nvSpPr>
        <p:spPr>
          <a:xfrm>
            <a:off x="2826151" y="147785"/>
            <a:ext cx="11535428" cy="1341904"/>
          </a:xfrm>
          <a:prstGeom prst="rect">
            <a:avLst/>
          </a:prstGeom>
          <a:ln w="12700">
            <a:miter lim="400000"/>
          </a:ln>
          <a:extLst>
            <a:ext uri="{C572A759-6A51-4108-AA02-DFA0A04FC94B}">
              <ma14:wrappingTextBoxFlag xmlns="" xmlns:ma14="http://schemas.microsoft.com/office/mac/drawingml/2011/main" val="1"/>
            </a:ext>
          </a:extLst>
        </p:spPr>
        <p:txBody>
          <a:bodyPr wrap="square" lIns="60959" tIns="60959" rIns="60959" bIns="60959">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Can we exploit the International Nutrition Survey to perform RRCTs?</a:t>
            </a:r>
          </a:p>
        </p:txBody>
      </p:sp>
      <p:pic>
        <p:nvPicPr>
          <p:cNvPr id="7" name="image2.png"/>
          <p:cNvPicPr/>
          <p:nvPr/>
        </p:nvPicPr>
        <p:blipFill>
          <a:blip r:embed="rId4">
            <a:extLst/>
          </a:blip>
          <a:stretch>
            <a:fillRect/>
          </a:stretch>
        </p:blipFill>
        <p:spPr>
          <a:xfrm>
            <a:off x="202149" y="147785"/>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image4.png"/>
          <p:cNvPicPr/>
          <p:nvPr/>
        </p:nvPicPr>
        <p:blipFill>
          <a:blip r:embed="rId3">
            <a:extLst/>
          </a:blip>
          <a:stretch>
            <a:fillRect/>
          </a:stretch>
        </p:blipFill>
        <p:spPr>
          <a:xfrm>
            <a:off x="281428" y="-232657"/>
            <a:ext cx="16777407" cy="10066445"/>
          </a:xfrm>
          <a:prstGeom prst="rect">
            <a:avLst/>
          </a:prstGeom>
          <a:ln w="12700">
            <a:miter lim="400000"/>
          </a:ln>
          <a:effectLst>
            <a:reflection stA="25521" endPos="40000" dir="5400000" sy="-100000" algn="bl" rotWithShape="0"/>
          </a:effectLst>
        </p:spPr>
      </p:pic>
      <p:sp>
        <p:nvSpPr>
          <p:cNvPr id="479" name="Shape 479"/>
          <p:cNvSpPr/>
          <p:nvPr/>
        </p:nvSpPr>
        <p:spPr>
          <a:xfrm>
            <a:off x="1094824" y="183925"/>
            <a:ext cx="15151353" cy="9247336"/>
          </a:xfrm>
          <a:prstGeom prst="rect">
            <a:avLst/>
          </a:prstGeom>
          <a:solidFill>
            <a:srgbClr val="5A5F5E"/>
          </a:soli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grpSp>
        <p:nvGrpSpPr>
          <p:cNvPr id="515" name="Group 515"/>
          <p:cNvGrpSpPr/>
          <p:nvPr/>
        </p:nvGrpSpPr>
        <p:grpSpPr>
          <a:xfrm>
            <a:off x="2493092" y="170934"/>
            <a:ext cx="12489618" cy="9258223"/>
            <a:chOff x="-4" y="-4"/>
            <a:chExt cx="9366926" cy="6943454"/>
          </a:xfrm>
        </p:grpSpPr>
        <p:grpSp>
          <p:nvGrpSpPr>
            <p:cNvPr id="483" name="Group 483" descr="World Map"/>
            <p:cNvGrpSpPr/>
            <p:nvPr/>
          </p:nvGrpSpPr>
          <p:grpSpPr>
            <a:xfrm>
              <a:off x="1526" y="953647"/>
              <a:ext cx="9257929" cy="5989803"/>
              <a:chOff x="0" y="-1"/>
              <a:chExt cx="9257927" cy="5989801"/>
            </a:xfrm>
          </p:grpSpPr>
          <p:sp>
            <p:nvSpPr>
              <p:cNvPr id="481" name="Shape 481"/>
              <p:cNvSpPr/>
              <p:nvPr/>
            </p:nvSpPr>
            <p:spPr>
              <a:xfrm>
                <a:off x="-1" y="-2"/>
                <a:ext cx="9257929" cy="5989802"/>
              </a:xfrm>
              <a:prstGeom prst="rect">
                <a:avLst/>
              </a:prstGeom>
              <a:solidFill>
                <a:srgbClr val="3333FF"/>
              </a:solidFill>
              <a:ln w="12700" cap="flat">
                <a:noFill/>
                <a:miter lim="400000"/>
              </a:ln>
              <a:effectLst/>
            </p:spPr>
            <p:txBody>
              <a:bodyPr wrap="square" lIns="0" tIns="0" rIns="0" bIns="0" numCol="1" anchor="t">
                <a:noAutofit/>
              </a:bodyPr>
              <a:lstStyle/>
              <a:p>
                <a:pPr algn="l" defTabSz="1219261">
                  <a:defRPr sz="2400">
                    <a:solidFill>
                      <a:srgbClr val="0000FF"/>
                    </a:solidFill>
                    <a:latin typeface="Times New Roman"/>
                    <a:ea typeface="Times New Roman"/>
                    <a:cs typeface="Times New Roman"/>
                    <a:sym typeface="Times New Roman"/>
                  </a:defRPr>
                </a:pPr>
                <a:endParaRPr sz="3200"/>
              </a:p>
            </p:txBody>
          </p:sp>
          <p:pic>
            <p:nvPicPr>
              <p:cNvPr id="482" name="image28.png"/>
              <p:cNvPicPr/>
              <p:nvPr/>
            </p:nvPicPr>
            <p:blipFill>
              <a:blip r:embed="rId4">
                <a:extLst/>
              </a:blip>
              <a:srcRect t="445"/>
              <a:stretch>
                <a:fillRect/>
              </a:stretch>
            </p:blipFill>
            <p:spPr>
              <a:xfrm>
                <a:off x="-1" y="-2"/>
                <a:ext cx="9257929" cy="5989801"/>
              </a:xfrm>
              <a:prstGeom prst="rect">
                <a:avLst/>
              </a:prstGeom>
              <a:ln w="12700" cap="flat">
                <a:noFill/>
                <a:miter lim="400000"/>
              </a:ln>
              <a:effectLst/>
            </p:spPr>
          </p:pic>
        </p:grpSp>
        <p:grpSp>
          <p:nvGrpSpPr>
            <p:cNvPr id="486" name="Group 486"/>
            <p:cNvGrpSpPr/>
            <p:nvPr/>
          </p:nvGrpSpPr>
          <p:grpSpPr>
            <a:xfrm>
              <a:off x="1235917" y="1697283"/>
              <a:ext cx="1425126" cy="325875"/>
              <a:chOff x="-1" y="-2"/>
              <a:chExt cx="1425125" cy="325873"/>
            </a:xfrm>
          </p:grpSpPr>
          <p:sp>
            <p:nvSpPr>
              <p:cNvPr id="484" name="Shape 484"/>
              <p:cNvSpPr/>
              <p:nvPr/>
            </p:nvSpPr>
            <p:spPr>
              <a:xfrm>
                <a:off x="-1" y="-2"/>
                <a:ext cx="1425125" cy="325873"/>
              </a:xfrm>
              <a:prstGeom prst="rect">
                <a:avLst/>
              </a:prstGeom>
              <a:solidFill>
                <a:srgbClr val="3333FF"/>
              </a:solidFill>
              <a:ln w="12700" cap="flat">
                <a:noFill/>
                <a:miter lim="400000"/>
              </a:ln>
              <a:effectLst/>
            </p:spPr>
            <p:txBody>
              <a:bodyPr wrap="square" lIns="0" tIns="0" rIns="0" bIns="0" numCol="1" anchor="t">
                <a:noAutofit/>
              </a:bodyPr>
              <a:lstStyle/>
              <a:p>
                <a:pPr defTabSz="1219261">
                  <a:defRPr sz="1800">
                    <a:solidFill>
                      <a:srgbClr val="000000"/>
                    </a:solidFill>
                    <a:latin typeface="Arial"/>
                    <a:ea typeface="Arial"/>
                    <a:cs typeface="Arial"/>
                    <a:sym typeface="Arial"/>
                  </a:defRPr>
                </a:pPr>
                <a:endParaRPr sz="2400"/>
              </a:p>
            </p:txBody>
          </p:sp>
          <p:sp>
            <p:nvSpPr>
              <p:cNvPr id="485" name="Shape 485"/>
              <p:cNvSpPr/>
              <p:nvPr/>
            </p:nvSpPr>
            <p:spPr>
              <a:xfrm>
                <a:off x="-1" y="0"/>
                <a:ext cx="1425125" cy="25390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sz="1600" dirty="0">
                    <a:solidFill>
                      <a:schemeClr val="bg1"/>
                    </a:solidFill>
                  </a:rPr>
                  <a:t>Canada: 95</a:t>
                </a:r>
              </a:p>
            </p:txBody>
          </p:sp>
        </p:grpSp>
        <p:grpSp>
          <p:nvGrpSpPr>
            <p:cNvPr id="489" name="Group 489"/>
            <p:cNvGrpSpPr/>
            <p:nvPr/>
          </p:nvGrpSpPr>
          <p:grpSpPr>
            <a:xfrm>
              <a:off x="659438" y="2815948"/>
              <a:ext cx="1260113" cy="325876"/>
              <a:chOff x="-1" y="-2"/>
              <a:chExt cx="1260111" cy="325875"/>
            </a:xfrm>
          </p:grpSpPr>
          <p:sp>
            <p:nvSpPr>
              <p:cNvPr id="487" name="Shape 487"/>
              <p:cNvSpPr/>
              <p:nvPr/>
            </p:nvSpPr>
            <p:spPr>
              <a:xfrm>
                <a:off x="-1" y="0"/>
                <a:ext cx="1260111" cy="325873"/>
              </a:xfrm>
              <a:prstGeom prst="rect">
                <a:avLst/>
              </a:prstGeom>
              <a:solidFill>
                <a:srgbClr val="3333FF"/>
              </a:solidFill>
              <a:ln w="12700" cap="flat">
                <a:noFill/>
                <a:miter lim="400000"/>
              </a:ln>
              <a:effectLst/>
            </p:spPr>
            <p:txBody>
              <a:bodyPr wrap="square" lIns="0" tIns="0" rIns="0" bIns="0" numCol="1" anchor="t">
                <a:noAutofit/>
              </a:bodyPr>
              <a:lstStyle/>
              <a:p>
                <a:pPr defTabSz="1219261">
                  <a:defRPr sz="1800">
                    <a:solidFill>
                      <a:srgbClr val="000000"/>
                    </a:solidFill>
                    <a:latin typeface="Arial"/>
                    <a:ea typeface="Arial"/>
                    <a:cs typeface="Arial"/>
                    <a:sym typeface="Arial"/>
                  </a:defRPr>
                </a:pPr>
                <a:endParaRPr sz="2400"/>
              </a:p>
            </p:txBody>
          </p:sp>
          <p:sp>
            <p:nvSpPr>
              <p:cNvPr id="488" name="Shape 488"/>
              <p:cNvSpPr/>
              <p:nvPr/>
            </p:nvSpPr>
            <p:spPr>
              <a:xfrm>
                <a:off x="-1" y="-2"/>
                <a:ext cx="1260111" cy="2539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sz="1600" dirty="0">
                    <a:solidFill>
                      <a:schemeClr val="bg1"/>
                    </a:solidFill>
                  </a:rPr>
                  <a:t>USA: 225</a:t>
                </a:r>
              </a:p>
            </p:txBody>
          </p:sp>
        </p:grpSp>
        <p:grpSp>
          <p:nvGrpSpPr>
            <p:cNvPr id="492" name="Group 492"/>
            <p:cNvGrpSpPr/>
            <p:nvPr/>
          </p:nvGrpSpPr>
          <p:grpSpPr>
            <a:xfrm>
              <a:off x="7401435" y="5076853"/>
              <a:ext cx="1738011" cy="565896"/>
              <a:chOff x="-1" y="-2"/>
              <a:chExt cx="1738010" cy="565894"/>
            </a:xfrm>
          </p:grpSpPr>
          <p:sp>
            <p:nvSpPr>
              <p:cNvPr id="490" name="Shape 490"/>
              <p:cNvSpPr/>
              <p:nvPr/>
            </p:nvSpPr>
            <p:spPr>
              <a:xfrm>
                <a:off x="-1" y="-2"/>
                <a:ext cx="1738010" cy="565894"/>
              </a:xfrm>
              <a:prstGeom prst="rect">
                <a:avLst/>
              </a:prstGeom>
              <a:solidFill>
                <a:srgbClr val="3333FF"/>
              </a:solidFill>
              <a:ln w="12700" cap="flat">
                <a:noFill/>
                <a:miter lim="400000"/>
              </a:ln>
              <a:effectLst/>
            </p:spPr>
            <p:txBody>
              <a:bodyPr wrap="square" lIns="0" tIns="0" rIns="0" bIns="0" numCol="1" anchor="t">
                <a:noAutofit/>
              </a:bodyPr>
              <a:lstStyle/>
              <a:p>
                <a:pPr defTabSz="1219261">
                  <a:defRPr sz="1800">
                    <a:solidFill>
                      <a:srgbClr val="000000"/>
                    </a:solidFill>
                    <a:latin typeface="Arial"/>
                    <a:ea typeface="Arial"/>
                    <a:cs typeface="Arial"/>
                    <a:sym typeface="Arial"/>
                  </a:defRPr>
                </a:pPr>
                <a:endParaRPr sz="2400"/>
              </a:p>
            </p:txBody>
          </p:sp>
          <p:sp>
            <p:nvSpPr>
              <p:cNvPr id="491" name="Shape 491"/>
              <p:cNvSpPr/>
              <p:nvPr/>
            </p:nvSpPr>
            <p:spPr>
              <a:xfrm>
                <a:off x="-1" y="-2"/>
                <a:ext cx="1738010" cy="4385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sz="1600" dirty="0">
                    <a:solidFill>
                      <a:schemeClr val="bg1"/>
                    </a:solidFill>
                  </a:rPr>
                  <a:t>Australia: 73 New Zealand: 8</a:t>
                </a:r>
              </a:p>
            </p:txBody>
          </p:sp>
        </p:grpSp>
        <p:grpSp>
          <p:nvGrpSpPr>
            <p:cNvPr id="495" name="Group 495"/>
            <p:cNvGrpSpPr/>
            <p:nvPr/>
          </p:nvGrpSpPr>
          <p:grpSpPr>
            <a:xfrm>
              <a:off x="3828991" y="2749514"/>
              <a:ext cx="1542995" cy="565896"/>
              <a:chOff x="-1" y="-2"/>
              <a:chExt cx="1542994" cy="565894"/>
            </a:xfrm>
          </p:grpSpPr>
          <p:sp>
            <p:nvSpPr>
              <p:cNvPr id="493" name="Shape 493"/>
              <p:cNvSpPr/>
              <p:nvPr/>
            </p:nvSpPr>
            <p:spPr>
              <a:xfrm>
                <a:off x="-1" y="-2"/>
                <a:ext cx="1542994" cy="565894"/>
              </a:xfrm>
              <a:prstGeom prst="rect">
                <a:avLst/>
              </a:prstGeom>
              <a:solidFill>
                <a:srgbClr val="3333FF"/>
              </a:solidFill>
              <a:ln w="12700" cap="flat">
                <a:noFill/>
                <a:miter lim="400000"/>
              </a:ln>
              <a:effectLst/>
            </p:spPr>
            <p:txBody>
              <a:bodyPr wrap="square" lIns="0" tIns="0" rIns="0" bIns="0" numCol="1" anchor="t">
                <a:noAutofit/>
              </a:bodyPr>
              <a:lstStyle/>
              <a:p>
                <a:pPr defTabSz="1219261">
                  <a:defRPr sz="1800">
                    <a:solidFill>
                      <a:srgbClr val="000000"/>
                    </a:solidFill>
                    <a:latin typeface="Arial"/>
                    <a:ea typeface="Arial"/>
                    <a:cs typeface="Arial"/>
                    <a:sym typeface="Arial"/>
                  </a:defRPr>
                </a:pPr>
                <a:endParaRPr sz="2400"/>
              </a:p>
            </p:txBody>
          </p:sp>
          <p:sp>
            <p:nvSpPr>
              <p:cNvPr id="494" name="Shape 494"/>
              <p:cNvSpPr/>
              <p:nvPr/>
            </p:nvSpPr>
            <p:spPr>
              <a:xfrm>
                <a:off x="-1" y="-2"/>
                <a:ext cx="1542994" cy="4385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sz="1600" dirty="0">
                    <a:solidFill>
                      <a:schemeClr val="bg1"/>
                    </a:solidFill>
                  </a:rPr>
                  <a:t>Europe and Africa: 109</a:t>
                </a:r>
              </a:p>
            </p:txBody>
          </p:sp>
        </p:grpSp>
        <p:grpSp>
          <p:nvGrpSpPr>
            <p:cNvPr id="498" name="Group 498"/>
            <p:cNvGrpSpPr/>
            <p:nvPr/>
          </p:nvGrpSpPr>
          <p:grpSpPr>
            <a:xfrm>
              <a:off x="1947404" y="4881836"/>
              <a:ext cx="1384410" cy="331420"/>
              <a:chOff x="-2" y="-2"/>
              <a:chExt cx="1384409" cy="331419"/>
            </a:xfrm>
          </p:grpSpPr>
          <p:sp>
            <p:nvSpPr>
              <p:cNvPr id="496" name="Shape 496"/>
              <p:cNvSpPr/>
              <p:nvPr/>
            </p:nvSpPr>
            <p:spPr>
              <a:xfrm>
                <a:off x="-2" y="-1"/>
                <a:ext cx="1384409" cy="331418"/>
              </a:xfrm>
              <a:prstGeom prst="rect">
                <a:avLst/>
              </a:prstGeom>
              <a:solidFill>
                <a:srgbClr val="3333FF"/>
              </a:solidFill>
              <a:ln w="12700" cap="flat">
                <a:noFill/>
                <a:miter lim="400000"/>
              </a:ln>
              <a:effectLst/>
            </p:spPr>
            <p:txBody>
              <a:bodyPr wrap="square" lIns="0" tIns="0" rIns="0" bIns="0" numCol="1" anchor="t">
                <a:noAutofit/>
              </a:bodyPr>
              <a:lstStyle/>
              <a:p>
                <a:pPr defTabSz="1219261">
                  <a:defRPr sz="1800">
                    <a:solidFill>
                      <a:srgbClr val="000000"/>
                    </a:solidFill>
                    <a:latin typeface="Arial"/>
                    <a:ea typeface="Arial"/>
                    <a:cs typeface="Arial"/>
                    <a:sym typeface="Arial"/>
                  </a:defRPr>
                </a:pPr>
                <a:endParaRPr sz="2400"/>
              </a:p>
            </p:txBody>
          </p:sp>
          <p:sp>
            <p:nvSpPr>
              <p:cNvPr id="497" name="Shape 497"/>
              <p:cNvSpPr/>
              <p:nvPr/>
            </p:nvSpPr>
            <p:spPr>
              <a:xfrm>
                <a:off x="-2" y="-2"/>
                <a:ext cx="1384409" cy="2539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sz="1600" dirty="0">
                    <a:solidFill>
                      <a:schemeClr val="bg1"/>
                    </a:solidFill>
                  </a:rPr>
                  <a:t>Latin America: 53</a:t>
                </a:r>
              </a:p>
            </p:txBody>
          </p:sp>
        </p:grpSp>
        <p:grpSp>
          <p:nvGrpSpPr>
            <p:cNvPr id="501" name="Group 501"/>
            <p:cNvGrpSpPr/>
            <p:nvPr/>
          </p:nvGrpSpPr>
          <p:grpSpPr>
            <a:xfrm>
              <a:off x="5942024" y="3548867"/>
              <a:ext cx="1238685" cy="325876"/>
              <a:chOff x="-2" y="-2"/>
              <a:chExt cx="1238684" cy="325875"/>
            </a:xfrm>
          </p:grpSpPr>
          <p:sp>
            <p:nvSpPr>
              <p:cNvPr id="499" name="Shape 499"/>
              <p:cNvSpPr/>
              <p:nvPr/>
            </p:nvSpPr>
            <p:spPr>
              <a:xfrm>
                <a:off x="-2" y="0"/>
                <a:ext cx="1238684" cy="325873"/>
              </a:xfrm>
              <a:prstGeom prst="rect">
                <a:avLst/>
              </a:prstGeom>
              <a:solidFill>
                <a:srgbClr val="3333FF"/>
              </a:solidFill>
              <a:ln w="12700" cap="flat">
                <a:noFill/>
                <a:miter lim="400000"/>
              </a:ln>
              <a:effectLst/>
            </p:spPr>
            <p:txBody>
              <a:bodyPr wrap="square" lIns="0" tIns="0" rIns="0" bIns="0" numCol="1" anchor="t">
                <a:noAutofit/>
              </a:bodyPr>
              <a:lstStyle/>
              <a:p>
                <a:pPr defTabSz="1219261">
                  <a:defRPr sz="1800">
                    <a:solidFill>
                      <a:srgbClr val="000000"/>
                    </a:solidFill>
                    <a:latin typeface="Arial"/>
                    <a:ea typeface="Arial"/>
                    <a:cs typeface="Arial"/>
                    <a:sym typeface="Arial"/>
                  </a:defRPr>
                </a:pPr>
                <a:endParaRPr sz="2400"/>
              </a:p>
            </p:txBody>
          </p:sp>
          <p:sp>
            <p:nvSpPr>
              <p:cNvPr id="500" name="Shape 500"/>
              <p:cNvSpPr/>
              <p:nvPr/>
            </p:nvSpPr>
            <p:spPr>
              <a:xfrm>
                <a:off x="-2" y="-2"/>
                <a:ext cx="1238684" cy="2539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sz="1600" dirty="0">
                    <a:solidFill>
                      <a:schemeClr val="bg1"/>
                    </a:solidFill>
                  </a:rPr>
                  <a:t>Asia: 145</a:t>
                </a:r>
              </a:p>
            </p:txBody>
          </p:sp>
        </p:grpSp>
        <p:sp>
          <p:nvSpPr>
            <p:cNvPr id="502" name="Shape 502"/>
            <p:cNvSpPr/>
            <p:nvPr/>
          </p:nvSpPr>
          <p:spPr>
            <a:xfrm>
              <a:off x="2078131" y="3107404"/>
              <a:ext cx="308602" cy="308600"/>
            </a:xfrm>
            <a:custGeom>
              <a:avLst/>
              <a:gdLst/>
              <a:ahLst/>
              <a:cxnLst>
                <a:cxn ang="0">
                  <a:pos x="wd2" y="hd2"/>
                </a:cxn>
                <a:cxn ang="5400000">
                  <a:pos x="wd2" y="hd2"/>
                </a:cxn>
                <a:cxn ang="10800000">
                  <a:pos x="wd2" y="hd2"/>
                </a:cxn>
                <a:cxn ang="16200000">
                  <a:pos x="wd2" y="hd2"/>
                </a:cxn>
              </a:cxnLst>
              <a:rect l="0" t="0" r="r" b="b"/>
              <a:pathLst>
                <a:path w="21600" h="21600" extrusionOk="0">
                  <a:moveTo>
                    <a:pt x="0" y="8250"/>
                  </a:moveTo>
                  <a:lnTo>
                    <a:pt x="8251" y="8251"/>
                  </a:lnTo>
                  <a:lnTo>
                    <a:pt x="10800" y="0"/>
                  </a:lnTo>
                  <a:lnTo>
                    <a:pt x="13349" y="8251"/>
                  </a:lnTo>
                  <a:lnTo>
                    <a:pt x="21600" y="8250"/>
                  </a:lnTo>
                  <a:lnTo>
                    <a:pt x="14925" y="13350"/>
                  </a:lnTo>
                  <a:lnTo>
                    <a:pt x="17475" y="21600"/>
                  </a:lnTo>
                  <a:lnTo>
                    <a:pt x="10800" y="16501"/>
                  </a:lnTo>
                  <a:lnTo>
                    <a:pt x="4125" y="21600"/>
                  </a:lnTo>
                  <a:lnTo>
                    <a:pt x="6675" y="13350"/>
                  </a:lnTo>
                  <a:lnTo>
                    <a:pt x="0" y="8250"/>
                  </a:lnTo>
                  <a:close/>
                </a:path>
              </a:pathLst>
            </a:custGeom>
            <a:solidFill>
              <a:srgbClr val="DB1741"/>
            </a:solidFill>
            <a:ln w="9525" cap="flat">
              <a:solidFill>
                <a:srgbClr val="000000"/>
              </a:solidFill>
              <a:prstDash val="solid"/>
              <a:miter lim="800000"/>
            </a:ln>
            <a:effectLst/>
          </p:spPr>
          <p:txBody>
            <a:bodyPr wrap="square" lIns="0" tIns="0" rIns="0" bIns="0" numCol="1" anchor="ctr">
              <a:noAutofit/>
            </a:bodyPr>
            <a:lstStyle/>
            <a:p>
              <a:pPr algn="l" defTabSz="1219261">
                <a:defRPr sz="2400">
                  <a:solidFill>
                    <a:srgbClr val="44546A"/>
                  </a:solidFill>
                  <a:latin typeface="Arial"/>
                  <a:ea typeface="Arial"/>
                  <a:cs typeface="Arial"/>
                  <a:sym typeface="Arial"/>
                </a:defRPr>
              </a:pPr>
              <a:endParaRPr sz="3200"/>
            </a:p>
          </p:txBody>
        </p:sp>
        <p:grpSp>
          <p:nvGrpSpPr>
            <p:cNvPr id="505" name="Group 505"/>
            <p:cNvGrpSpPr/>
            <p:nvPr/>
          </p:nvGrpSpPr>
          <p:grpSpPr>
            <a:xfrm>
              <a:off x="-4" y="-4"/>
              <a:ext cx="9366926" cy="963439"/>
              <a:chOff x="-1" y="-2"/>
              <a:chExt cx="9366924" cy="963438"/>
            </a:xfrm>
          </p:grpSpPr>
          <p:sp>
            <p:nvSpPr>
              <p:cNvPr id="503" name="Shape 503"/>
              <p:cNvSpPr/>
              <p:nvPr/>
            </p:nvSpPr>
            <p:spPr>
              <a:xfrm>
                <a:off x="-1" y="-2"/>
                <a:ext cx="9366924" cy="963438"/>
              </a:xfrm>
              <a:prstGeom prst="rect">
                <a:avLst/>
              </a:prstGeom>
              <a:solidFill>
                <a:srgbClr val="000000"/>
              </a:solidFill>
              <a:ln w="12700" cap="flat">
                <a:noFill/>
                <a:miter lim="400000"/>
              </a:ln>
              <a:effectLst/>
            </p:spPr>
            <p:txBody>
              <a:bodyPr wrap="square" lIns="0" tIns="0" rIns="0" bIns="0" numCol="1" anchor="t">
                <a:noAutofit/>
              </a:bodyPr>
              <a:lstStyle/>
              <a:p>
                <a:pPr algn="l" defTabSz="609630">
                  <a:lnSpc>
                    <a:spcPct val="120000"/>
                  </a:lnSpc>
                  <a:defRPr sz="1800">
                    <a:solidFill>
                      <a:srgbClr val="000000"/>
                    </a:solidFill>
                    <a:latin typeface="Gill Sans Light"/>
                    <a:ea typeface="Gill Sans Light"/>
                    <a:cs typeface="Gill Sans Light"/>
                    <a:sym typeface="Gill Sans Light"/>
                  </a:defRPr>
                </a:pPr>
                <a:endParaRPr sz="2400"/>
              </a:p>
            </p:txBody>
          </p:sp>
          <p:sp>
            <p:nvSpPr>
              <p:cNvPr id="504" name="Shape 504"/>
              <p:cNvSpPr/>
              <p:nvPr/>
            </p:nvSpPr>
            <p:spPr>
              <a:xfrm>
                <a:off x="-1" y="-2"/>
                <a:ext cx="9366924" cy="8541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p>
                <a:pPr defTabSz="1219261">
                  <a:defRPr sz="1800">
                    <a:solidFill>
                      <a:srgbClr val="000000"/>
                    </a:solidFill>
                  </a:defRPr>
                </a:pPr>
                <a:endParaRPr sz="2800">
                  <a:latin typeface="Calibri"/>
                  <a:ea typeface="Calibri"/>
                  <a:cs typeface="Calibri"/>
                  <a:sym typeface="Calibri"/>
                </a:endParaRPr>
              </a:p>
              <a:p>
                <a:pPr algn="l" defTabSz="609630">
                  <a:lnSpc>
                    <a:spcPct val="120000"/>
                  </a:lnSpc>
                  <a:defRPr sz="1800">
                    <a:solidFill>
                      <a:srgbClr val="000000"/>
                    </a:solidFill>
                  </a:defRPr>
                </a:pPr>
                <a:r>
                  <a:rPr sz="3334">
                    <a:solidFill>
                      <a:srgbClr val="FFFFFF"/>
                    </a:solidFill>
                    <a:latin typeface="Avenir Book"/>
                    <a:ea typeface="Avenir Book"/>
                    <a:cs typeface="Avenir Book"/>
                    <a:sym typeface="Avenir Book"/>
                  </a:rPr>
                  <a:t>Participation Across the 5 Years of the Survey : 708 Distinct ICUs</a:t>
                </a:r>
              </a:p>
            </p:txBody>
          </p:sp>
        </p:grpSp>
        <p:grpSp>
          <p:nvGrpSpPr>
            <p:cNvPr id="508" name="Group 508"/>
            <p:cNvGrpSpPr/>
            <p:nvPr/>
          </p:nvGrpSpPr>
          <p:grpSpPr>
            <a:xfrm>
              <a:off x="1527" y="3945330"/>
              <a:ext cx="1933029" cy="2481647"/>
              <a:chOff x="-1" y="-1"/>
              <a:chExt cx="1933027" cy="2481646"/>
            </a:xfrm>
          </p:grpSpPr>
          <p:sp>
            <p:nvSpPr>
              <p:cNvPr id="506" name="Shape 506"/>
              <p:cNvSpPr/>
              <p:nvPr/>
            </p:nvSpPr>
            <p:spPr>
              <a:xfrm>
                <a:off x="-1" y="-1"/>
                <a:ext cx="1933027" cy="24816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00" y="21600"/>
                    </a:lnTo>
                    <a:lnTo>
                      <a:pt x="14400" y="12902"/>
                    </a:lnTo>
                    <a:lnTo>
                      <a:pt x="15347" y="12902"/>
                    </a:lnTo>
                    <a:lnTo>
                      <a:pt x="15347" y="15005"/>
                    </a:lnTo>
                    <a:lnTo>
                      <a:pt x="21600" y="10800"/>
                    </a:lnTo>
                    <a:lnTo>
                      <a:pt x="15347" y="6595"/>
                    </a:lnTo>
                    <a:lnTo>
                      <a:pt x="15347" y="8698"/>
                    </a:lnTo>
                    <a:lnTo>
                      <a:pt x="14400" y="8698"/>
                    </a:lnTo>
                    <a:lnTo>
                      <a:pt x="14400" y="0"/>
                    </a:lnTo>
                    <a:close/>
                  </a:path>
                </a:pathLst>
              </a:custGeom>
              <a:solidFill>
                <a:srgbClr val="FFFF99"/>
              </a:solidFill>
              <a:ln w="9525" cap="flat">
                <a:solidFill>
                  <a:srgbClr val="000000"/>
                </a:solidFill>
                <a:prstDash val="solid"/>
                <a:round/>
              </a:ln>
              <a:effectLst/>
            </p:spPr>
            <p:txBody>
              <a:bodyPr wrap="square" lIns="0" tIns="0" rIns="0" bIns="0" numCol="1" anchor="ctr">
                <a:noAutofit/>
              </a:bodyPr>
              <a:lstStyle/>
              <a:p>
                <a:pPr defTabSz="609630">
                  <a:defRPr sz="1000" b="1">
                    <a:solidFill>
                      <a:srgbClr val="000000"/>
                    </a:solidFill>
                    <a:latin typeface="Century Gothic"/>
                    <a:ea typeface="Century Gothic"/>
                    <a:cs typeface="Century Gothic"/>
                    <a:sym typeface="Century Gothic"/>
                  </a:defRPr>
                </a:pPr>
                <a:endParaRPr sz="1333"/>
              </a:p>
            </p:txBody>
          </p:sp>
          <p:sp>
            <p:nvSpPr>
              <p:cNvPr id="507" name="Shape 507"/>
              <p:cNvSpPr/>
              <p:nvPr/>
            </p:nvSpPr>
            <p:spPr>
              <a:xfrm>
                <a:off x="11751" y="271642"/>
                <a:ext cx="1265179" cy="19383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9" tIns="60959" rIns="60959" bIns="60959" numCol="1" anchor="ctr">
                <a:spAutoFit/>
              </a:bodyPr>
              <a:lstStyle/>
              <a:p>
                <a:pPr defTabSz="609630">
                  <a:defRPr sz="1800">
                    <a:solidFill>
                      <a:srgbClr val="000000"/>
                    </a:solidFill>
                  </a:defRPr>
                </a:pP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Colombia:19</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Brazil:10</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Argentina:7</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Uruguay:5</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Mexico: 3</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Chile:3</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Venezuela:2</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Peru:1</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Paraguay:1</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El Salvador:1</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Puerto Rico:1</a:t>
                </a:r>
              </a:p>
            </p:txBody>
          </p:sp>
        </p:grpSp>
        <p:grpSp>
          <p:nvGrpSpPr>
            <p:cNvPr id="511" name="Group 511"/>
            <p:cNvGrpSpPr/>
            <p:nvPr/>
          </p:nvGrpSpPr>
          <p:grpSpPr>
            <a:xfrm>
              <a:off x="3473246" y="3340993"/>
              <a:ext cx="2042323" cy="3602455"/>
              <a:chOff x="-1" y="-1"/>
              <a:chExt cx="2042322" cy="3602453"/>
            </a:xfrm>
          </p:grpSpPr>
          <p:sp>
            <p:nvSpPr>
              <p:cNvPr id="509" name="Shape 509"/>
              <p:cNvSpPr/>
              <p:nvPr/>
            </p:nvSpPr>
            <p:spPr>
              <a:xfrm>
                <a:off x="-1" y="-1"/>
                <a:ext cx="2042322" cy="3602453"/>
              </a:xfrm>
              <a:custGeom>
                <a:avLst/>
                <a:gdLst/>
                <a:ahLst/>
                <a:cxnLst>
                  <a:cxn ang="0">
                    <a:pos x="wd2" y="hd2"/>
                  </a:cxn>
                  <a:cxn ang="5400000">
                    <a:pos x="wd2" y="hd2"/>
                  </a:cxn>
                  <a:cxn ang="10800000">
                    <a:pos x="wd2" y="hd2"/>
                  </a:cxn>
                  <a:cxn ang="16200000">
                    <a:pos x="wd2" y="hd2"/>
                  </a:cxn>
                </a:cxnLst>
                <a:rect l="0" t="0" r="r" b="b"/>
                <a:pathLst>
                  <a:path w="21600" h="21600" extrusionOk="0">
                    <a:moveTo>
                      <a:pt x="0" y="3358"/>
                    </a:moveTo>
                    <a:lnTo>
                      <a:pt x="7696" y="3358"/>
                    </a:lnTo>
                    <a:lnTo>
                      <a:pt x="7696" y="2435"/>
                    </a:lnTo>
                    <a:lnTo>
                      <a:pt x="2521" y="2435"/>
                    </a:lnTo>
                    <a:lnTo>
                      <a:pt x="10800" y="0"/>
                    </a:lnTo>
                    <a:lnTo>
                      <a:pt x="19079" y="2435"/>
                    </a:lnTo>
                    <a:lnTo>
                      <a:pt x="13904" y="2435"/>
                    </a:lnTo>
                    <a:lnTo>
                      <a:pt x="13904" y="3358"/>
                    </a:lnTo>
                    <a:lnTo>
                      <a:pt x="21600" y="3358"/>
                    </a:lnTo>
                    <a:lnTo>
                      <a:pt x="21600" y="21600"/>
                    </a:lnTo>
                    <a:lnTo>
                      <a:pt x="0" y="21600"/>
                    </a:lnTo>
                    <a:close/>
                  </a:path>
                </a:pathLst>
              </a:custGeom>
              <a:solidFill>
                <a:srgbClr val="FFFF99"/>
              </a:solidFill>
              <a:ln w="9525" cap="flat">
                <a:solidFill>
                  <a:srgbClr val="000000"/>
                </a:solidFill>
                <a:prstDash val="solid"/>
                <a:round/>
              </a:ln>
              <a:effectLst/>
            </p:spPr>
            <p:txBody>
              <a:bodyPr wrap="square" lIns="0" tIns="0" rIns="0" bIns="0" numCol="1" anchor="ctr">
                <a:noAutofit/>
              </a:bodyPr>
              <a:lstStyle/>
              <a:p>
                <a:pPr defTabSz="609630">
                  <a:defRPr sz="1200" b="1">
                    <a:solidFill>
                      <a:srgbClr val="000000"/>
                    </a:solidFill>
                    <a:latin typeface="Century Gothic"/>
                    <a:ea typeface="Century Gothic"/>
                    <a:cs typeface="Century Gothic"/>
                    <a:sym typeface="Century Gothic"/>
                  </a:defRPr>
                </a:pPr>
                <a:endParaRPr sz="1600"/>
              </a:p>
            </p:txBody>
          </p:sp>
          <p:sp>
            <p:nvSpPr>
              <p:cNvPr id="510" name="Shape 510"/>
              <p:cNvSpPr/>
              <p:nvPr/>
            </p:nvSpPr>
            <p:spPr>
              <a:xfrm>
                <a:off x="198249" y="788988"/>
                <a:ext cx="1645820" cy="25845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9" tIns="60959" rIns="60959" bIns="60959" numCol="1" anchor="ctr">
                <a:spAutoFit/>
              </a:bodyPr>
              <a:lstStyle/>
              <a:p>
                <a:pPr defTabSz="609630">
                  <a:defRPr sz="1800">
                    <a:solidFill>
                      <a:srgbClr val="000000"/>
                    </a:solidFill>
                  </a:defRPr>
                </a:pPr>
                <a:endParaRPr sz="1600" b="1">
                  <a:latin typeface="Calibri"/>
                  <a:ea typeface="Calibri"/>
                  <a:cs typeface="Calibri"/>
                  <a:sym typeface="Calibri"/>
                </a:endParaRPr>
              </a:p>
              <a:p>
                <a:pPr defTabSz="609630">
                  <a:defRPr sz="1800">
                    <a:solidFill>
                      <a:srgbClr val="000000"/>
                    </a:solidFill>
                  </a:defRPr>
                </a:pP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UK: 37</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Turkey: 11</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Ireland: 12</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Italy: 9</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Norway: 8</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South Africa: 13</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Switzerland: 4</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Spain: 4</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Slovenia:1</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Sweden: 3</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Czech Republic:3</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Austria:2</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Portugal:1</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France:1</a:t>
                </a:r>
              </a:p>
            </p:txBody>
          </p:sp>
        </p:grpSp>
        <p:grpSp>
          <p:nvGrpSpPr>
            <p:cNvPr id="514" name="Group 514"/>
            <p:cNvGrpSpPr/>
            <p:nvPr/>
          </p:nvGrpSpPr>
          <p:grpSpPr>
            <a:xfrm>
              <a:off x="5787726" y="3857462"/>
              <a:ext cx="1467990" cy="3085985"/>
              <a:chOff x="-2" y="-1"/>
              <a:chExt cx="1467989" cy="3085983"/>
            </a:xfrm>
          </p:grpSpPr>
          <p:sp>
            <p:nvSpPr>
              <p:cNvPr id="512" name="Shape 512"/>
              <p:cNvSpPr/>
              <p:nvPr/>
            </p:nvSpPr>
            <p:spPr>
              <a:xfrm>
                <a:off x="-2" y="-1"/>
                <a:ext cx="1467989" cy="3085983"/>
              </a:xfrm>
              <a:custGeom>
                <a:avLst/>
                <a:gdLst/>
                <a:ahLst/>
                <a:cxnLst>
                  <a:cxn ang="0">
                    <a:pos x="wd2" y="hd2"/>
                  </a:cxn>
                  <a:cxn ang="5400000">
                    <a:pos x="wd2" y="hd2"/>
                  </a:cxn>
                  <a:cxn ang="10800000">
                    <a:pos x="wd2" y="hd2"/>
                  </a:cxn>
                  <a:cxn ang="16200000">
                    <a:pos x="wd2" y="hd2"/>
                  </a:cxn>
                </a:cxnLst>
                <a:rect l="0" t="0" r="r" b="b"/>
                <a:pathLst>
                  <a:path w="21600" h="21600" extrusionOk="0">
                    <a:moveTo>
                      <a:pt x="0" y="2950"/>
                    </a:moveTo>
                    <a:lnTo>
                      <a:pt x="8535" y="2950"/>
                    </a:lnTo>
                    <a:lnTo>
                      <a:pt x="8535" y="2208"/>
                    </a:lnTo>
                    <a:lnTo>
                      <a:pt x="2521" y="2208"/>
                    </a:lnTo>
                    <a:lnTo>
                      <a:pt x="10800" y="0"/>
                    </a:lnTo>
                    <a:lnTo>
                      <a:pt x="19079" y="2208"/>
                    </a:lnTo>
                    <a:lnTo>
                      <a:pt x="13065" y="2208"/>
                    </a:lnTo>
                    <a:lnTo>
                      <a:pt x="13065" y="2950"/>
                    </a:lnTo>
                    <a:lnTo>
                      <a:pt x="21600" y="2950"/>
                    </a:lnTo>
                    <a:lnTo>
                      <a:pt x="21600" y="21600"/>
                    </a:lnTo>
                    <a:lnTo>
                      <a:pt x="0" y="21600"/>
                    </a:lnTo>
                    <a:close/>
                  </a:path>
                </a:pathLst>
              </a:custGeom>
              <a:solidFill>
                <a:srgbClr val="FFFF99"/>
              </a:solidFill>
              <a:ln w="9525" cap="flat">
                <a:solidFill>
                  <a:srgbClr val="000000"/>
                </a:solidFill>
                <a:prstDash val="solid"/>
                <a:round/>
              </a:ln>
              <a:effectLst/>
            </p:spPr>
            <p:txBody>
              <a:bodyPr wrap="square" lIns="0" tIns="0" rIns="0" bIns="0" numCol="1" anchor="ctr">
                <a:noAutofit/>
              </a:bodyPr>
              <a:lstStyle/>
              <a:p>
                <a:pPr defTabSz="609630">
                  <a:defRPr sz="1000" b="1">
                    <a:solidFill>
                      <a:srgbClr val="000000"/>
                    </a:solidFill>
                    <a:latin typeface="Century Gothic"/>
                    <a:ea typeface="Century Gothic"/>
                    <a:cs typeface="Century Gothic"/>
                    <a:sym typeface="Century Gothic"/>
                  </a:defRPr>
                </a:pPr>
                <a:endParaRPr sz="1333"/>
              </a:p>
            </p:txBody>
          </p:sp>
          <p:sp>
            <p:nvSpPr>
              <p:cNvPr id="513" name="Shape 513"/>
              <p:cNvSpPr/>
              <p:nvPr/>
            </p:nvSpPr>
            <p:spPr>
              <a:xfrm>
                <a:off x="32841" y="784542"/>
                <a:ext cx="1402303" cy="19383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9" tIns="60959" rIns="60959" bIns="60959" numCol="1" anchor="ctr">
                <a:spAutoFit/>
              </a:bodyPr>
              <a:lstStyle/>
              <a:p>
                <a:pPr defTabSz="609630">
                  <a:defRPr sz="1800">
                    <a:solidFill>
                      <a:srgbClr val="000000"/>
                    </a:solidFill>
                  </a:defRPr>
                </a:pPr>
                <a:r>
                  <a:rPr sz="1333" b="1">
                    <a:latin typeface="Century Gothic"/>
                    <a:ea typeface="Century Gothic"/>
                    <a:cs typeface="Century Gothic"/>
                    <a:sym typeface="Century Gothic"/>
                  </a:rPr>
                  <a:t>China: 38</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Japan: 43</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India: 36</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Taiwan:5</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Singapore: 11</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Saudi Arabia:2</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Philippines:2</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Iran : 2</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Thailand: 2</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UAE:1</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Malaysia:2</a:t>
                </a:r>
                <a:endParaRPr sz="1333" b="1">
                  <a:latin typeface="Calibri"/>
                  <a:ea typeface="Calibri"/>
                  <a:cs typeface="Calibri"/>
                  <a:sym typeface="Calibri"/>
                </a:endParaRPr>
              </a:p>
              <a:p>
                <a:pPr defTabSz="609630">
                  <a:defRPr sz="1800">
                    <a:solidFill>
                      <a:srgbClr val="000000"/>
                    </a:solidFill>
                  </a:defRPr>
                </a:pPr>
                <a:r>
                  <a:rPr sz="1333" b="1">
                    <a:latin typeface="Century Gothic"/>
                    <a:ea typeface="Century Gothic"/>
                    <a:cs typeface="Century Gothic"/>
                    <a:sym typeface="Century Gothic"/>
                  </a:rPr>
                  <a:t>Indonesia:1</a:t>
                </a:r>
              </a:p>
            </p:txBody>
          </p:sp>
        </p:grpSp>
      </p:grpSp>
      <p:pic>
        <p:nvPicPr>
          <p:cNvPr id="516" name="image2.png"/>
          <p:cNvPicPr/>
          <p:nvPr/>
        </p:nvPicPr>
        <p:blipFill>
          <a:blip r:embed="rId5">
            <a:extLst/>
          </a:blip>
          <a:stretch>
            <a:fillRect/>
          </a:stretch>
        </p:blipFill>
        <p:spPr>
          <a:xfrm>
            <a:off x="11835102" y="1574205"/>
            <a:ext cx="3147604" cy="840731"/>
          </a:xfrm>
          <a:prstGeom prst="rect">
            <a:avLst/>
          </a:prstGeom>
          <a:ln w="12700">
            <a:miter lim="400000"/>
          </a:ln>
        </p:spPr>
      </p:pic>
      <p:pic>
        <p:nvPicPr>
          <p:cNvPr id="41" name="image2.png"/>
          <p:cNvPicPr/>
          <p:nvPr/>
        </p:nvPicPr>
        <p:blipFill>
          <a:blip r:embed="rId5">
            <a:extLst/>
          </a:blip>
          <a:stretch>
            <a:fillRect/>
          </a:stretch>
        </p:blipFill>
        <p:spPr>
          <a:xfrm>
            <a:off x="80229" y="-1366404"/>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 name="image6.png"/>
          <p:cNvPicPr/>
          <p:nvPr/>
        </p:nvPicPr>
        <p:blipFill>
          <a:blip r:embed="rId2">
            <a:extLst/>
          </a:blip>
          <a:stretch>
            <a:fillRect/>
          </a:stretch>
        </p:blipFill>
        <p:spPr>
          <a:xfrm>
            <a:off x="977611" y="2912591"/>
            <a:ext cx="11466337" cy="6708929"/>
          </a:xfrm>
          <a:prstGeom prst="rect">
            <a:avLst/>
          </a:prstGeom>
          <a:ln w="12700">
            <a:miter lim="400000"/>
          </a:ln>
          <a:effectLst>
            <a:outerShdw blurRad="787400" dist="224247" dir="5400000" rotWithShape="0">
              <a:srgbClr val="000000">
                <a:alpha val="5242"/>
              </a:srgbClr>
            </a:outerShdw>
            <a:reflection stA="50000" endPos="40000" dir="5400000" sy="-100000" algn="bl" rotWithShape="0"/>
          </a:effectLst>
        </p:spPr>
      </p:pic>
      <p:sp>
        <p:nvSpPr>
          <p:cNvPr id="527" name="Shape 527"/>
          <p:cNvSpPr/>
          <p:nvPr/>
        </p:nvSpPr>
        <p:spPr>
          <a:xfrm>
            <a:off x="1303360" y="3164232"/>
            <a:ext cx="10817439" cy="6231845"/>
          </a:xfrm>
          <a:prstGeom prst="rect">
            <a:avLst/>
          </a:prstGeom>
          <a:solidFill>
            <a:srgbClr val="FFFFFF"/>
          </a:soli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sp>
        <p:nvSpPr>
          <p:cNvPr id="528" name="Shape 528"/>
          <p:cNvSpPr>
            <a:spLocks noGrp="1"/>
          </p:cNvSpPr>
          <p:nvPr>
            <p:ph type="title"/>
          </p:nvPr>
        </p:nvSpPr>
        <p:spPr>
          <a:xfrm>
            <a:off x="1449963" y="826117"/>
            <a:ext cx="14306981" cy="3249478"/>
          </a:xfrm>
          <a:prstGeom prst="rect">
            <a:avLst/>
          </a:prstGeom>
        </p:spPr>
        <p:txBody>
          <a:bodyPr lIns="60959" tIns="60959" rIns="60959" bIns="60959" anchor="ctr">
            <a:normAutofit/>
          </a:bodyPr>
          <a:lstStyle/>
          <a:p>
            <a:pPr defTabSz="609630">
              <a:lnSpc>
                <a:spcPct val="120000"/>
              </a:lnSpc>
              <a:defRPr sz="1800" cap="none">
                <a:solidFill>
                  <a:srgbClr val="000000"/>
                </a:solidFill>
              </a:defRPr>
            </a:pPr>
            <a:r>
              <a:rPr sz="2800" dirty="0" err="1">
                <a:latin typeface="Avenir Book"/>
                <a:ea typeface="Avenir Book"/>
                <a:cs typeface="Avenir Book"/>
                <a:sym typeface="Avenir Book"/>
              </a:rPr>
              <a:t>VALIDation</a:t>
            </a:r>
            <a:r>
              <a:rPr sz="2800" dirty="0">
                <a:latin typeface="Avenir Book"/>
                <a:ea typeface="Avenir Book"/>
                <a:cs typeface="Avenir Book"/>
                <a:sym typeface="Avenir Book"/>
              </a:rPr>
              <a:t> of bedside Ultrasound of Muscle layer thickness of the quadriceps in the critically ill patients: </a:t>
            </a:r>
            <a:r>
              <a:rPr sz="2800" dirty="0">
                <a:latin typeface="Avenir Next Medium"/>
                <a:ea typeface="Avenir Next Medium"/>
                <a:cs typeface="Avenir Next Medium"/>
                <a:sym typeface="Avenir Next Medium"/>
              </a:rPr>
              <a:t>The VALIDUM Study</a:t>
            </a:r>
          </a:p>
        </p:txBody>
      </p:sp>
      <p:sp>
        <p:nvSpPr>
          <p:cNvPr id="529" name="Shape 529"/>
          <p:cNvSpPr>
            <a:spLocks noGrp="1"/>
          </p:cNvSpPr>
          <p:nvPr>
            <p:ph type="body" idx="1"/>
          </p:nvPr>
        </p:nvSpPr>
        <p:spPr>
          <a:xfrm>
            <a:off x="12673089" y="3590075"/>
            <a:ext cx="4129357" cy="4872587"/>
          </a:xfrm>
          <a:prstGeom prst="rect">
            <a:avLst/>
          </a:prstGeom>
        </p:spPr>
        <p:txBody>
          <a:bodyPr lIns="60959" tIns="60959" rIns="60959" bIns="60959" anchor="t">
            <a:normAutofit/>
          </a:bodyPr>
          <a:lstStyle/>
          <a:p>
            <a:pPr marL="602842" indent="-602842" defTabSz="609630">
              <a:lnSpc>
                <a:spcPct val="150000"/>
              </a:lnSpc>
              <a:spcBef>
                <a:spcPts val="0"/>
              </a:spcBef>
              <a:buSzPct val="100000"/>
              <a:buFont typeface="Avenir Light"/>
              <a:defRPr sz="1800">
                <a:solidFill>
                  <a:srgbClr val="000000"/>
                </a:solidFill>
              </a:defRPr>
            </a:pPr>
            <a:r>
              <a:rPr sz="3467" dirty="0">
                <a:latin typeface="Avenir Light"/>
                <a:ea typeface="Avenir Light"/>
                <a:cs typeface="Avenir Light"/>
                <a:sym typeface="Avenir Light"/>
              </a:rPr>
              <a:t> 7 ICUs in USA</a:t>
            </a:r>
          </a:p>
          <a:p>
            <a:pPr marL="602842" indent="-602842" defTabSz="609630">
              <a:lnSpc>
                <a:spcPct val="100000"/>
              </a:lnSpc>
              <a:spcBef>
                <a:spcPts val="0"/>
              </a:spcBef>
              <a:buSzPct val="100000"/>
              <a:buFont typeface="Avenir Light"/>
              <a:defRPr sz="1800">
                <a:solidFill>
                  <a:srgbClr val="000000"/>
                </a:solidFill>
              </a:defRPr>
            </a:pPr>
            <a:r>
              <a:rPr sz="3467" dirty="0">
                <a:latin typeface="Avenir Light"/>
                <a:ea typeface="Avenir Light"/>
                <a:cs typeface="Avenir Light"/>
                <a:sym typeface="Avenir Light"/>
              </a:rPr>
              <a:t> N = 149 patients  with CT Scan Abdomen for clinical reasons</a:t>
            </a:r>
          </a:p>
        </p:txBody>
      </p:sp>
      <p:grpSp>
        <p:nvGrpSpPr>
          <p:cNvPr id="538" name="Group 538"/>
          <p:cNvGrpSpPr/>
          <p:nvPr/>
        </p:nvGrpSpPr>
        <p:grpSpPr>
          <a:xfrm>
            <a:off x="1532013" y="3718026"/>
            <a:ext cx="10360133" cy="1562649"/>
            <a:chOff x="-4" y="-3"/>
            <a:chExt cx="7769862" cy="1236303"/>
          </a:xfrm>
        </p:grpSpPr>
        <p:sp>
          <p:nvSpPr>
            <p:cNvPr id="530" name="Shape 530"/>
            <p:cNvSpPr/>
            <p:nvPr/>
          </p:nvSpPr>
          <p:spPr>
            <a:xfrm>
              <a:off x="1610257" y="531345"/>
              <a:ext cx="937573" cy="7049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cap="flat">
              <a:solidFill>
                <a:srgbClr val="6D6D6D"/>
              </a:solidFill>
              <a:prstDash val="solid"/>
              <a:round/>
            </a:ln>
            <a:effectLst/>
          </p:spPr>
          <p:txBody>
            <a:bodyPr wrap="square" lIns="0" tIns="0" rIns="0" bIns="0" numCol="1" anchor="ctr">
              <a:noAutofit/>
            </a:bodyPr>
            <a:lstStyle/>
            <a:p>
              <a:pPr algn="l" defTabSz="1219261">
                <a:defRPr sz="1800">
                  <a:solidFill>
                    <a:srgbClr val="604A7B"/>
                  </a:solidFill>
                  <a:latin typeface="Times New Roman"/>
                  <a:ea typeface="Times New Roman"/>
                  <a:cs typeface="Times New Roman"/>
                  <a:sym typeface="Times New Roman"/>
                </a:defRPr>
              </a:pPr>
              <a:endParaRPr sz="2400"/>
            </a:p>
          </p:txBody>
        </p:sp>
        <p:grpSp>
          <p:nvGrpSpPr>
            <p:cNvPr id="537" name="Group 537"/>
            <p:cNvGrpSpPr/>
            <p:nvPr/>
          </p:nvGrpSpPr>
          <p:grpSpPr>
            <a:xfrm>
              <a:off x="-4" y="-3"/>
              <a:ext cx="7769862" cy="1086315"/>
              <a:chOff x="-2" y="-1"/>
              <a:chExt cx="7769860" cy="1086313"/>
            </a:xfrm>
          </p:grpSpPr>
          <p:sp>
            <p:nvSpPr>
              <p:cNvPr id="531" name="Shape 531"/>
              <p:cNvSpPr/>
              <p:nvPr/>
            </p:nvSpPr>
            <p:spPr>
              <a:xfrm>
                <a:off x="28414" y="-1"/>
                <a:ext cx="7100963" cy="6094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9" tIns="60959" rIns="60959" bIns="60959" numCol="1" anchor="t">
                <a:spAutoFit/>
              </a:bodyPr>
              <a:lstStyle>
                <a:lvl1pPr algn="l" defTabSz="457200">
                  <a:lnSpc>
                    <a:spcPct val="120000"/>
                  </a:lnSpc>
                  <a:defRPr sz="2800" b="1">
                    <a:solidFill>
                      <a:srgbClr val="000000"/>
                    </a:solidFill>
                    <a:latin typeface="Avenir Book"/>
                    <a:ea typeface="Avenir Book"/>
                    <a:cs typeface="Avenir Book"/>
                    <a:sym typeface="Avenir Book"/>
                  </a:defRPr>
                </a:lvl1pPr>
              </a:lstStyle>
              <a:p>
                <a:pPr lvl="0">
                  <a:defRPr sz="1800" b="0"/>
                </a:pPr>
                <a:r>
                  <a:rPr sz="3734"/>
                  <a:t>Study Procedures</a:t>
                </a:r>
              </a:p>
            </p:txBody>
          </p:sp>
          <p:sp>
            <p:nvSpPr>
              <p:cNvPr id="532" name="Shape 532"/>
              <p:cNvSpPr/>
              <p:nvPr/>
            </p:nvSpPr>
            <p:spPr>
              <a:xfrm>
                <a:off x="1706959" y="706529"/>
                <a:ext cx="819344" cy="3693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9" tIns="60959" rIns="60959" bIns="60959" numCol="1" anchor="t">
                <a:spAutoFit/>
              </a:bodyPr>
              <a:lstStyle>
                <a:lvl1pPr algn="l" defTabSz="914400">
                  <a:defRPr sz="1800" b="1">
                    <a:solidFill>
                      <a:srgbClr val="000000"/>
                    </a:solidFill>
                    <a:latin typeface="Arial"/>
                    <a:ea typeface="Arial"/>
                    <a:cs typeface="Arial"/>
                    <a:sym typeface="Arial"/>
                  </a:defRPr>
                </a:lvl1pPr>
              </a:lstStyle>
              <a:p>
                <a:pPr lvl="0">
                  <a:defRPr b="0"/>
                </a:pPr>
                <a:r>
                  <a:rPr sz="2400"/>
                  <a:t>Enroll</a:t>
                </a:r>
              </a:p>
            </p:txBody>
          </p:sp>
          <p:sp>
            <p:nvSpPr>
              <p:cNvPr id="533" name="Shape 533"/>
              <p:cNvSpPr/>
              <p:nvPr/>
            </p:nvSpPr>
            <p:spPr>
              <a:xfrm>
                <a:off x="3331934" y="705055"/>
                <a:ext cx="4437924" cy="3384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9" tIns="60959" rIns="60959" bIns="60959" numCol="1" anchor="t">
                <a:spAutoFit/>
              </a:bodyPr>
              <a:lstStyle>
                <a:lvl1pPr algn="l" defTabSz="914400">
                  <a:defRPr sz="1600" b="1" i="1">
                    <a:solidFill>
                      <a:srgbClr val="000000"/>
                    </a:solidFill>
                    <a:latin typeface="Arial"/>
                    <a:ea typeface="Arial"/>
                    <a:cs typeface="Arial"/>
                    <a:sym typeface="Arial"/>
                  </a:defRPr>
                </a:lvl1pPr>
              </a:lstStyle>
              <a:p>
                <a:pPr lvl="0">
                  <a:defRPr sz="1800" b="0" i="0"/>
                </a:pPr>
                <a:r>
                  <a:rPr sz="2133"/>
                  <a:t> For every CT scan collect  US of Quad MLT</a:t>
                </a:r>
              </a:p>
            </p:txBody>
          </p:sp>
          <p:sp>
            <p:nvSpPr>
              <p:cNvPr id="534" name="Shape 534"/>
              <p:cNvSpPr/>
              <p:nvPr/>
            </p:nvSpPr>
            <p:spPr>
              <a:xfrm>
                <a:off x="-2" y="716994"/>
                <a:ext cx="1092458" cy="3693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9" tIns="60959" rIns="60959" bIns="60959" numCol="1" anchor="t">
                <a:spAutoFit/>
              </a:bodyPr>
              <a:lstStyle>
                <a:lvl1pPr algn="l" defTabSz="914400">
                  <a:defRPr sz="1800" b="1" i="1">
                    <a:solidFill>
                      <a:srgbClr val="000000"/>
                    </a:solidFill>
                    <a:latin typeface="Arial"/>
                    <a:ea typeface="Arial"/>
                    <a:cs typeface="Arial"/>
                    <a:sym typeface="Arial"/>
                  </a:defRPr>
                </a:lvl1pPr>
              </a:lstStyle>
              <a:p>
                <a:pPr lvl="0">
                  <a:defRPr b="0" i="0"/>
                </a:pPr>
                <a:r>
                  <a:rPr sz="2400"/>
                  <a:t>CT Scan</a:t>
                </a:r>
              </a:p>
            </p:txBody>
          </p:sp>
          <p:sp>
            <p:nvSpPr>
              <p:cNvPr id="535" name="Shape 535"/>
              <p:cNvSpPr/>
              <p:nvPr/>
            </p:nvSpPr>
            <p:spPr>
              <a:xfrm>
                <a:off x="1045790" y="892762"/>
                <a:ext cx="500948" cy="4"/>
              </a:xfrm>
              <a:prstGeom prst="line">
                <a:avLst/>
              </a:prstGeom>
              <a:noFill/>
              <a:ln w="38100" cap="flat">
                <a:solidFill>
                  <a:srgbClr val="3419D5"/>
                </a:solidFill>
                <a:prstDash val="solid"/>
                <a:round/>
                <a:tailEnd type="triangle" w="med" len="med"/>
              </a:ln>
              <a:effectLst/>
            </p:spPr>
            <p:txBody>
              <a:bodyPr wrap="square" lIns="0" tIns="0" rIns="0" bIns="0" numCol="1" anchor="t">
                <a:noAutofit/>
              </a:bodyPr>
              <a:lstStyle/>
              <a:p>
                <a:pPr algn="l" defTabSz="609630">
                  <a:defRPr sz="1200">
                    <a:solidFill>
                      <a:srgbClr val="000000"/>
                    </a:solidFill>
                  </a:defRPr>
                </a:pPr>
                <a:endParaRPr sz="1600"/>
              </a:p>
            </p:txBody>
          </p:sp>
          <p:sp>
            <p:nvSpPr>
              <p:cNvPr id="536" name="Shape 536"/>
              <p:cNvSpPr/>
              <p:nvPr/>
            </p:nvSpPr>
            <p:spPr>
              <a:xfrm>
                <a:off x="2555101" y="865663"/>
                <a:ext cx="776560" cy="4"/>
              </a:xfrm>
              <a:prstGeom prst="line">
                <a:avLst/>
              </a:prstGeom>
              <a:noFill/>
              <a:ln w="38100" cap="flat">
                <a:solidFill>
                  <a:srgbClr val="3419D5"/>
                </a:solidFill>
                <a:prstDash val="solid"/>
                <a:round/>
                <a:tailEnd type="triangle" w="med" len="med"/>
              </a:ln>
              <a:effectLst/>
            </p:spPr>
            <p:txBody>
              <a:bodyPr wrap="square" lIns="0" tIns="0" rIns="0" bIns="0" numCol="1" anchor="t">
                <a:noAutofit/>
              </a:bodyPr>
              <a:lstStyle/>
              <a:p>
                <a:pPr algn="l" defTabSz="609630">
                  <a:defRPr sz="1200">
                    <a:solidFill>
                      <a:srgbClr val="000000"/>
                    </a:solidFill>
                  </a:defRPr>
                </a:pPr>
                <a:endParaRPr sz="1600"/>
              </a:p>
            </p:txBody>
          </p:sp>
        </p:grpSp>
      </p:grpSp>
      <p:pic>
        <p:nvPicPr>
          <p:cNvPr id="539" name="image32.jpeg" descr="Muscle Layer"/>
          <p:cNvPicPr/>
          <p:nvPr/>
        </p:nvPicPr>
        <p:blipFill>
          <a:blip r:embed="rId3">
            <a:extLst/>
          </a:blip>
          <a:srcRect r="26467" b="23531"/>
          <a:stretch>
            <a:fillRect/>
          </a:stretch>
        </p:blipFill>
        <p:spPr>
          <a:xfrm>
            <a:off x="7315687" y="6288107"/>
            <a:ext cx="3121959" cy="2302878"/>
          </a:xfrm>
          <a:prstGeom prst="rect">
            <a:avLst/>
          </a:prstGeom>
          <a:ln w="12700">
            <a:miter lim="400000"/>
          </a:ln>
        </p:spPr>
      </p:pic>
      <p:pic>
        <p:nvPicPr>
          <p:cNvPr id="540" name="image33.jpeg" descr="CTAbdomen"/>
          <p:cNvPicPr/>
          <p:nvPr/>
        </p:nvPicPr>
        <p:blipFill>
          <a:blip r:embed="rId4">
            <a:extLst/>
          </a:blip>
          <a:stretch>
            <a:fillRect/>
          </a:stretch>
        </p:blipFill>
        <p:spPr>
          <a:xfrm>
            <a:off x="2004934" y="6314224"/>
            <a:ext cx="3352905" cy="2253361"/>
          </a:xfrm>
          <a:prstGeom prst="rect">
            <a:avLst/>
          </a:prstGeom>
          <a:ln w="12700">
            <a:miter lim="400000"/>
          </a:ln>
        </p:spPr>
      </p:pic>
      <p:sp>
        <p:nvSpPr>
          <p:cNvPr id="541" name="Shape 541">
            <a:hlinkClick r:id="" action="ppaction://hlinkshowjump?jump=nextslide"/>
          </p:cNvPr>
          <p:cNvSpPr/>
          <p:nvPr/>
        </p:nvSpPr>
        <p:spPr>
          <a:xfrm>
            <a:off x="5591599" y="7006067"/>
            <a:ext cx="1490333" cy="941840"/>
          </a:xfrm>
          <a:prstGeom prst="rightArrow">
            <a:avLst>
              <a:gd name="adj1" fmla="val 50000"/>
              <a:gd name="adj2" fmla="val 50000"/>
            </a:avLst>
          </a:prstGeom>
          <a:solidFill>
            <a:srgbClr val="3419D5"/>
          </a:solidFill>
          <a:ln w="25400">
            <a:solidFill>
              <a:srgbClr val="BC0000"/>
            </a:solidFill>
            <a:round/>
          </a:ln>
        </p:spPr>
        <p:txBody>
          <a:bodyPr lIns="0" tIns="0" rIns="0" bIns="0" anchor="ctr"/>
          <a:lstStyle/>
          <a:p>
            <a:pPr algn="l" defTabSz="1219261">
              <a:defRPr sz="1800">
                <a:solidFill>
                  <a:srgbClr val="FFFFFF"/>
                </a:solidFill>
                <a:latin typeface="Times New Roman"/>
                <a:ea typeface="Times New Roman"/>
                <a:cs typeface="Times New Roman"/>
                <a:sym typeface="Times New Roman"/>
              </a:defRPr>
            </a:pPr>
            <a:endParaRPr sz="2400"/>
          </a:p>
        </p:txBody>
      </p:sp>
      <p:sp>
        <p:nvSpPr>
          <p:cNvPr id="542" name="Shape 542"/>
          <p:cNvSpPr/>
          <p:nvPr/>
        </p:nvSpPr>
        <p:spPr>
          <a:xfrm>
            <a:off x="991682" y="261697"/>
            <a:ext cx="15223541" cy="1471298"/>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5334" spc="-52" dirty="0"/>
              <a:t> </a:t>
            </a:r>
            <a:r>
              <a:rPr sz="4400" spc="-52" dirty="0"/>
              <a:t>An Example of a Multi-center, Volunteer-Driven Study Done by Dietitians who had to Obtain Informed Consent</a:t>
            </a:r>
          </a:p>
        </p:txBody>
      </p:sp>
      <p:sp>
        <p:nvSpPr>
          <p:cNvPr id="543" name="Shape 543"/>
          <p:cNvSpPr/>
          <p:nvPr/>
        </p:nvSpPr>
        <p:spPr>
          <a:xfrm>
            <a:off x="10598301" y="6989100"/>
            <a:ext cx="1179021" cy="1107802"/>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algn="l" defTabSz="1219261">
              <a:defRPr sz="1800">
                <a:solidFill>
                  <a:srgbClr val="000000"/>
                </a:solidFill>
              </a:defRPr>
            </a:pPr>
            <a:r>
              <a:rPr sz="2133">
                <a:solidFill>
                  <a:srgbClr val="5A5F5E"/>
                </a:solidFill>
                <a:latin typeface="Arial"/>
                <a:ea typeface="Arial"/>
                <a:cs typeface="Arial"/>
                <a:sym typeface="Arial"/>
              </a:rPr>
              <a:t>Paris</a:t>
            </a:r>
            <a:endParaRPr sz="2400">
              <a:latin typeface="Gill Sans Light"/>
              <a:ea typeface="Gill Sans Light"/>
              <a:cs typeface="Gill Sans Light"/>
              <a:sym typeface="Gill Sans Light"/>
            </a:endParaRPr>
          </a:p>
          <a:p>
            <a:pPr algn="l" defTabSz="1219261">
              <a:defRPr sz="1800">
                <a:solidFill>
                  <a:srgbClr val="000000"/>
                </a:solidFill>
              </a:defRPr>
            </a:pPr>
            <a:r>
              <a:rPr sz="2133">
                <a:solidFill>
                  <a:srgbClr val="5A5F5E"/>
                </a:solidFill>
                <a:latin typeface="Arial"/>
                <a:ea typeface="Arial"/>
                <a:cs typeface="Arial"/>
                <a:sym typeface="Arial"/>
              </a:rPr>
              <a:t>JPEN 2016</a:t>
            </a:r>
          </a:p>
        </p:txBody>
      </p:sp>
      <p:pic>
        <p:nvPicPr>
          <p:cNvPr id="21" name="image2.png"/>
          <p:cNvPicPr/>
          <p:nvPr/>
        </p:nvPicPr>
        <p:blipFill>
          <a:blip r:embed="rId5">
            <a:extLst/>
          </a:blip>
          <a:stretch>
            <a:fillRect/>
          </a:stretch>
        </p:blipFill>
        <p:spPr>
          <a:xfrm>
            <a:off x="-122971" y="148789"/>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p:nvPr/>
        </p:nvSpPr>
        <p:spPr>
          <a:xfrm>
            <a:off x="2495" y="2603269"/>
            <a:ext cx="17335273" cy="6175216"/>
          </a:xfrm>
          <a:prstGeom prst="rect">
            <a:avLst/>
          </a:prstGeom>
          <a:solidFill>
            <a:srgbClr val="5A5F5E"/>
          </a:soli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sp>
        <p:nvSpPr>
          <p:cNvPr id="548" name="Shape 548"/>
          <p:cNvSpPr>
            <a:spLocks noGrp="1"/>
          </p:cNvSpPr>
          <p:nvPr>
            <p:ph type="title"/>
          </p:nvPr>
        </p:nvSpPr>
        <p:spPr>
          <a:xfrm>
            <a:off x="368628" y="148304"/>
            <a:ext cx="16603005" cy="2243654"/>
          </a:xfrm>
          <a:prstGeom prst="rect">
            <a:avLst/>
          </a:prstGeom>
        </p:spPr>
        <p:txBody>
          <a:bodyPr lIns="60959" tIns="60959" rIns="60959" bIns="60959" anchor="ctr">
            <a:normAutofit/>
          </a:bodyPr>
          <a:lstStyle/>
          <a:p>
            <a:pPr defTabSz="607594">
              <a:lnSpc>
                <a:spcPct val="90000"/>
              </a:lnSpc>
              <a:defRPr sz="1800" cap="none">
                <a:solidFill>
                  <a:srgbClr val="000000"/>
                </a:solidFill>
              </a:defRPr>
            </a:pPr>
            <a:r>
              <a:rPr sz="4400" b="1" spc="-53" dirty="0">
                <a:solidFill>
                  <a:srgbClr val="0052E2"/>
                </a:solidFill>
                <a:latin typeface="Avenir Next Condensed"/>
                <a:ea typeface="Avenir Next Condensed"/>
                <a:cs typeface="Avenir Next Condensed"/>
                <a:sym typeface="Avenir Next Condensed"/>
              </a:rPr>
              <a:t>Registry-based Randomized Clinical Trials (RRCT)</a:t>
            </a:r>
            <a:br>
              <a:rPr sz="4400" b="1" spc="-53" dirty="0">
                <a:solidFill>
                  <a:srgbClr val="0052E2"/>
                </a:solidFill>
                <a:latin typeface="Avenir Next Condensed"/>
                <a:ea typeface="Avenir Next Condensed"/>
                <a:cs typeface="Avenir Next Condensed"/>
                <a:sym typeface="Avenir Next Condensed"/>
              </a:rPr>
            </a:br>
            <a:r>
              <a:rPr sz="4400" b="1" spc="-53" dirty="0">
                <a:solidFill>
                  <a:srgbClr val="0052E2"/>
                </a:solidFill>
                <a:latin typeface="Avenir Next Condensed"/>
                <a:ea typeface="Avenir Next Condensed"/>
                <a:cs typeface="Avenir Next Condensed"/>
                <a:sym typeface="Avenir Next Condensed"/>
              </a:rPr>
              <a:t>A possible solution?</a:t>
            </a:r>
          </a:p>
        </p:txBody>
      </p:sp>
      <p:graphicFrame>
        <p:nvGraphicFramePr>
          <p:cNvPr id="549" name="Table 549"/>
          <p:cNvGraphicFramePr/>
          <p:nvPr>
            <p:extLst>
              <p:ext uri="{D42A27DB-BD31-4B8C-83A1-F6EECF244321}">
                <p14:modId xmlns:p14="http://schemas.microsoft.com/office/powerpoint/2010/main" val="1174881591"/>
              </p:ext>
            </p:extLst>
          </p:nvPr>
        </p:nvGraphicFramePr>
        <p:xfrm>
          <a:off x="1770655" y="2732435"/>
          <a:ext cx="13636384" cy="5751754"/>
        </p:xfrm>
        <a:graphic>
          <a:graphicData uri="http://schemas.openxmlformats.org/drawingml/2006/table">
            <a:tbl>
              <a:tblPr>
                <a:tableStyleId>{4C3C2611-4C71-4FC5-86AE-919BDF0F9419}</a:tableStyleId>
              </a:tblPr>
              <a:tblGrid>
                <a:gridCol w="6818192"/>
                <a:gridCol w="6818192"/>
              </a:tblGrid>
              <a:tr h="1150908">
                <a:tc>
                  <a:txBody>
                    <a:bodyPr/>
                    <a:lstStyle/>
                    <a:p>
                      <a:pPr lvl="0" algn="ctr" defTabSz="914400">
                        <a:spcBef>
                          <a:spcPts val="500"/>
                        </a:spcBef>
                        <a:defRPr sz="1800" b="0" i="0">
                          <a:solidFill>
                            <a:srgbClr val="000000"/>
                          </a:solidFill>
                        </a:defRPr>
                      </a:pPr>
                      <a:r>
                        <a:rPr sz="3200" b="1" u="sng" dirty="0">
                          <a:solidFill>
                            <a:srgbClr val="535353"/>
                          </a:solidFill>
                          <a:sym typeface="Helvetica"/>
                        </a:rPr>
                        <a:t>Traditional Registries</a:t>
                      </a:r>
                    </a:p>
                  </a:txBody>
                  <a:tcPr marL="60962" marR="60962" marT="60962" marB="60962" anchor="ctr"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DADADA"/>
                    </a:solidFill>
                  </a:tcPr>
                </a:tc>
                <a:tc>
                  <a:txBody>
                    <a:bodyPr/>
                    <a:lstStyle/>
                    <a:p>
                      <a:pPr lvl="0" algn="ctr" defTabSz="914400">
                        <a:spcBef>
                          <a:spcPts val="500"/>
                        </a:spcBef>
                        <a:defRPr sz="1800" b="0" i="0">
                          <a:solidFill>
                            <a:srgbClr val="000000"/>
                          </a:solidFill>
                        </a:defRPr>
                      </a:pPr>
                      <a:r>
                        <a:rPr sz="3200" b="1" u="sng">
                          <a:solidFill>
                            <a:srgbClr val="535353"/>
                          </a:solidFill>
                          <a:sym typeface="Helvetica"/>
                        </a:rPr>
                        <a:t>INS Registry</a:t>
                      </a:r>
                    </a:p>
                  </a:txBody>
                  <a:tcPr marL="60962" marR="60962" marT="60962" marB="60962" anchor="ctr"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DADADA"/>
                    </a:solidFill>
                  </a:tcPr>
                </a:tc>
              </a:tr>
              <a:tr h="1150908">
                <a:tc>
                  <a:txBody>
                    <a:bodyPr/>
                    <a:lstStyle/>
                    <a:p>
                      <a:pPr lvl="0" algn="ctr" defTabSz="457200">
                        <a:lnSpc>
                          <a:spcPct val="80000"/>
                        </a:lnSpc>
                        <a:defRPr sz="1800" b="0" i="0">
                          <a:solidFill>
                            <a:srgbClr val="000000"/>
                          </a:solidFill>
                        </a:defRPr>
                      </a:pPr>
                      <a:r>
                        <a:rPr sz="2700">
                          <a:latin typeface="Avenir Light"/>
                          <a:ea typeface="Avenir Light"/>
                          <a:cs typeface="Avenir Light"/>
                          <a:sym typeface="Avenir Light"/>
                        </a:rPr>
                        <a:t>Consecutive enrollment</a:t>
                      </a:r>
                    </a:p>
                  </a:txBody>
                  <a:tcPr marL="60962" marR="60962" marT="60962" marB="60962" anchor="ctr"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DADADA"/>
                    </a:solidFill>
                  </a:tcPr>
                </a:tc>
                <a:tc>
                  <a:txBody>
                    <a:bodyPr/>
                    <a:lstStyle/>
                    <a:p>
                      <a:pPr lvl="0" algn="ctr" defTabSz="457200">
                        <a:lnSpc>
                          <a:spcPct val="80000"/>
                        </a:lnSpc>
                        <a:defRPr sz="1800" b="0" i="0">
                          <a:solidFill>
                            <a:srgbClr val="000000"/>
                          </a:solidFill>
                        </a:defRPr>
                      </a:pPr>
                      <a:r>
                        <a:rPr sz="2700">
                          <a:latin typeface="Avenir Light"/>
                          <a:ea typeface="Avenir Light"/>
                          <a:cs typeface="Avenir Light"/>
                          <a:sym typeface="Avenir Light"/>
                        </a:rPr>
                        <a:t>Episodic enrollment</a:t>
                      </a:r>
                    </a:p>
                  </a:txBody>
                  <a:tcPr marL="60962" marR="60962" marT="60962" marB="60962" anchor="ctr"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DADADA"/>
                    </a:solidFill>
                  </a:tcPr>
                </a:tc>
              </a:tr>
              <a:tr h="1148122">
                <a:tc>
                  <a:txBody>
                    <a:bodyPr/>
                    <a:lstStyle/>
                    <a:p>
                      <a:pPr lvl="0" algn="ctr" defTabSz="457200">
                        <a:lnSpc>
                          <a:spcPct val="80000"/>
                        </a:lnSpc>
                        <a:defRPr sz="1800" b="0" i="0">
                          <a:solidFill>
                            <a:srgbClr val="000000"/>
                          </a:solidFill>
                        </a:defRPr>
                      </a:pPr>
                      <a:r>
                        <a:rPr sz="2700">
                          <a:latin typeface="Avenir Light"/>
                          <a:ea typeface="Avenir Light"/>
                          <a:cs typeface="Avenir Light"/>
                          <a:sym typeface="Avenir Light"/>
                        </a:rPr>
                        <a:t>All patients</a:t>
                      </a:r>
                    </a:p>
                  </a:txBody>
                  <a:tcPr marL="60962" marR="60962" marT="60962" marB="60962"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DADADA"/>
                    </a:solidFill>
                  </a:tcPr>
                </a:tc>
                <a:tc>
                  <a:txBody>
                    <a:bodyPr/>
                    <a:lstStyle/>
                    <a:p>
                      <a:pPr lvl="0" algn="ctr" defTabSz="457200">
                        <a:lnSpc>
                          <a:spcPct val="80000"/>
                        </a:lnSpc>
                        <a:defRPr sz="1800" b="0" i="0">
                          <a:solidFill>
                            <a:srgbClr val="000000"/>
                          </a:solidFill>
                        </a:defRPr>
                      </a:pPr>
                      <a:r>
                        <a:rPr sz="2700">
                          <a:latin typeface="Avenir Light"/>
                          <a:ea typeface="Avenir Light"/>
                          <a:cs typeface="Avenir Light"/>
                          <a:sym typeface="Avenir Light"/>
                        </a:rPr>
                        <a:t>Select patients</a:t>
                      </a:r>
                    </a:p>
                  </a:txBody>
                  <a:tcPr marL="60962" marR="60962" marT="60962" marB="60962"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DADADA"/>
                    </a:solidFill>
                  </a:tcPr>
                </a:tc>
              </a:tr>
              <a:tr h="1150908">
                <a:tc>
                  <a:txBody>
                    <a:bodyPr/>
                    <a:lstStyle/>
                    <a:p>
                      <a:pPr lvl="0" algn="ctr" defTabSz="457200">
                        <a:lnSpc>
                          <a:spcPct val="80000"/>
                        </a:lnSpc>
                        <a:defRPr sz="1800" b="0" i="0">
                          <a:solidFill>
                            <a:srgbClr val="000000"/>
                          </a:solidFill>
                        </a:defRPr>
                      </a:pPr>
                      <a:r>
                        <a:rPr sz="2700">
                          <a:latin typeface="Avenir Light"/>
                          <a:ea typeface="Avenir Light"/>
                          <a:cs typeface="Avenir Light"/>
                          <a:sym typeface="Avenir Light"/>
                        </a:rPr>
                        <a:t>Funded by health care systems</a:t>
                      </a:r>
                    </a:p>
                  </a:txBody>
                  <a:tcPr marL="60962" marR="60962" marT="60962" marB="60962"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DADADA"/>
                    </a:solidFill>
                  </a:tcPr>
                </a:tc>
                <a:tc>
                  <a:txBody>
                    <a:bodyPr/>
                    <a:lstStyle/>
                    <a:p>
                      <a:pPr lvl="0" algn="ctr" defTabSz="457200">
                        <a:lnSpc>
                          <a:spcPct val="80000"/>
                        </a:lnSpc>
                        <a:defRPr sz="1800" b="0" i="0">
                          <a:solidFill>
                            <a:srgbClr val="000000"/>
                          </a:solidFill>
                        </a:defRPr>
                      </a:pPr>
                      <a:r>
                        <a:rPr sz="2700">
                          <a:latin typeface="Avenir Light"/>
                          <a:ea typeface="Avenir Light"/>
                          <a:cs typeface="Avenir Light"/>
                          <a:sym typeface="Avenir Light"/>
                        </a:rPr>
                        <a:t>Volunteer-driven</a:t>
                      </a:r>
                    </a:p>
                  </a:txBody>
                  <a:tcPr marL="60962" marR="60962" marT="60962" marB="60962"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DADADA"/>
                    </a:solidFill>
                  </a:tcPr>
                </a:tc>
              </a:tr>
              <a:tr h="1150908">
                <a:tc>
                  <a:txBody>
                    <a:bodyPr/>
                    <a:lstStyle/>
                    <a:p>
                      <a:pPr lvl="0" algn="ctr" defTabSz="457200">
                        <a:lnSpc>
                          <a:spcPct val="80000"/>
                        </a:lnSpc>
                        <a:defRPr sz="1800" b="0" i="0">
                          <a:solidFill>
                            <a:srgbClr val="000000"/>
                          </a:solidFill>
                        </a:defRPr>
                      </a:pPr>
                      <a:r>
                        <a:rPr sz="2700">
                          <a:latin typeface="Avenir Light"/>
                          <a:ea typeface="Avenir Light"/>
                          <a:cs typeface="Avenir Light"/>
                          <a:sym typeface="Avenir Light"/>
                        </a:rPr>
                        <a:t>Variable data quality management</a:t>
                      </a:r>
                    </a:p>
                  </a:txBody>
                  <a:tcPr marL="60962" marR="60962" marT="60962" marB="60962"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DADADA"/>
                    </a:solidFill>
                  </a:tcPr>
                </a:tc>
                <a:tc>
                  <a:txBody>
                    <a:bodyPr/>
                    <a:lstStyle/>
                    <a:p>
                      <a:pPr lvl="0" algn="ctr" defTabSz="457200">
                        <a:lnSpc>
                          <a:spcPct val="80000"/>
                        </a:lnSpc>
                        <a:defRPr sz="1800" b="0" i="0">
                          <a:solidFill>
                            <a:srgbClr val="000000"/>
                          </a:solidFill>
                        </a:defRPr>
                      </a:pPr>
                      <a:r>
                        <a:rPr sz="2700" dirty="0">
                          <a:latin typeface="Avenir Light"/>
                          <a:ea typeface="Avenir Light"/>
                          <a:cs typeface="Avenir Light"/>
                          <a:sym typeface="Avenir Light"/>
                        </a:rPr>
                        <a:t>Limited data quality management</a:t>
                      </a:r>
                    </a:p>
                  </a:txBody>
                  <a:tcPr marL="60962" marR="60962" marT="60962" marB="60962"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DADADA"/>
                    </a:solidFill>
                  </a:tcPr>
                </a:tc>
              </a:tr>
            </a:tbl>
          </a:graphicData>
        </a:graphic>
      </p:graphicFrame>
      <p:pic>
        <p:nvPicPr>
          <p:cNvPr id="6" name="image2.png"/>
          <p:cNvPicPr/>
          <p:nvPr/>
        </p:nvPicPr>
        <p:blipFill>
          <a:blip r:embed="rId2">
            <a:extLst/>
          </a:blip>
          <a:stretch>
            <a:fillRect/>
          </a:stretch>
        </p:blipFill>
        <p:spPr>
          <a:xfrm>
            <a:off x="0" y="148304"/>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p:cNvSpPr>
          <p:nvPr>
            <p:ph type="body" idx="1"/>
          </p:nvPr>
        </p:nvSpPr>
        <p:spPr>
          <a:xfrm>
            <a:off x="1658956" y="3177539"/>
            <a:ext cx="14022351" cy="6926113"/>
          </a:xfrm>
          <a:prstGeom prst="rect">
            <a:avLst/>
          </a:prstGeom>
        </p:spPr>
        <p:txBody>
          <a:bodyPr lIns="60959" tIns="60959" rIns="60959" bIns="60959" anchor="t">
            <a:normAutofit/>
          </a:bodyPr>
          <a:lstStyle/>
          <a:p>
            <a:pPr marL="812841" indent="-812841" defTabSz="609630">
              <a:lnSpc>
                <a:spcPct val="110000"/>
              </a:lnSpc>
              <a:spcBef>
                <a:spcPts val="0"/>
              </a:spcBef>
              <a:buSzPct val="100000"/>
              <a:buFont typeface="Avenir Book"/>
              <a:defRPr sz="1800">
                <a:solidFill>
                  <a:srgbClr val="000000"/>
                </a:solidFill>
              </a:defRPr>
            </a:pPr>
            <a:r>
              <a:rPr sz="3200" dirty="0">
                <a:latin typeface="Avenir Book"/>
                <a:ea typeface="Avenir Book"/>
                <a:cs typeface="Avenir Book"/>
                <a:sym typeface="Avenir Book"/>
              </a:rPr>
              <a:t>Best suited for open-label evaluation of commonly used therapeutic alternatives </a:t>
            </a:r>
          </a:p>
          <a:p>
            <a:pPr marL="812841" indent="-812841" defTabSz="609630">
              <a:lnSpc>
                <a:spcPct val="110000"/>
              </a:lnSpc>
              <a:spcBef>
                <a:spcPts val="0"/>
              </a:spcBef>
              <a:buSzPct val="100000"/>
              <a:buFont typeface="Avenir Book"/>
              <a:defRPr sz="1800">
                <a:solidFill>
                  <a:srgbClr val="000000"/>
                </a:solidFill>
              </a:defRPr>
            </a:pPr>
            <a:r>
              <a:rPr sz="3200" dirty="0">
                <a:latin typeface="Avenir Book"/>
                <a:ea typeface="Avenir Book"/>
                <a:cs typeface="Avenir Book"/>
                <a:sym typeface="Avenir Book"/>
              </a:rPr>
              <a:t>Where there is limited funding (not-industry driven)</a:t>
            </a:r>
          </a:p>
          <a:p>
            <a:pPr marL="812841" indent="-812841" defTabSz="609630">
              <a:lnSpc>
                <a:spcPct val="110000"/>
              </a:lnSpc>
              <a:spcBef>
                <a:spcPts val="0"/>
              </a:spcBef>
              <a:buSzPct val="100000"/>
              <a:buFont typeface="Avenir Book"/>
              <a:defRPr sz="1800">
                <a:solidFill>
                  <a:srgbClr val="000000"/>
                </a:solidFill>
              </a:defRPr>
            </a:pPr>
            <a:r>
              <a:rPr sz="3200" dirty="0">
                <a:latin typeface="Avenir Book"/>
                <a:ea typeface="Avenir Book"/>
                <a:cs typeface="Avenir Book"/>
                <a:sym typeface="Avenir Book"/>
              </a:rPr>
              <a:t>Where endpoints are easily measured, objective, and available (nutritional adequacy; 60 day mortality)</a:t>
            </a:r>
          </a:p>
          <a:p>
            <a:pPr marL="812841" indent="-812841" defTabSz="609630">
              <a:lnSpc>
                <a:spcPct val="110000"/>
              </a:lnSpc>
              <a:spcBef>
                <a:spcPts val="0"/>
              </a:spcBef>
              <a:buSzPct val="100000"/>
              <a:buFont typeface="Avenir Book"/>
              <a:defRPr sz="1800">
                <a:solidFill>
                  <a:srgbClr val="000000"/>
                </a:solidFill>
              </a:defRPr>
            </a:pPr>
            <a:r>
              <a:rPr sz="3200" dirty="0">
                <a:latin typeface="Avenir Book"/>
                <a:ea typeface="Avenir Book"/>
                <a:cs typeface="Avenir Book"/>
                <a:sym typeface="Avenir Book"/>
              </a:rPr>
              <a:t>Utilize a simple trial design with open-label randomization, limited eligibility criteria to maximize enrolment and generalizability, and data collected by existing registries (or supported by volunteers). </a:t>
            </a:r>
          </a:p>
          <a:p>
            <a:pPr marL="0" indent="0" defTabSz="609630">
              <a:lnSpc>
                <a:spcPct val="110000"/>
              </a:lnSpc>
              <a:spcBef>
                <a:spcPts val="0"/>
              </a:spcBef>
              <a:buSzPct val="100000"/>
              <a:buNone/>
              <a:defRPr sz="1800">
                <a:solidFill>
                  <a:srgbClr val="000000"/>
                </a:solidFill>
              </a:defRPr>
            </a:pPr>
            <a:r>
              <a:rPr sz="3200" dirty="0" smtClean="0">
                <a:latin typeface="Avenir Book"/>
                <a:ea typeface="Avenir Book"/>
                <a:cs typeface="Avenir Book"/>
                <a:sym typeface="Avenir Book"/>
              </a:rPr>
              <a:t> </a:t>
            </a:r>
            <a:endParaRPr sz="3200" dirty="0">
              <a:latin typeface="Avenir Book"/>
              <a:ea typeface="Avenir Book"/>
              <a:cs typeface="Avenir Book"/>
              <a:sym typeface="Avenir Book"/>
            </a:endParaRPr>
          </a:p>
        </p:txBody>
      </p:sp>
      <p:sp>
        <p:nvSpPr>
          <p:cNvPr id="553" name="Shape 553"/>
          <p:cNvSpPr/>
          <p:nvPr/>
        </p:nvSpPr>
        <p:spPr>
          <a:xfrm>
            <a:off x="2305025" y="1885506"/>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sp>
        <p:nvSpPr>
          <p:cNvPr id="554" name="Shape 554"/>
          <p:cNvSpPr>
            <a:spLocks noGrp="1"/>
          </p:cNvSpPr>
          <p:nvPr>
            <p:ph type="title"/>
          </p:nvPr>
        </p:nvSpPr>
        <p:spPr>
          <a:xfrm>
            <a:off x="368628" y="-42562"/>
            <a:ext cx="16603005" cy="2243654"/>
          </a:xfrm>
          <a:prstGeom prst="rect">
            <a:avLst/>
          </a:prstGeom>
        </p:spPr>
        <p:txBody>
          <a:bodyPr lIns="60959" tIns="60959" rIns="60959" bIns="60959" anchor="ctr">
            <a:normAutofit/>
          </a:bodyPr>
          <a:lstStyle/>
          <a:p>
            <a:pPr defTabSz="607594">
              <a:lnSpc>
                <a:spcPct val="90000"/>
              </a:lnSpc>
              <a:defRPr sz="1800" cap="none">
                <a:solidFill>
                  <a:srgbClr val="000000"/>
                </a:solidFill>
              </a:defRPr>
            </a:pPr>
            <a:r>
              <a:rPr sz="4400" b="1" spc="-52" dirty="0">
                <a:solidFill>
                  <a:srgbClr val="0052E2"/>
                </a:solidFill>
                <a:latin typeface="Avenir Next Condensed"/>
                <a:ea typeface="Avenir Next Condensed"/>
                <a:cs typeface="Avenir Next Condensed"/>
                <a:sym typeface="Avenir Next Condensed"/>
              </a:rPr>
              <a:t>Registry-based Randomized Clinical Trials (RRCT)</a:t>
            </a:r>
            <a:br>
              <a:rPr sz="4400" b="1" spc="-52" dirty="0">
                <a:solidFill>
                  <a:srgbClr val="0052E2"/>
                </a:solidFill>
                <a:latin typeface="Avenir Next Condensed"/>
                <a:ea typeface="Avenir Next Condensed"/>
                <a:cs typeface="Avenir Next Condensed"/>
                <a:sym typeface="Avenir Next Condensed"/>
              </a:rPr>
            </a:br>
            <a:r>
              <a:rPr sz="4400" b="1" spc="-52" dirty="0">
                <a:solidFill>
                  <a:srgbClr val="0052E2"/>
                </a:solidFill>
                <a:latin typeface="Avenir Next Condensed"/>
                <a:ea typeface="Avenir Next Condensed"/>
                <a:cs typeface="Avenir Next Condensed"/>
                <a:sym typeface="Avenir Next Condensed"/>
              </a:rPr>
              <a:t>A possible solution?</a:t>
            </a:r>
          </a:p>
        </p:txBody>
      </p:sp>
      <p:pic>
        <p:nvPicPr>
          <p:cNvPr id="6" name="image2.png"/>
          <p:cNvPicPr/>
          <p:nvPr/>
        </p:nvPicPr>
        <p:blipFill>
          <a:blip r:embed="rId2">
            <a:extLst/>
          </a:blip>
          <a:stretch>
            <a:fillRect/>
          </a:stretch>
        </p:blipFill>
        <p:spPr>
          <a:xfrm>
            <a:off x="-82331" y="101872"/>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8" name="Group 558"/>
          <p:cNvGrpSpPr/>
          <p:nvPr/>
        </p:nvGrpSpPr>
        <p:grpSpPr>
          <a:xfrm>
            <a:off x="3790104" y="3739329"/>
            <a:ext cx="9760055" cy="5576233"/>
            <a:chOff x="0" y="0"/>
            <a:chExt cx="7319816" cy="4182045"/>
          </a:xfrm>
        </p:grpSpPr>
        <p:pic>
          <p:nvPicPr>
            <p:cNvPr id="556" name="image4.png"/>
            <p:cNvPicPr/>
            <p:nvPr/>
          </p:nvPicPr>
          <p:blipFill>
            <a:blip r:embed="rId2">
              <a:extLst/>
            </a:blip>
            <a:stretch>
              <a:fillRect/>
            </a:stretch>
          </p:blipFill>
          <p:spPr>
            <a:xfrm>
              <a:off x="0" y="0"/>
              <a:ext cx="7319817" cy="4182046"/>
            </a:xfrm>
            <a:prstGeom prst="rect">
              <a:avLst/>
            </a:prstGeom>
            <a:ln w="12700" cap="flat">
              <a:noFill/>
              <a:miter lim="400000"/>
            </a:ln>
            <a:effectLst>
              <a:reflection stA="50000" endPos="40000" dir="5400000" sy="-100000" algn="bl" rotWithShape="0"/>
            </a:effectLst>
          </p:spPr>
        </p:pic>
        <p:sp>
          <p:nvSpPr>
            <p:cNvPr id="557" name="Shape 557"/>
            <p:cNvSpPr/>
            <p:nvPr/>
          </p:nvSpPr>
          <p:spPr>
            <a:xfrm>
              <a:off x="337140" y="189331"/>
              <a:ext cx="6648141" cy="3781130"/>
            </a:xfrm>
            <a:prstGeom prst="rect">
              <a:avLst/>
            </a:prstGeom>
            <a:solidFill>
              <a:srgbClr val="5A5F5E"/>
            </a:solidFill>
            <a:ln w="12700" cap="flat">
              <a:noFill/>
              <a:miter lim="400000"/>
            </a:ln>
            <a:effectLst/>
          </p:spPr>
          <p:txBody>
            <a:bodyPr wrap="square" lIns="0" tIns="0" rIns="0" bIns="0" numCol="1" anchor="ctr">
              <a:noAutofit/>
            </a:bodyPr>
            <a:lstStyle/>
            <a:p>
              <a:pPr lvl="0">
                <a:defRPr>
                  <a:solidFill>
                    <a:srgbClr val="FFFFFF"/>
                  </a:solidFill>
                  <a:latin typeface="Gill Sans Light"/>
                  <a:ea typeface="Gill Sans Light"/>
                  <a:cs typeface="Gill Sans Light"/>
                  <a:sym typeface="Gill Sans Light"/>
                </a:defRPr>
              </a:pPr>
              <a:endParaRPr sz="4800"/>
            </a:p>
          </p:txBody>
        </p:sp>
      </p:grpSp>
      <p:sp>
        <p:nvSpPr>
          <p:cNvPr id="559" name="Shape 559"/>
          <p:cNvSpPr/>
          <p:nvPr/>
        </p:nvSpPr>
        <p:spPr>
          <a:xfrm>
            <a:off x="10676792" y="5581687"/>
            <a:ext cx="1693385" cy="1891516"/>
          </a:xfrm>
          <a:prstGeom prst="rect">
            <a:avLst/>
          </a:prstGeom>
          <a:ln w="25400">
            <a:solidFill>
              <a:srgbClr val="FFFFFF"/>
            </a:solidFill>
            <a:round/>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sp>
        <p:nvSpPr>
          <p:cNvPr id="561" name="Shape 561"/>
          <p:cNvSpPr/>
          <p:nvPr/>
        </p:nvSpPr>
        <p:spPr>
          <a:xfrm>
            <a:off x="4970515" y="5962760"/>
            <a:ext cx="1502014" cy="3282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1600">
                <a:solidFill>
                  <a:srgbClr val="FFFFFF"/>
                </a:solidFill>
                <a:latin typeface="Arial"/>
                <a:ea typeface="Arial"/>
                <a:cs typeface="Arial"/>
                <a:sym typeface="Arial"/>
              </a:defRPr>
            </a:lvl1pPr>
          </a:lstStyle>
          <a:p>
            <a:pPr lvl="0">
              <a:defRPr sz="1800">
                <a:solidFill>
                  <a:srgbClr val="000000"/>
                </a:solidFill>
              </a:defRPr>
            </a:pPr>
            <a:r>
              <a:rPr sz="2133" dirty="0">
                <a:solidFill>
                  <a:schemeClr val="bg1"/>
                </a:solidFill>
              </a:rPr>
              <a:t>ICU patients</a:t>
            </a:r>
          </a:p>
        </p:txBody>
      </p:sp>
      <p:sp>
        <p:nvSpPr>
          <p:cNvPr id="562" name="Shape 562"/>
          <p:cNvSpPr/>
          <p:nvPr/>
        </p:nvSpPr>
        <p:spPr>
          <a:xfrm>
            <a:off x="7031743" y="5962761"/>
            <a:ext cx="480901" cy="80021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3900" b="1">
                <a:solidFill>
                  <a:srgbClr val="FFFFFF"/>
                </a:solidFill>
                <a:latin typeface="Arial"/>
                <a:ea typeface="Arial"/>
                <a:cs typeface="Arial"/>
                <a:sym typeface="Arial"/>
              </a:defRPr>
            </a:lvl1pPr>
          </a:lstStyle>
          <a:p>
            <a:pPr lvl="0">
              <a:defRPr sz="1800" b="0">
                <a:solidFill>
                  <a:srgbClr val="000000"/>
                </a:solidFill>
              </a:defRPr>
            </a:pPr>
            <a:r>
              <a:rPr sz="5200"/>
              <a:t>R</a:t>
            </a:r>
          </a:p>
        </p:txBody>
      </p:sp>
      <p:sp>
        <p:nvSpPr>
          <p:cNvPr id="563" name="Shape 563"/>
          <p:cNvSpPr/>
          <p:nvPr/>
        </p:nvSpPr>
        <p:spPr>
          <a:xfrm>
            <a:off x="8267302" y="4754505"/>
            <a:ext cx="3352906" cy="3282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914400">
              <a:defRPr sz="1600">
                <a:solidFill>
                  <a:srgbClr val="FFFFFF"/>
                </a:solidFill>
                <a:latin typeface="Arial"/>
                <a:ea typeface="Arial"/>
                <a:cs typeface="Arial"/>
                <a:sym typeface="Arial"/>
              </a:defRPr>
            </a:lvl1pPr>
          </a:lstStyle>
          <a:p>
            <a:pPr lvl="0">
              <a:defRPr sz="1800">
                <a:solidFill>
                  <a:srgbClr val="000000"/>
                </a:solidFill>
              </a:defRPr>
            </a:pPr>
            <a:r>
              <a:rPr sz="2133" dirty="0">
                <a:solidFill>
                  <a:schemeClr val="bg1"/>
                </a:solidFill>
              </a:rPr>
              <a:t>Extra protein for 7-10 days</a:t>
            </a:r>
          </a:p>
        </p:txBody>
      </p:sp>
      <p:sp>
        <p:nvSpPr>
          <p:cNvPr id="564" name="Shape 564"/>
          <p:cNvSpPr/>
          <p:nvPr/>
        </p:nvSpPr>
        <p:spPr>
          <a:xfrm>
            <a:off x="8513873" y="8091700"/>
            <a:ext cx="2859757" cy="3282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1600">
                <a:solidFill>
                  <a:srgbClr val="FFFFFF"/>
                </a:solidFill>
                <a:latin typeface="Arial"/>
                <a:ea typeface="Arial"/>
                <a:cs typeface="Arial"/>
                <a:sym typeface="Arial"/>
              </a:defRPr>
            </a:lvl1pPr>
          </a:lstStyle>
          <a:p>
            <a:pPr lvl="0">
              <a:defRPr sz="1800">
                <a:solidFill>
                  <a:srgbClr val="000000"/>
                </a:solidFill>
              </a:defRPr>
            </a:pPr>
            <a:r>
              <a:rPr sz="2133" dirty="0">
                <a:solidFill>
                  <a:schemeClr val="bg1"/>
                </a:solidFill>
              </a:rPr>
              <a:t>Standard underfeeding </a:t>
            </a:r>
          </a:p>
        </p:txBody>
      </p:sp>
      <p:sp>
        <p:nvSpPr>
          <p:cNvPr id="565" name="Shape 565"/>
          <p:cNvSpPr/>
          <p:nvPr/>
        </p:nvSpPr>
        <p:spPr>
          <a:xfrm>
            <a:off x="6709686" y="5837027"/>
            <a:ext cx="1118337" cy="10134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6"/>
                </a:moveTo>
                <a:lnTo>
                  <a:pt x="21379" y="8619"/>
                </a:lnTo>
                <a:lnTo>
                  <a:pt x="20747" y="6595"/>
                </a:lnTo>
                <a:lnTo>
                  <a:pt x="19746" y="4757"/>
                </a:lnTo>
                <a:lnTo>
                  <a:pt x="18428" y="3152"/>
                </a:lnTo>
                <a:lnTo>
                  <a:pt x="16827" y="1838"/>
                </a:lnTo>
                <a:lnTo>
                  <a:pt x="14994" y="849"/>
                </a:lnTo>
                <a:lnTo>
                  <a:pt x="12960" y="209"/>
                </a:lnTo>
                <a:lnTo>
                  <a:pt x="10800" y="0"/>
                </a:lnTo>
                <a:lnTo>
                  <a:pt x="8619" y="209"/>
                </a:lnTo>
                <a:lnTo>
                  <a:pt x="6596" y="849"/>
                </a:lnTo>
                <a:lnTo>
                  <a:pt x="4752" y="1838"/>
                </a:lnTo>
                <a:lnTo>
                  <a:pt x="3161" y="3152"/>
                </a:lnTo>
                <a:lnTo>
                  <a:pt x="1833" y="4757"/>
                </a:lnTo>
                <a:lnTo>
                  <a:pt x="843" y="6595"/>
                </a:lnTo>
                <a:lnTo>
                  <a:pt x="211" y="8619"/>
                </a:lnTo>
                <a:lnTo>
                  <a:pt x="0" y="10806"/>
                </a:lnTo>
                <a:lnTo>
                  <a:pt x="211" y="12969"/>
                </a:lnTo>
                <a:lnTo>
                  <a:pt x="843" y="14993"/>
                </a:lnTo>
                <a:lnTo>
                  <a:pt x="1833" y="16831"/>
                </a:lnTo>
                <a:lnTo>
                  <a:pt x="3161" y="18436"/>
                </a:lnTo>
                <a:lnTo>
                  <a:pt x="4752" y="19751"/>
                </a:lnTo>
                <a:lnTo>
                  <a:pt x="6596" y="20751"/>
                </a:lnTo>
                <a:lnTo>
                  <a:pt x="8619" y="21379"/>
                </a:lnTo>
                <a:lnTo>
                  <a:pt x="10800" y="21600"/>
                </a:lnTo>
                <a:lnTo>
                  <a:pt x="12960" y="21379"/>
                </a:lnTo>
                <a:lnTo>
                  <a:pt x="14994" y="20751"/>
                </a:lnTo>
                <a:lnTo>
                  <a:pt x="16827" y="19751"/>
                </a:lnTo>
                <a:lnTo>
                  <a:pt x="18428" y="18436"/>
                </a:lnTo>
                <a:lnTo>
                  <a:pt x="19746" y="16831"/>
                </a:lnTo>
                <a:lnTo>
                  <a:pt x="20747" y="14993"/>
                </a:lnTo>
                <a:lnTo>
                  <a:pt x="21379" y="12969"/>
                </a:lnTo>
                <a:lnTo>
                  <a:pt x="21600" y="10806"/>
                </a:lnTo>
              </a:path>
            </a:pathLst>
          </a:custGeom>
          <a:ln w="23813">
            <a:solidFill>
              <a:srgbClr val="FFFFFF"/>
            </a:solidFill>
            <a:round/>
          </a:ln>
        </p:spPr>
        <p:txBody>
          <a:bodyPr lIns="0" tIns="0" rIns="0" bIns="0"/>
          <a:lstStyle/>
          <a:p>
            <a:pPr algn="l" defTabSz="1219261">
              <a:defRPr sz="2400">
                <a:solidFill>
                  <a:srgbClr val="FFFF00"/>
                </a:solidFill>
                <a:latin typeface="Arial"/>
                <a:ea typeface="Arial"/>
                <a:cs typeface="Arial"/>
                <a:sym typeface="Arial"/>
              </a:defRPr>
            </a:pPr>
            <a:endParaRPr sz="3200"/>
          </a:p>
        </p:txBody>
      </p:sp>
      <p:sp>
        <p:nvSpPr>
          <p:cNvPr id="566" name="Shape 566"/>
          <p:cNvSpPr/>
          <p:nvPr/>
        </p:nvSpPr>
        <p:spPr>
          <a:xfrm flipV="1">
            <a:off x="7361988" y="5236723"/>
            <a:ext cx="793779" cy="592690"/>
          </a:xfrm>
          <a:prstGeom prst="line">
            <a:avLst/>
          </a:prstGeom>
          <a:ln w="25400">
            <a:solidFill>
              <a:srgbClr val="FFFFFF"/>
            </a:solidFill>
            <a:round/>
          </a:ln>
        </p:spPr>
        <p:txBody>
          <a:bodyPr lIns="0" tIns="0" rIns="0" bIns="0"/>
          <a:lstStyle/>
          <a:p>
            <a:pPr algn="l" defTabSz="609630">
              <a:defRPr sz="1200">
                <a:solidFill>
                  <a:srgbClr val="000000"/>
                </a:solidFill>
              </a:defRPr>
            </a:pPr>
            <a:endParaRPr sz="1600"/>
          </a:p>
        </p:txBody>
      </p:sp>
      <p:sp>
        <p:nvSpPr>
          <p:cNvPr id="567" name="Shape 567"/>
          <p:cNvSpPr/>
          <p:nvPr/>
        </p:nvSpPr>
        <p:spPr>
          <a:xfrm>
            <a:off x="8044486" y="5159660"/>
            <a:ext cx="215912" cy="196861"/>
          </a:xfrm>
          <a:custGeom>
            <a:avLst/>
            <a:gdLst/>
            <a:ahLst/>
            <a:cxnLst>
              <a:cxn ang="0">
                <a:pos x="wd2" y="hd2"/>
              </a:cxn>
              <a:cxn ang="5400000">
                <a:pos x="wd2" y="hd2"/>
              </a:cxn>
              <a:cxn ang="10800000">
                <a:pos x="wd2" y="hd2"/>
              </a:cxn>
              <a:cxn ang="16200000">
                <a:pos x="wd2" y="hd2"/>
              </a:cxn>
            </a:cxnLst>
            <a:rect l="0" t="0" r="r" b="b"/>
            <a:pathLst>
              <a:path w="21600" h="21600" extrusionOk="0">
                <a:moveTo>
                  <a:pt x="0" y="4112"/>
                </a:moveTo>
                <a:lnTo>
                  <a:pt x="21600" y="0"/>
                </a:lnTo>
                <a:lnTo>
                  <a:pt x="11598" y="21600"/>
                </a:lnTo>
                <a:lnTo>
                  <a:pt x="11066" y="8571"/>
                </a:lnTo>
                <a:lnTo>
                  <a:pt x="0" y="4112"/>
                </a:lnTo>
                <a:close/>
              </a:path>
            </a:pathLst>
          </a:custGeom>
          <a:solidFill>
            <a:srgbClr val="FFFFFF"/>
          </a:solidFill>
          <a:ln w="12700">
            <a:miter lim="400000"/>
          </a:ln>
        </p:spPr>
        <p:txBody>
          <a:bodyPr lIns="0" tIns="0" rIns="0" bIns="0"/>
          <a:lstStyle/>
          <a:p>
            <a:pPr algn="l" defTabSz="1219261">
              <a:defRPr sz="2400">
                <a:solidFill>
                  <a:srgbClr val="FFFF00"/>
                </a:solidFill>
                <a:latin typeface="Arial"/>
                <a:ea typeface="Arial"/>
                <a:cs typeface="Arial"/>
                <a:sym typeface="Arial"/>
              </a:defRPr>
            </a:pPr>
            <a:endParaRPr sz="3200"/>
          </a:p>
        </p:txBody>
      </p:sp>
      <p:sp>
        <p:nvSpPr>
          <p:cNvPr id="568" name="Shape 568"/>
          <p:cNvSpPr/>
          <p:nvPr/>
        </p:nvSpPr>
        <p:spPr>
          <a:xfrm>
            <a:off x="7357754" y="6870839"/>
            <a:ext cx="1084694" cy="1084694"/>
          </a:xfrm>
          <a:prstGeom prst="line">
            <a:avLst/>
          </a:prstGeom>
          <a:ln w="25400">
            <a:solidFill>
              <a:srgbClr val="FFFFFF"/>
            </a:solidFill>
            <a:round/>
          </a:ln>
        </p:spPr>
        <p:txBody>
          <a:bodyPr lIns="0" tIns="0" rIns="0" bIns="0"/>
          <a:lstStyle/>
          <a:p>
            <a:pPr algn="l" defTabSz="609630">
              <a:defRPr sz="1200">
                <a:solidFill>
                  <a:srgbClr val="000000"/>
                </a:solidFill>
              </a:defRPr>
            </a:pPr>
            <a:endParaRPr sz="1600"/>
          </a:p>
        </p:txBody>
      </p:sp>
      <p:sp>
        <p:nvSpPr>
          <p:cNvPr id="569" name="Shape 569"/>
          <p:cNvSpPr/>
          <p:nvPr/>
        </p:nvSpPr>
        <p:spPr>
          <a:xfrm>
            <a:off x="8316487" y="7828521"/>
            <a:ext cx="213796" cy="203212"/>
          </a:xfrm>
          <a:custGeom>
            <a:avLst/>
            <a:gdLst/>
            <a:ahLst/>
            <a:cxnLst>
              <a:cxn ang="0">
                <a:pos x="wd2" y="hd2"/>
              </a:cxn>
              <a:cxn ang="5400000">
                <a:pos x="wd2" y="hd2"/>
              </a:cxn>
              <a:cxn ang="10800000">
                <a:pos x="wd2" y="hd2"/>
              </a:cxn>
              <a:cxn ang="16200000">
                <a:pos x="wd2" y="hd2"/>
              </a:cxn>
            </a:cxnLst>
            <a:rect l="0" t="0" r="r" b="b"/>
            <a:pathLst>
              <a:path w="21600" h="21600" extrusionOk="0">
                <a:moveTo>
                  <a:pt x="12874" y="0"/>
                </a:moveTo>
                <a:lnTo>
                  <a:pt x="21600" y="21600"/>
                </a:lnTo>
                <a:lnTo>
                  <a:pt x="0" y="16046"/>
                </a:lnTo>
                <a:lnTo>
                  <a:pt x="11527" y="12511"/>
                </a:lnTo>
                <a:lnTo>
                  <a:pt x="12874" y="0"/>
                </a:lnTo>
                <a:close/>
              </a:path>
            </a:pathLst>
          </a:custGeom>
          <a:solidFill>
            <a:srgbClr val="FFFFFF"/>
          </a:solidFill>
          <a:ln w="12700">
            <a:miter lim="400000"/>
          </a:ln>
        </p:spPr>
        <p:txBody>
          <a:bodyPr lIns="0" tIns="0" rIns="0" bIns="0"/>
          <a:lstStyle/>
          <a:p>
            <a:pPr algn="l" defTabSz="1219261">
              <a:defRPr sz="2400">
                <a:solidFill>
                  <a:srgbClr val="FFFF00"/>
                </a:solidFill>
                <a:latin typeface="Arial"/>
                <a:ea typeface="Arial"/>
                <a:cs typeface="Arial"/>
                <a:sym typeface="Arial"/>
              </a:defRPr>
            </a:pPr>
            <a:endParaRPr sz="3200"/>
          </a:p>
        </p:txBody>
      </p:sp>
      <p:sp>
        <p:nvSpPr>
          <p:cNvPr id="570" name="Shape 570"/>
          <p:cNvSpPr/>
          <p:nvPr/>
        </p:nvSpPr>
        <p:spPr>
          <a:xfrm>
            <a:off x="4950291" y="6270371"/>
            <a:ext cx="1580561" cy="3282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1600">
                <a:solidFill>
                  <a:srgbClr val="FFFFFF"/>
                </a:solidFill>
                <a:latin typeface="Arial"/>
                <a:ea typeface="Arial"/>
                <a:cs typeface="Arial"/>
                <a:sym typeface="Arial"/>
              </a:defRPr>
            </a:lvl1pPr>
          </a:lstStyle>
          <a:p>
            <a:pPr lvl="0">
              <a:defRPr sz="1800">
                <a:solidFill>
                  <a:srgbClr val="000000"/>
                </a:solidFill>
              </a:defRPr>
            </a:pPr>
            <a:r>
              <a:rPr sz="2133" dirty="0">
                <a:solidFill>
                  <a:schemeClr val="bg1"/>
                </a:solidFill>
              </a:rPr>
              <a:t>Fed </a:t>
            </a:r>
            <a:r>
              <a:rPr sz="2133" dirty="0" err="1">
                <a:solidFill>
                  <a:schemeClr val="bg1"/>
                </a:solidFill>
              </a:rPr>
              <a:t>enterally</a:t>
            </a:r>
            <a:endParaRPr sz="2133" dirty="0">
              <a:solidFill>
                <a:schemeClr val="bg1"/>
              </a:solidFill>
            </a:endParaRPr>
          </a:p>
        </p:txBody>
      </p:sp>
      <p:sp>
        <p:nvSpPr>
          <p:cNvPr id="571" name="Shape 571"/>
          <p:cNvSpPr/>
          <p:nvPr/>
        </p:nvSpPr>
        <p:spPr>
          <a:xfrm>
            <a:off x="10609057" y="5750900"/>
            <a:ext cx="1828856" cy="861772"/>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defTabSz="914400">
              <a:defRPr sz="1800">
                <a:solidFill>
                  <a:srgbClr val="FFFFFF"/>
                </a:solidFill>
                <a:latin typeface="Arial"/>
                <a:ea typeface="Arial"/>
                <a:cs typeface="Arial"/>
                <a:sym typeface="Arial"/>
              </a:defRPr>
            </a:lvl1pPr>
          </a:lstStyle>
          <a:p>
            <a:pPr lvl="0">
              <a:defRPr>
                <a:solidFill>
                  <a:srgbClr val="000000"/>
                </a:solidFill>
              </a:defRPr>
            </a:pPr>
            <a:r>
              <a:rPr sz="2400" dirty="0">
                <a:solidFill>
                  <a:schemeClr val="bg1"/>
                </a:solidFill>
              </a:rPr>
              <a:t>Primary Outcome</a:t>
            </a:r>
          </a:p>
        </p:txBody>
      </p:sp>
      <p:sp>
        <p:nvSpPr>
          <p:cNvPr id="572" name="Shape 572"/>
          <p:cNvSpPr/>
          <p:nvPr/>
        </p:nvSpPr>
        <p:spPr>
          <a:xfrm>
            <a:off x="10560369" y="6482953"/>
            <a:ext cx="1926231" cy="861772"/>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1219261">
              <a:defRPr sz="1800">
                <a:solidFill>
                  <a:srgbClr val="000000"/>
                </a:solidFill>
              </a:defRPr>
            </a:pPr>
            <a:r>
              <a:rPr sz="2400" b="1">
                <a:solidFill>
                  <a:srgbClr val="FF0000"/>
                </a:solidFill>
                <a:latin typeface="Arial"/>
                <a:ea typeface="Arial"/>
                <a:cs typeface="Arial"/>
                <a:sym typeface="Arial"/>
              </a:rPr>
              <a:t>60 day</a:t>
            </a:r>
            <a:endParaRPr sz="2400">
              <a:latin typeface="Gill Sans Light"/>
              <a:ea typeface="Gill Sans Light"/>
              <a:cs typeface="Gill Sans Light"/>
              <a:sym typeface="Gill Sans Light"/>
            </a:endParaRPr>
          </a:p>
          <a:p>
            <a:pPr defTabSz="1219261">
              <a:defRPr sz="1800">
                <a:solidFill>
                  <a:srgbClr val="000000"/>
                </a:solidFill>
              </a:defRPr>
            </a:pPr>
            <a:r>
              <a:rPr sz="2400" b="1">
                <a:solidFill>
                  <a:srgbClr val="FF0000"/>
                </a:solidFill>
                <a:latin typeface="Arial"/>
                <a:ea typeface="Arial"/>
                <a:cs typeface="Arial"/>
                <a:sym typeface="Arial"/>
              </a:rPr>
              <a:t>mortality</a:t>
            </a:r>
          </a:p>
        </p:txBody>
      </p:sp>
      <p:sp>
        <p:nvSpPr>
          <p:cNvPr id="573" name="Shape 573"/>
          <p:cNvSpPr/>
          <p:nvPr/>
        </p:nvSpPr>
        <p:spPr>
          <a:xfrm>
            <a:off x="5170891" y="6722844"/>
            <a:ext cx="1101264" cy="3282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defTabSz="1219261">
              <a:defRPr sz="1800">
                <a:solidFill>
                  <a:srgbClr val="000000"/>
                </a:solidFill>
              </a:defRPr>
            </a:pPr>
            <a:r>
              <a:rPr sz="2133">
                <a:solidFill>
                  <a:srgbClr val="FFFFFF"/>
                </a:solidFill>
                <a:latin typeface="Arial"/>
                <a:ea typeface="Arial"/>
                <a:cs typeface="Arial"/>
                <a:sym typeface="Arial"/>
              </a:rPr>
              <a:t>Nutric </a:t>
            </a:r>
            <a:r>
              <a:rPr sz="2133" u="sng">
                <a:solidFill>
                  <a:srgbClr val="FFFFFF"/>
                </a:solidFill>
                <a:latin typeface="Arial"/>
                <a:ea typeface="Arial"/>
                <a:cs typeface="Arial"/>
                <a:sym typeface="Arial"/>
              </a:rPr>
              <a:t>&gt;</a:t>
            </a:r>
            <a:r>
              <a:rPr sz="2133">
                <a:solidFill>
                  <a:srgbClr val="FFFFFF"/>
                </a:solidFill>
                <a:latin typeface="Arial"/>
                <a:ea typeface="Arial"/>
                <a:cs typeface="Arial"/>
                <a:sym typeface="Arial"/>
              </a:rPr>
              <a:t>5</a:t>
            </a:r>
          </a:p>
        </p:txBody>
      </p:sp>
      <p:sp>
        <p:nvSpPr>
          <p:cNvPr id="574" name="Shape 574"/>
          <p:cNvSpPr/>
          <p:nvPr/>
        </p:nvSpPr>
        <p:spPr>
          <a:xfrm>
            <a:off x="7847747" y="5826803"/>
            <a:ext cx="1905063" cy="1107994"/>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1219261">
              <a:defRPr sz="1800">
                <a:solidFill>
                  <a:srgbClr val="000000"/>
                </a:solidFill>
              </a:defRPr>
            </a:pPr>
            <a:r>
              <a:rPr sz="1600">
                <a:solidFill>
                  <a:srgbClr val="FFFFFF"/>
                </a:solidFill>
                <a:latin typeface="Arial"/>
                <a:ea typeface="Arial"/>
                <a:cs typeface="Arial"/>
                <a:sym typeface="Arial"/>
              </a:rPr>
              <a:t>Stratified by:</a:t>
            </a:r>
            <a:endParaRPr sz="2400">
              <a:latin typeface="Gill Sans Light"/>
              <a:ea typeface="Gill Sans Light"/>
              <a:cs typeface="Gill Sans Light"/>
              <a:sym typeface="Gill Sans Light"/>
            </a:endParaRPr>
          </a:p>
          <a:p>
            <a:pPr defTabSz="1219261">
              <a:defRPr sz="1800">
                <a:solidFill>
                  <a:srgbClr val="000000"/>
                </a:solidFill>
              </a:defRPr>
            </a:pPr>
            <a:r>
              <a:rPr sz="1600">
                <a:solidFill>
                  <a:srgbClr val="FFFFFF"/>
                </a:solidFill>
                <a:latin typeface="Arial"/>
                <a:ea typeface="Arial"/>
                <a:cs typeface="Arial"/>
                <a:sym typeface="Arial"/>
              </a:rPr>
              <a:t>Site</a:t>
            </a:r>
            <a:endParaRPr sz="2400">
              <a:latin typeface="Gill Sans Light"/>
              <a:ea typeface="Gill Sans Light"/>
              <a:cs typeface="Gill Sans Light"/>
              <a:sym typeface="Gill Sans Light"/>
            </a:endParaRPr>
          </a:p>
          <a:p>
            <a:pPr defTabSz="1219261">
              <a:defRPr sz="1800">
                <a:solidFill>
                  <a:srgbClr val="000000"/>
                </a:solidFill>
              </a:defRPr>
            </a:pPr>
            <a:r>
              <a:rPr sz="1600">
                <a:solidFill>
                  <a:srgbClr val="FFFFFF"/>
                </a:solidFill>
                <a:latin typeface="Arial"/>
                <a:ea typeface="Arial"/>
                <a:cs typeface="Arial"/>
                <a:sym typeface="Arial"/>
              </a:rPr>
              <a:t>BMI</a:t>
            </a:r>
            <a:endParaRPr sz="2400">
              <a:latin typeface="Gill Sans Light"/>
              <a:ea typeface="Gill Sans Light"/>
              <a:cs typeface="Gill Sans Light"/>
              <a:sym typeface="Gill Sans Light"/>
            </a:endParaRPr>
          </a:p>
          <a:p>
            <a:pPr defTabSz="1219261">
              <a:defRPr sz="1800">
                <a:solidFill>
                  <a:srgbClr val="000000"/>
                </a:solidFill>
              </a:defRPr>
            </a:pPr>
            <a:r>
              <a:rPr sz="1600">
                <a:solidFill>
                  <a:srgbClr val="FFFFFF"/>
                </a:solidFill>
                <a:latin typeface="Arial"/>
                <a:ea typeface="Arial"/>
                <a:cs typeface="Arial"/>
                <a:sym typeface="Arial"/>
              </a:rPr>
              <a:t>Med vs Surg</a:t>
            </a:r>
          </a:p>
        </p:txBody>
      </p:sp>
      <p:sp>
        <p:nvSpPr>
          <p:cNvPr id="575" name="Shape 575"/>
          <p:cNvSpPr/>
          <p:nvPr/>
        </p:nvSpPr>
        <p:spPr>
          <a:xfrm>
            <a:off x="2490915" y="2157711"/>
            <a:ext cx="12618726" cy="1452703"/>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609630">
              <a:lnSpc>
                <a:spcPct val="120000"/>
              </a:lnSpc>
              <a:defRPr sz="1800">
                <a:solidFill>
                  <a:srgbClr val="000000"/>
                </a:solidFill>
              </a:defRPr>
            </a:pPr>
            <a:r>
              <a:rPr sz="2400" dirty="0">
                <a:latin typeface="Avenir Book"/>
                <a:ea typeface="Avenir Book"/>
                <a:cs typeface="Avenir Book"/>
                <a:sym typeface="Avenir Book"/>
              </a:rPr>
              <a:t>In 2014 INS, on average, patients were prescribed 1.3 grams/kg/day (interquartile range, 1.0-1.5 grams/kg/day,</a:t>
            </a:r>
            <a:endParaRPr sz="2400" dirty="0">
              <a:latin typeface="Gill Sans Light"/>
              <a:ea typeface="Gill Sans Light"/>
              <a:cs typeface="Gill Sans Light"/>
              <a:sym typeface="Gill Sans Light"/>
            </a:endParaRPr>
          </a:p>
          <a:p>
            <a:pPr defTabSz="609630">
              <a:lnSpc>
                <a:spcPct val="120000"/>
              </a:lnSpc>
              <a:defRPr sz="1800">
                <a:solidFill>
                  <a:srgbClr val="000000"/>
                </a:solidFill>
              </a:defRPr>
            </a:pPr>
            <a:r>
              <a:rPr sz="2400" dirty="0">
                <a:latin typeface="Avenir Book"/>
                <a:ea typeface="Avenir Book"/>
                <a:cs typeface="Avenir Book"/>
                <a:sym typeface="Avenir Book"/>
              </a:rPr>
              <a:t> overall range, 0.5-3.8 grams/kg/day). </a:t>
            </a:r>
          </a:p>
        </p:txBody>
      </p:sp>
      <p:sp>
        <p:nvSpPr>
          <p:cNvPr id="576" name="Shape 576"/>
          <p:cNvSpPr/>
          <p:nvPr/>
        </p:nvSpPr>
        <p:spPr>
          <a:xfrm>
            <a:off x="3626112" y="412606"/>
            <a:ext cx="10088039" cy="1341904"/>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Could the INS infrastructure be used to Randomize Patients?</a:t>
            </a:r>
          </a:p>
        </p:txBody>
      </p:sp>
      <p:pic>
        <p:nvPicPr>
          <p:cNvPr id="23" name="image2.png"/>
          <p:cNvPicPr/>
          <p:nvPr/>
        </p:nvPicPr>
        <p:blipFill>
          <a:blip r:embed="rId3">
            <a:extLst/>
          </a:blip>
          <a:stretch>
            <a:fillRect/>
          </a:stretch>
        </p:blipFill>
        <p:spPr>
          <a:xfrm>
            <a:off x="131029" y="18807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1" name="Group 581"/>
          <p:cNvGrpSpPr/>
          <p:nvPr/>
        </p:nvGrpSpPr>
        <p:grpSpPr>
          <a:xfrm>
            <a:off x="3893127" y="3698103"/>
            <a:ext cx="9554009" cy="5732406"/>
            <a:chOff x="0" y="0"/>
            <a:chExt cx="7165286" cy="4299171"/>
          </a:xfrm>
        </p:grpSpPr>
        <p:pic>
          <p:nvPicPr>
            <p:cNvPr id="579" name="image4.png"/>
            <p:cNvPicPr/>
            <p:nvPr/>
          </p:nvPicPr>
          <p:blipFill>
            <a:blip r:embed="rId2">
              <a:extLst/>
            </a:blip>
            <a:stretch>
              <a:fillRect/>
            </a:stretch>
          </p:blipFill>
          <p:spPr>
            <a:xfrm>
              <a:off x="0" y="0"/>
              <a:ext cx="7165287" cy="4299172"/>
            </a:xfrm>
            <a:prstGeom prst="rect">
              <a:avLst/>
            </a:prstGeom>
            <a:ln w="12700" cap="flat">
              <a:noFill/>
              <a:miter lim="400000"/>
            </a:ln>
            <a:effectLst>
              <a:reflection stA="50000" endPos="40000" dir="5400000" sy="-100000" algn="bl" rotWithShape="0"/>
            </a:effectLst>
          </p:spPr>
        </p:pic>
        <p:sp>
          <p:nvSpPr>
            <p:cNvPr id="580" name="Shape 580"/>
            <p:cNvSpPr/>
            <p:nvPr/>
          </p:nvSpPr>
          <p:spPr>
            <a:xfrm>
              <a:off x="346582" y="194633"/>
              <a:ext cx="6472123" cy="3887029"/>
            </a:xfrm>
            <a:prstGeom prst="rect">
              <a:avLst/>
            </a:prstGeom>
            <a:solidFill>
              <a:srgbClr val="5A5F5E"/>
            </a:solidFill>
            <a:ln w="12700" cap="flat">
              <a:noFill/>
              <a:miter lim="400000"/>
            </a:ln>
            <a:effectLst/>
          </p:spPr>
          <p:txBody>
            <a:bodyPr wrap="square" lIns="0" tIns="0" rIns="0" bIns="0" numCol="1" anchor="ctr">
              <a:noAutofit/>
            </a:bodyPr>
            <a:lstStyle/>
            <a:p>
              <a:pPr lvl="0">
                <a:defRPr>
                  <a:solidFill>
                    <a:srgbClr val="FFFFFF"/>
                  </a:solidFill>
                  <a:latin typeface="Gill Sans Light"/>
                  <a:ea typeface="Gill Sans Light"/>
                  <a:cs typeface="Gill Sans Light"/>
                  <a:sym typeface="Gill Sans Light"/>
                </a:defRPr>
              </a:pPr>
              <a:endParaRPr sz="4800">
                <a:solidFill>
                  <a:schemeClr val="bg1"/>
                </a:solidFill>
              </a:endParaRPr>
            </a:p>
          </p:txBody>
        </p:sp>
      </p:grpSp>
      <p:sp>
        <p:nvSpPr>
          <p:cNvPr id="582" name="Shape 582"/>
          <p:cNvSpPr/>
          <p:nvPr/>
        </p:nvSpPr>
        <p:spPr>
          <a:xfrm>
            <a:off x="10575189" y="5422509"/>
            <a:ext cx="1896597" cy="2283594"/>
          </a:xfrm>
          <a:prstGeom prst="rect">
            <a:avLst/>
          </a:prstGeom>
          <a:ln w="25400">
            <a:solidFill>
              <a:srgbClr val="FFFFFF"/>
            </a:solidFill>
            <a:round/>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sp>
        <p:nvSpPr>
          <p:cNvPr id="583" name="Shape 583"/>
          <p:cNvSpPr/>
          <p:nvPr/>
        </p:nvSpPr>
        <p:spPr>
          <a:xfrm>
            <a:off x="4868912" y="5990183"/>
            <a:ext cx="1502014" cy="3282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1600">
                <a:solidFill>
                  <a:srgbClr val="FFFFFF"/>
                </a:solidFill>
                <a:latin typeface="Arial"/>
                <a:ea typeface="Arial"/>
                <a:cs typeface="Arial"/>
                <a:sym typeface="Arial"/>
              </a:defRPr>
            </a:lvl1pPr>
          </a:lstStyle>
          <a:p>
            <a:pPr lvl="0">
              <a:defRPr sz="1800">
                <a:solidFill>
                  <a:srgbClr val="000000"/>
                </a:solidFill>
              </a:defRPr>
            </a:pPr>
            <a:r>
              <a:rPr sz="2133" dirty="0">
                <a:solidFill>
                  <a:schemeClr val="bg1"/>
                </a:solidFill>
              </a:rPr>
              <a:t>ICU patients</a:t>
            </a:r>
          </a:p>
        </p:txBody>
      </p:sp>
      <p:sp>
        <p:nvSpPr>
          <p:cNvPr id="584" name="Shape 584"/>
          <p:cNvSpPr/>
          <p:nvPr/>
        </p:nvSpPr>
        <p:spPr>
          <a:xfrm>
            <a:off x="7031743" y="5939382"/>
            <a:ext cx="480901" cy="80021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3900" b="1">
                <a:solidFill>
                  <a:srgbClr val="FFFFFF"/>
                </a:solidFill>
                <a:latin typeface="Arial"/>
                <a:ea typeface="Arial"/>
                <a:cs typeface="Arial"/>
                <a:sym typeface="Arial"/>
              </a:defRPr>
            </a:lvl1pPr>
          </a:lstStyle>
          <a:p>
            <a:pPr lvl="0">
              <a:defRPr sz="1800" b="0">
                <a:solidFill>
                  <a:srgbClr val="000000"/>
                </a:solidFill>
              </a:defRPr>
            </a:pPr>
            <a:r>
              <a:rPr sz="5200"/>
              <a:t>R</a:t>
            </a:r>
          </a:p>
        </p:txBody>
      </p:sp>
      <p:sp>
        <p:nvSpPr>
          <p:cNvPr id="585" name="Shape 585"/>
          <p:cNvSpPr/>
          <p:nvPr/>
        </p:nvSpPr>
        <p:spPr>
          <a:xfrm>
            <a:off x="8174557" y="4732382"/>
            <a:ext cx="3352906" cy="3282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914400">
              <a:defRPr sz="1600">
                <a:solidFill>
                  <a:srgbClr val="FFFFFF"/>
                </a:solidFill>
                <a:latin typeface="Arial"/>
                <a:ea typeface="Arial"/>
                <a:cs typeface="Arial"/>
                <a:sym typeface="Arial"/>
              </a:defRPr>
            </a:lvl1pPr>
          </a:lstStyle>
          <a:p>
            <a:pPr lvl="0">
              <a:defRPr sz="1800">
                <a:solidFill>
                  <a:srgbClr val="000000"/>
                </a:solidFill>
              </a:defRPr>
            </a:pPr>
            <a:r>
              <a:rPr sz="2133" dirty="0">
                <a:solidFill>
                  <a:schemeClr val="bg1"/>
                </a:solidFill>
              </a:rPr>
              <a:t>Standard Polymeric Diet</a:t>
            </a:r>
          </a:p>
        </p:txBody>
      </p:sp>
      <p:sp>
        <p:nvSpPr>
          <p:cNvPr id="586" name="Shape 586"/>
          <p:cNvSpPr/>
          <p:nvPr/>
        </p:nvSpPr>
        <p:spPr>
          <a:xfrm>
            <a:off x="8334003" y="8174555"/>
            <a:ext cx="3999493" cy="3282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1600">
                <a:solidFill>
                  <a:srgbClr val="FFFFFF"/>
                </a:solidFill>
                <a:latin typeface="Arial"/>
                <a:ea typeface="Arial"/>
                <a:cs typeface="Arial"/>
                <a:sym typeface="Arial"/>
              </a:defRPr>
            </a:lvl1pPr>
          </a:lstStyle>
          <a:p>
            <a:pPr lvl="0">
              <a:defRPr sz="1800">
                <a:solidFill>
                  <a:srgbClr val="000000"/>
                </a:solidFill>
              </a:defRPr>
            </a:pPr>
            <a:r>
              <a:rPr sz="2133" dirty="0">
                <a:solidFill>
                  <a:schemeClr val="bg1"/>
                </a:solidFill>
              </a:rPr>
              <a:t>Standard Semi-digested Solution</a:t>
            </a:r>
          </a:p>
        </p:txBody>
      </p:sp>
      <p:sp>
        <p:nvSpPr>
          <p:cNvPr id="587" name="Shape 587"/>
          <p:cNvSpPr/>
          <p:nvPr/>
        </p:nvSpPr>
        <p:spPr>
          <a:xfrm>
            <a:off x="6687080" y="5793161"/>
            <a:ext cx="1163552" cy="1054470"/>
          </a:xfrm>
          <a:custGeom>
            <a:avLst/>
            <a:gdLst/>
            <a:ahLst/>
            <a:cxnLst>
              <a:cxn ang="0">
                <a:pos x="wd2" y="hd2"/>
              </a:cxn>
              <a:cxn ang="5400000">
                <a:pos x="wd2" y="hd2"/>
              </a:cxn>
              <a:cxn ang="10800000">
                <a:pos x="wd2" y="hd2"/>
              </a:cxn>
              <a:cxn ang="16200000">
                <a:pos x="wd2" y="hd2"/>
              </a:cxn>
            </a:cxnLst>
            <a:rect l="0" t="0" r="r" b="b"/>
            <a:pathLst>
              <a:path w="21600" h="21600" extrusionOk="0">
                <a:moveTo>
                  <a:pt x="21600" y="10806"/>
                </a:moveTo>
                <a:lnTo>
                  <a:pt x="21379" y="8619"/>
                </a:lnTo>
                <a:lnTo>
                  <a:pt x="20747" y="6595"/>
                </a:lnTo>
                <a:lnTo>
                  <a:pt x="19746" y="4757"/>
                </a:lnTo>
                <a:lnTo>
                  <a:pt x="18428" y="3152"/>
                </a:lnTo>
                <a:lnTo>
                  <a:pt x="16827" y="1838"/>
                </a:lnTo>
                <a:lnTo>
                  <a:pt x="14994" y="849"/>
                </a:lnTo>
                <a:lnTo>
                  <a:pt x="12960" y="209"/>
                </a:lnTo>
                <a:lnTo>
                  <a:pt x="10800" y="0"/>
                </a:lnTo>
                <a:lnTo>
                  <a:pt x="8619" y="209"/>
                </a:lnTo>
                <a:lnTo>
                  <a:pt x="6596" y="849"/>
                </a:lnTo>
                <a:lnTo>
                  <a:pt x="4752" y="1838"/>
                </a:lnTo>
                <a:lnTo>
                  <a:pt x="3161" y="3152"/>
                </a:lnTo>
                <a:lnTo>
                  <a:pt x="1833" y="4757"/>
                </a:lnTo>
                <a:lnTo>
                  <a:pt x="843" y="6595"/>
                </a:lnTo>
                <a:lnTo>
                  <a:pt x="211" y="8619"/>
                </a:lnTo>
                <a:lnTo>
                  <a:pt x="0" y="10806"/>
                </a:lnTo>
                <a:lnTo>
                  <a:pt x="211" y="12969"/>
                </a:lnTo>
                <a:lnTo>
                  <a:pt x="843" y="14993"/>
                </a:lnTo>
                <a:lnTo>
                  <a:pt x="1833" y="16831"/>
                </a:lnTo>
                <a:lnTo>
                  <a:pt x="3161" y="18436"/>
                </a:lnTo>
                <a:lnTo>
                  <a:pt x="4752" y="19751"/>
                </a:lnTo>
                <a:lnTo>
                  <a:pt x="6596" y="20751"/>
                </a:lnTo>
                <a:lnTo>
                  <a:pt x="8619" y="21379"/>
                </a:lnTo>
                <a:lnTo>
                  <a:pt x="10800" y="21600"/>
                </a:lnTo>
                <a:lnTo>
                  <a:pt x="12960" y="21379"/>
                </a:lnTo>
                <a:lnTo>
                  <a:pt x="14994" y="20751"/>
                </a:lnTo>
                <a:lnTo>
                  <a:pt x="16827" y="19751"/>
                </a:lnTo>
                <a:lnTo>
                  <a:pt x="18428" y="18436"/>
                </a:lnTo>
                <a:lnTo>
                  <a:pt x="19746" y="16831"/>
                </a:lnTo>
                <a:lnTo>
                  <a:pt x="20747" y="14993"/>
                </a:lnTo>
                <a:lnTo>
                  <a:pt x="21379" y="12969"/>
                </a:lnTo>
                <a:lnTo>
                  <a:pt x="21600" y="10806"/>
                </a:lnTo>
              </a:path>
            </a:pathLst>
          </a:custGeom>
          <a:ln w="23813">
            <a:solidFill>
              <a:srgbClr val="FFFFFF"/>
            </a:solidFill>
            <a:round/>
          </a:ln>
        </p:spPr>
        <p:txBody>
          <a:bodyPr lIns="0" tIns="0" rIns="0" bIns="0"/>
          <a:lstStyle/>
          <a:p>
            <a:pPr algn="l" defTabSz="1219261">
              <a:defRPr sz="2400">
                <a:solidFill>
                  <a:srgbClr val="FFFF00"/>
                </a:solidFill>
                <a:latin typeface="Arial"/>
                <a:ea typeface="Arial"/>
                <a:cs typeface="Arial"/>
                <a:sym typeface="Arial"/>
              </a:defRPr>
            </a:pPr>
            <a:endParaRPr sz="3200"/>
          </a:p>
        </p:txBody>
      </p:sp>
      <p:sp>
        <p:nvSpPr>
          <p:cNvPr id="588" name="Shape 588"/>
          <p:cNvSpPr/>
          <p:nvPr/>
        </p:nvSpPr>
        <p:spPr>
          <a:xfrm flipV="1">
            <a:off x="7361988" y="5213342"/>
            <a:ext cx="793779" cy="592690"/>
          </a:xfrm>
          <a:prstGeom prst="line">
            <a:avLst/>
          </a:prstGeom>
          <a:ln w="25400">
            <a:solidFill>
              <a:srgbClr val="FFFFFF"/>
            </a:solidFill>
            <a:round/>
          </a:ln>
        </p:spPr>
        <p:txBody>
          <a:bodyPr lIns="0" tIns="0" rIns="0" bIns="0"/>
          <a:lstStyle/>
          <a:p>
            <a:pPr algn="l" defTabSz="609630">
              <a:defRPr sz="1200">
                <a:solidFill>
                  <a:srgbClr val="000000"/>
                </a:solidFill>
              </a:defRPr>
            </a:pPr>
            <a:endParaRPr sz="1600"/>
          </a:p>
        </p:txBody>
      </p:sp>
      <p:sp>
        <p:nvSpPr>
          <p:cNvPr id="589" name="Shape 589"/>
          <p:cNvSpPr/>
          <p:nvPr/>
        </p:nvSpPr>
        <p:spPr>
          <a:xfrm>
            <a:off x="8044486" y="5136281"/>
            <a:ext cx="215912" cy="196859"/>
          </a:xfrm>
          <a:custGeom>
            <a:avLst/>
            <a:gdLst/>
            <a:ahLst/>
            <a:cxnLst>
              <a:cxn ang="0">
                <a:pos x="wd2" y="hd2"/>
              </a:cxn>
              <a:cxn ang="5400000">
                <a:pos x="wd2" y="hd2"/>
              </a:cxn>
              <a:cxn ang="10800000">
                <a:pos x="wd2" y="hd2"/>
              </a:cxn>
              <a:cxn ang="16200000">
                <a:pos x="wd2" y="hd2"/>
              </a:cxn>
            </a:cxnLst>
            <a:rect l="0" t="0" r="r" b="b"/>
            <a:pathLst>
              <a:path w="21600" h="21600" extrusionOk="0">
                <a:moveTo>
                  <a:pt x="0" y="4112"/>
                </a:moveTo>
                <a:lnTo>
                  <a:pt x="21600" y="0"/>
                </a:lnTo>
                <a:lnTo>
                  <a:pt x="11598" y="21600"/>
                </a:lnTo>
                <a:lnTo>
                  <a:pt x="11066" y="8571"/>
                </a:lnTo>
                <a:lnTo>
                  <a:pt x="0" y="4112"/>
                </a:lnTo>
                <a:close/>
              </a:path>
            </a:pathLst>
          </a:custGeom>
          <a:solidFill>
            <a:srgbClr val="FFFFFF"/>
          </a:solidFill>
          <a:ln w="12700">
            <a:miter lim="400000"/>
          </a:ln>
        </p:spPr>
        <p:txBody>
          <a:bodyPr lIns="0" tIns="0" rIns="0" bIns="0"/>
          <a:lstStyle/>
          <a:p>
            <a:pPr algn="l" defTabSz="1219261">
              <a:defRPr sz="2400">
                <a:solidFill>
                  <a:srgbClr val="FFFF00"/>
                </a:solidFill>
                <a:latin typeface="Arial"/>
                <a:ea typeface="Arial"/>
                <a:cs typeface="Arial"/>
                <a:sym typeface="Arial"/>
              </a:defRPr>
            </a:pPr>
            <a:endParaRPr sz="3200"/>
          </a:p>
        </p:txBody>
      </p:sp>
      <p:sp>
        <p:nvSpPr>
          <p:cNvPr id="590" name="Shape 590"/>
          <p:cNvSpPr/>
          <p:nvPr/>
        </p:nvSpPr>
        <p:spPr>
          <a:xfrm>
            <a:off x="7357754" y="6847458"/>
            <a:ext cx="802246" cy="1024925"/>
          </a:xfrm>
          <a:prstGeom prst="line">
            <a:avLst/>
          </a:prstGeom>
          <a:ln w="25400">
            <a:solidFill>
              <a:srgbClr val="FFFFFF"/>
            </a:solidFill>
            <a:round/>
          </a:ln>
        </p:spPr>
        <p:txBody>
          <a:bodyPr lIns="0" tIns="0" rIns="0" bIns="0"/>
          <a:lstStyle/>
          <a:p>
            <a:pPr algn="l" defTabSz="609630">
              <a:defRPr sz="1200">
                <a:solidFill>
                  <a:srgbClr val="000000"/>
                </a:solidFill>
              </a:defRPr>
            </a:pPr>
            <a:endParaRPr sz="1600"/>
          </a:p>
        </p:txBody>
      </p:sp>
      <p:sp>
        <p:nvSpPr>
          <p:cNvPr id="591" name="Shape 591"/>
          <p:cNvSpPr/>
          <p:nvPr/>
        </p:nvSpPr>
        <p:spPr>
          <a:xfrm>
            <a:off x="8045545" y="7750294"/>
            <a:ext cx="213796" cy="203212"/>
          </a:xfrm>
          <a:custGeom>
            <a:avLst/>
            <a:gdLst/>
            <a:ahLst/>
            <a:cxnLst>
              <a:cxn ang="0">
                <a:pos x="wd2" y="hd2"/>
              </a:cxn>
              <a:cxn ang="5400000">
                <a:pos x="wd2" y="hd2"/>
              </a:cxn>
              <a:cxn ang="10800000">
                <a:pos x="wd2" y="hd2"/>
              </a:cxn>
              <a:cxn ang="16200000">
                <a:pos x="wd2" y="hd2"/>
              </a:cxn>
            </a:cxnLst>
            <a:rect l="0" t="0" r="r" b="b"/>
            <a:pathLst>
              <a:path w="21600" h="21600" extrusionOk="0">
                <a:moveTo>
                  <a:pt x="12874" y="0"/>
                </a:moveTo>
                <a:lnTo>
                  <a:pt x="21600" y="21600"/>
                </a:lnTo>
                <a:lnTo>
                  <a:pt x="0" y="16046"/>
                </a:lnTo>
                <a:lnTo>
                  <a:pt x="11527" y="12511"/>
                </a:lnTo>
                <a:lnTo>
                  <a:pt x="12874" y="0"/>
                </a:lnTo>
                <a:close/>
              </a:path>
            </a:pathLst>
          </a:custGeom>
          <a:solidFill>
            <a:srgbClr val="FFFFFF"/>
          </a:solidFill>
          <a:ln w="12700">
            <a:miter lim="400000"/>
          </a:ln>
        </p:spPr>
        <p:txBody>
          <a:bodyPr lIns="0" tIns="0" rIns="0" bIns="0"/>
          <a:lstStyle/>
          <a:p>
            <a:pPr algn="l" defTabSz="1219261">
              <a:defRPr sz="2400">
                <a:solidFill>
                  <a:srgbClr val="FFFF00"/>
                </a:solidFill>
                <a:latin typeface="Arial"/>
                <a:ea typeface="Arial"/>
                <a:cs typeface="Arial"/>
                <a:sym typeface="Arial"/>
              </a:defRPr>
            </a:pPr>
            <a:endParaRPr sz="3200"/>
          </a:p>
        </p:txBody>
      </p:sp>
      <p:sp>
        <p:nvSpPr>
          <p:cNvPr id="592" name="Shape 592"/>
          <p:cNvSpPr/>
          <p:nvPr/>
        </p:nvSpPr>
        <p:spPr>
          <a:xfrm>
            <a:off x="4780561" y="6297794"/>
            <a:ext cx="1716816" cy="3282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1600">
                <a:solidFill>
                  <a:srgbClr val="FFFFFF"/>
                </a:solidFill>
                <a:latin typeface="Arial"/>
                <a:ea typeface="Arial"/>
                <a:cs typeface="Arial"/>
                <a:sym typeface="Arial"/>
              </a:defRPr>
            </a:lvl1pPr>
          </a:lstStyle>
          <a:p>
            <a:pPr lvl="0">
              <a:defRPr sz="1800">
                <a:solidFill>
                  <a:srgbClr val="000000"/>
                </a:solidFill>
              </a:defRPr>
            </a:pPr>
            <a:r>
              <a:rPr sz="2133" dirty="0"/>
              <a:t>Started on EN</a:t>
            </a:r>
          </a:p>
        </p:txBody>
      </p:sp>
      <p:sp>
        <p:nvSpPr>
          <p:cNvPr id="593" name="Shape 593"/>
          <p:cNvSpPr/>
          <p:nvPr/>
        </p:nvSpPr>
        <p:spPr>
          <a:xfrm>
            <a:off x="10609057" y="5591721"/>
            <a:ext cx="1828856" cy="861772"/>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defTabSz="914400">
              <a:defRPr sz="1800">
                <a:solidFill>
                  <a:srgbClr val="FFFFFF"/>
                </a:solidFill>
                <a:latin typeface="Arial"/>
                <a:ea typeface="Arial"/>
                <a:cs typeface="Arial"/>
                <a:sym typeface="Arial"/>
              </a:defRPr>
            </a:lvl1pPr>
          </a:lstStyle>
          <a:p>
            <a:pPr lvl="0">
              <a:defRPr>
                <a:solidFill>
                  <a:srgbClr val="000000"/>
                </a:solidFill>
              </a:defRPr>
            </a:pPr>
            <a:r>
              <a:rPr sz="2400" dirty="0">
                <a:solidFill>
                  <a:schemeClr val="bg1"/>
                </a:solidFill>
              </a:rPr>
              <a:t>Primary Outcome</a:t>
            </a:r>
          </a:p>
        </p:txBody>
      </p:sp>
      <p:sp>
        <p:nvSpPr>
          <p:cNvPr id="594" name="Shape 594"/>
          <p:cNvSpPr/>
          <p:nvPr/>
        </p:nvSpPr>
        <p:spPr>
          <a:xfrm>
            <a:off x="10560369" y="6323776"/>
            <a:ext cx="1926231" cy="1231104"/>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defTabSz="914400">
              <a:defRPr sz="1800" b="1">
                <a:solidFill>
                  <a:srgbClr val="FF0000"/>
                </a:solidFill>
                <a:latin typeface="Arial"/>
                <a:ea typeface="Arial"/>
                <a:cs typeface="Arial"/>
                <a:sym typeface="Arial"/>
              </a:defRPr>
            </a:lvl1pPr>
          </a:lstStyle>
          <a:p>
            <a:pPr lvl="0">
              <a:defRPr b="0">
                <a:solidFill>
                  <a:srgbClr val="000000"/>
                </a:solidFill>
              </a:defRPr>
            </a:pPr>
            <a:r>
              <a:rPr sz="2400" dirty="0">
                <a:solidFill>
                  <a:schemeClr val="bg1"/>
                </a:solidFill>
              </a:rPr>
              <a:t>Overall ICU Nutritional Adequacy</a:t>
            </a:r>
          </a:p>
        </p:txBody>
      </p:sp>
      <p:sp>
        <p:nvSpPr>
          <p:cNvPr id="595" name="Shape 595"/>
          <p:cNvSpPr/>
          <p:nvPr/>
        </p:nvSpPr>
        <p:spPr>
          <a:xfrm>
            <a:off x="7847747" y="5803423"/>
            <a:ext cx="1905063" cy="1107994"/>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1219261">
              <a:defRPr sz="1800">
                <a:solidFill>
                  <a:srgbClr val="000000"/>
                </a:solidFill>
              </a:defRPr>
            </a:pPr>
            <a:r>
              <a:rPr sz="1600">
                <a:solidFill>
                  <a:srgbClr val="FFFFFF"/>
                </a:solidFill>
                <a:latin typeface="Arial"/>
                <a:ea typeface="Arial"/>
                <a:cs typeface="Arial"/>
                <a:sym typeface="Arial"/>
              </a:rPr>
              <a:t>Stratified by:</a:t>
            </a:r>
            <a:endParaRPr sz="2400">
              <a:latin typeface="Gill Sans Light"/>
              <a:ea typeface="Gill Sans Light"/>
              <a:cs typeface="Gill Sans Light"/>
              <a:sym typeface="Gill Sans Light"/>
            </a:endParaRPr>
          </a:p>
          <a:p>
            <a:pPr defTabSz="1219261">
              <a:defRPr sz="1800">
                <a:solidFill>
                  <a:srgbClr val="000000"/>
                </a:solidFill>
              </a:defRPr>
            </a:pPr>
            <a:r>
              <a:rPr sz="1600">
                <a:solidFill>
                  <a:srgbClr val="FFFFFF"/>
                </a:solidFill>
                <a:latin typeface="Arial"/>
                <a:ea typeface="Arial"/>
                <a:cs typeface="Arial"/>
                <a:sym typeface="Arial"/>
              </a:rPr>
              <a:t>Site</a:t>
            </a:r>
            <a:endParaRPr sz="2400">
              <a:latin typeface="Gill Sans Light"/>
              <a:ea typeface="Gill Sans Light"/>
              <a:cs typeface="Gill Sans Light"/>
              <a:sym typeface="Gill Sans Light"/>
            </a:endParaRPr>
          </a:p>
          <a:p>
            <a:pPr defTabSz="1219261">
              <a:defRPr sz="1800">
                <a:solidFill>
                  <a:srgbClr val="000000"/>
                </a:solidFill>
              </a:defRPr>
            </a:pPr>
            <a:r>
              <a:rPr sz="1600">
                <a:solidFill>
                  <a:srgbClr val="FFFFFF"/>
                </a:solidFill>
                <a:latin typeface="Arial"/>
                <a:ea typeface="Arial"/>
                <a:cs typeface="Arial"/>
                <a:sym typeface="Arial"/>
              </a:rPr>
              <a:t>BMI</a:t>
            </a:r>
            <a:endParaRPr sz="2400">
              <a:latin typeface="Gill Sans Light"/>
              <a:ea typeface="Gill Sans Light"/>
              <a:cs typeface="Gill Sans Light"/>
              <a:sym typeface="Gill Sans Light"/>
            </a:endParaRPr>
          </a:p>
          <a:p>
            <a:pPr defTabSz="1219261">
              <a:defRPr sz="1800">
                <a:solidFill>
                  <a:srgbClr val="000000"/>
                </a:solidFill>
              </a:defRPr>
            </a:pPr>
            <a:r>
              <a:rPr sz="1600">
                <a:solidFill>
                  <a:srgbClr val="FFFFFF"/>
                </a:solidFill>
                <a:latin typeface="Arial"/>
                <a:ea typeface="Arial"/>
                <a:cs typeface="Arial"/>
                <a:sym typeface="Arial"/>
              </a:rPr>
              <a:t>Med vs Surg</a:t>
            </a:r>
          </a:p>
        </p:txBody>
      </p:sp>
      <p:sp>
        <p:nvSpPr>
          <p:cNvPr id="596" name="Shape 596"/>
          <p:cNvSpPr/>
          <p:nvPr/>
        </p:nvSpPr>
        <p:spPr>
          <a:xfrm>
            <a:off x="2532526" y="2632497"/>
            <a:ext cx="12275209" cy="71404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defTabSz="457200">
              <a:lnSpc>
                <a:spcPct val="120000"/>
              </a:lnSpc>
              <a:defRPr sz="2400">
                <a:solidFill>
                  <a:srgbClr val="000000"/>
                </a:solidFill>
                <a:latin typeface="Avenir Book"/>
                <a:ea typeface="Avenir Book"/>
                <a:cs typeface="Avenir Book"/>
                <a:sym typeface="Avenir Book"/>
              </a:defRPr>
            </a:lvl1pPr>
          </a:lstStyle>
          <a:p>
            <a:pPr lvl="0">
              <a:defRPr sz="1800"/>
            </a:pPr>
            <a:r>
              <a:rPr sz="3200" dirty="0"/>
              <a:t>In 2014 INS, 86% received a polymeric formula</a:t>
            </a:r>
          </a:p>
        </p:txBody>
      </p:sp>
      <p:sp>
        <p:nvSpPr>
          <p:cNvPr id="597" name="Shape 597"/>
          <p:cNvSpPr/>
          <p:nvPr/>
        </p:nvSpPr>
        <p:spPr>
          <a:xfrm>
            <a:off x="3756258" y="639180"/>
            <a:ext cx="10088039" cy="1341904"/>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Could the INS infrastructure be used to Randomize Patients?</a:t>
            </a:r>
          </a:p>
        </p:txBody>
      </p:sp>
      <p:pic>
        <p:nvPicPr>
          <p:cNvPr id="22" name="image2.png"/>
          <p:cNvPicPr/>
          <p:nvPr/>
        </p:nvPicPr>
        <p:blipFill>
          <a:blip r:embed="rId3">
            <a:extLst/>
          </a:blip>
          <a:stretch>
            <a:fillRect/>
          </a:stretch>
        </p:blipFill>
        <p:spPr>
          <a:xfrm>
            <a:off x="80229" y="19823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2" name="Group 602"/>
          <p:cNvGrpSpPr/>
          <p:nvPr/>
        </p:nvGrpSpPr>
        <p:grpSpPr>
          <a:xfrm>
            <a:off x="4033105" y="3647693"/>
            <a:ext cx="9395972" cy="5637585"/>
            <a:chOff x="0" y="0"/>
            <a:chExt cx="7046762" cy="4228058"/>
          </a:xfrm>
        </p:grpSpPr>
        <p:pic>
          <p:nvPicPr>
            <p:cNvPr id="600" name="image4.png"/>
            <p:cNvPicPr/>
            <p:nvPr/>
          </p:nvPicPr>
          <p:blipFill>
            <a:blip r:embed="rId2">
              <a:extLst/>
            </a:blip>
            <a:stretch>
              <a:fillRect/>
            </a:stretch>
          </p:blipFill>
          <p:spPr>
            <a:xfrm>
              <a:off x="0" y="0"/>
              <a:ext cx="7046763" cy="4228059"/>
            </a:xfrm>
            <a:prstGeom prst="rect">
              <a:avLst/>
            </a:prstGeom>
            <a:ln w="12700" cap="flat">
              <a:noFill/>
              <a:miter lim="400000"/>
            </a:ln>
            <a:effectLst>
              <a:reflection stA="50000" endPos="40000" dir="5400000" sy="-100000" algn="bl" rotWithShape="0"/>
            </a:effectLst>
          </p:spPr>
        </p:pic>
        <p:sp>
          <p:nvSpPr>
            <p:cNvPr id="601" name="Shape 601"/>
            <p:cNvSpPr/>
            <p:nvPr/>
          </p:nvSpPr>
          <p:spPr>
            <a:xfrm>
              <a:off x="340849" y="191414"/>
              <a:ext cx="6365064" cy="3822732"/>
            </a:xfrm>
            <a:prstGeom prst="rect">
              <a:avLst/>
            </a:prstGeom>
            <a:solidFill>
              <a:srgbClr val="5A5F5E"/>
            </a:solidFill>
            <a:ln w="12700" cap="flat">
              <a:noFill/>
              <a:miter lim="400000"/>
            </a:ln>
            <a:effectLst/>
          </p:spPr>
          <p:txBody>
            <a:bodyPr wrap="square" lIns="0" tIns="0" rIns="0" bIns="0" numCol="1" anchor="ctr">
              <a:noAutofit/>
            </a:bodyPr>
            <a:lstStyle/>
            <a:p>
              <a:pPr lvl="0">
                <a:defRPr>
                  <a:solidFill>
                    <a:srgbClr val="FFFFFF"/>
                  </a:solidFill>
                  <a:latin typeface="Gill Sans Light"/>
                  <a:ea typeface="Gill Sans Light"/>
                  <a:cs typeface="Gill Sans Light"/>
                  <a:sym typeface="Gill Sans Light"/>
                </a:defRPr>
              </a:pPr>
              <a:endParaRPr sz="4800"/>
            </a:p>
          </p:txBody>
        </p:sp>
      </p:grpSp>
      <p:sp>
        <p:nvSpPr>
          <p:cNvPr id="603" name="Shape 603"/>
          <p:cNvSpPr/>
          <p:nvPr/>
        </p:nvSpPr>
        <p:spPr>
          <a:xfrm>
            <a:off x="2297264" y="2120738"/>
            <a:ext cx="13172455" cy="1304971"/>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defTabSz="457200">
              <a:lnSpc>
                <a:spcPct val="120000"/>
              </a:lnSpc>
              <a:defRPr sz="2400">
                <a:solidFill>
                  <a:srgbClr val="000000"/>
                </a:solidFill>
                <a:latin typeface="Avenir Book"/>
                <a:ea typeface="Avenir Book"/>
                <a:cs typeface="Avenir Book"/>
                <a:sym typeface="Avenir Book"/>
              </a:defRPr>
            </a:lvl1pPr>
          </a:lstStyle>
          <a:p>
            <a:pPr lvl="0">
              <a:defRPr sz="1800"/>
            </a:pPr>
            <a:r>
              <a:rPr sz="3200" dirty="0"/>
              <a:t>In 2014 INS, of the patients who received PN: 37% alternative lipid emulsion. 37% Lipid free, 25% Soy bean emulsion</a:t>
            </a:r>
          </a:p>
        </p:txBody>
      </p:sp>
      <p:sp>
        <p:nvSpPr>
          <p:cNvPr id="604" name="Shape 604"/>
          <p:cNvSpPr/>
          <p:nvPr/>
        </p:nvSpPr>
        <p:spPr>
          <a:xfrm>
            <a:off x="4997608" y="5884867"/>
            <a:ext cx="1502014" cy="3282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1600">
                <a:solidFill>
                  <a:srgbClr val="FFFFFF"/>
                </a:solidFill>
                <a:latin typeface="Arial"/>
                <a:ea typeface="Arial"/>
                <a:cs typeface="Arial"/>
                <a:sym typeface="Arial"/>
              </a:defRPr>
            </a:lvl1pPr>
          </a:lstStyle>
          <a:p>
            <a:pPr lvl="0">
              <a:defRPr sz="1800">
                <a:solidFill>
                  <a:srgbClr val="000000"/>
                </a:solidFill>
              </a:defRPr>
            </a:pPr>
            <a:r>
              <a:rPr sz="2133" dirty="0">
                <a:solidFill>
                  <a:schemeClr val="bg1"/>
                </a:solidFill>
              </a:rPr>
              <a:t>ICU patients</a:t>
            </a:r>
          </a:p>
        </p:txBody>
      </p:sp>
      <p:sp>
        <p:nvSpPr>
          <p:cNvPr id="605" name="Shape 605"/>
          <p:cNvSpPr/>
          <p:nvPr/>
        </p:nvSpPr>
        <p:spPr>
          <a:xfrm>
            <a:off x="7092703" y="5834065"/>
            <a:ext cx="480901" cy="80021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3900" b="1">
                <a:solidFill>
                  <a:srgbClr val="FFFFFF"/>
                </a:solidFill>
                <a:latin typeface="Arial"/>
                <a:ea typeface="Arial"/>
                <a:cs typeface="Arial"/>
                <a:sym typeface="Arial"/>
              </a:defRPr>
            </a:lvl1pPr>
          </a:lstStyle>
          <a:p>
            <a:pPr lvl="0">
              <a:defRPr sz="1800" b="0">
                <a:solidFill>
                  <a:srgbClr val="000000"/>
                </a:solidFill>
              </a:defRPr>
            </a:pPr>
            <a:r>
              <a:rPr sz="5200"/>
              <a:t>R</a:t>
            </a:r>
          </a:p>
        </p:txBody>
      </p:sp>
      <p:sp>
        <p:nvSpPr>
          <p:cNvPr id="606" name="Shape 606"/>
          <p:cNvSpPr/>
          <p:nvPr/>
        </p:nvSpPr>
        <p:spPr>
          <a:xfrm>
            <a:off x="8235517" y="4627067"/>
            <a:ext cx="3352906" cy="3282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914400">
              <a:defRPr sz="1600">
                <a:solidFill>
                  <a:srgbClr val="FFFFFF"/>
                </a:solidFill>
                <a:latin typeface="Arial"/>
                <a:ea typeface="Arial"/>
                <a:cs typeface="Arial"/>
                <a:sym typeface="Arial"/>
              </a:defRPr>
            </a:lvl1pPr>
          </a:lstStyle>
          <a:p>
            <a:pPr lvl="0">
              <a:defRPr sz="1800">
                <a:solidFill>
                  <a:srgbClr val="000000"/>
                </a:solidFill>
              </a:defRPr>
            </a:pPr>
            <a:r>
              <a:rPr sz="2133" dirty="0">
                <a:solidFill>
                  <a:schemeClr val="bg1"/>
                </a:solidFill>
              </a:rPr>
              <a:t>Alternative Lipid Emulsion</a:t>
            </a:r>
          </a:p>
        </p:txBody>
      </p:sp>
      <p:sp>
        <p:nvSpPr>
          <p:cNvPr id="607" name="Shape 607"/>
          <p:cNvSpPr/>
          <p:nvPr/>
        </p:nvSpPr>
        <p:spPr>
          <a:xfrm>
            <a:off x="8347799" y="8069241"/>
            <a:ext cx="3589123" cy="3282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1600">
                <a:solidFill>
                  <a:srgbClr val="FFFFFF"/>
                </a:solidFill>
                <a:latin typeface="Arial"/>
                <a:ea typeface="Arial"/>
                <a:cs typeface="Arial"/>
                <a:sym typeface="Arial"/>
              </a:defRPr>
            </a:lvl1pPr>
          </a:lstStyle>
          <a:p>
            <a:pPr lvl="0">
              <a:defRPr sz="1800">
                <a:solidFill>
                  <a:srgbClr val="000000"/>
                </a:solidFill>
              </a:defRPr>
            </a:pPr>
            <a:r>
              <a:rPr sz="2133" dirty="0">
                <a:solidFill>
                  <a:schemeClr val="bg1"/>
                </a:solidFill>
              </a:rPr>
              <a:t>Standard Soy-Bean Emulsion</a:t>
            </a:r>
          </a:p>
        </p:txBody>
      </p:sp>
      <p:sp>
        <p:nvSpPr>
          <p:cNvPr id="608" name="Shape 608"/>
          <p:cNvSpPr/>
          <p:nvPr/>
        </p:nvSpPr>
        <p:spPr>
          <a:xfrm>
            <a:off x="6748040" y="5687843"/>
            <a:ext cx="1163552" cy="1054470"/>
          </a:xfrm>
          <a:custGeom>
            <a:avLst/>
            <a:gdLst/>
            <a:ahLst/>
            <a:cxnLst>
              <a:cxn ang="0">
                <a:pos x="wd2" y="hd2"/>
              </a:cxn>
              <a:cxn ang="5400000">
                <a:pos x="wd2" y="hd2"/>
              </a:cxn>
              <a:cxn ang="10800000">
                <a:pos x="wd2" y="hd2"/>
              </a:cxn>
              <a:cxn ang="16200000">
                <a:pos x="wd2" y="hd2"/>
              </a:cxn>
            </a:cxnLst>
            <a:rect l="0" t="0" r="r" b="b"/>
            <a:pathLst>
              <a:path w="21600" h="21600" extrusionOk="0">
                <a:moveTo>
                  <a:pt x="21600" y="10806"/>
                </a:moveTo>
                <a:lnTo>
                  <a:pt x="21379" y="8619"/>
                </a:lnTo>
                <a:lnTo>
                  <a:pt x="20747" y="6595"/>
                </a:lnTo>
                <a:lnTo>
                  <a:pt x="19746" y="4757"/>
                </a:lnTo>
                <a:lnTo>
                  <a:pt x="18428" y="3152"/>
                </a:lnTo>
                <a:lnTo>
                  <a:pt x="16827" y="1838"/>
                </a:lnTo>
                <a:lnTo>
                  <a:pt x="14994" y="849"/>
                </a:lnTo>
                <a:lnTo>
                  <a:pt x="12960" y="209"/>
                </a:lnTo>
                <a:lnTo>
                  <a:pt x="10800" y="0"/>
                </a:lnTo>
                <a:lnTo>
                  <a:pt x="8619" y="209"/>
                </a:lnTo>
                <a:lnTo>
                  <a:pt x="6596" y="849"/>
                </a:lnTo>
                <a:lnTo>
                  <a:pt x="4752" y="1838"/>
                </a:lnTo>
                <a:lnTo>
                  <a:pt x="3161" y="3152"/>
                </a:lnTo>
                <a:lnTo>
                  <a:pt x="1833" y="4757"/>
                </a:lnTo>
                <a:lnTo>
                  <a:pt x="843" y="6595"/>
                </a:lnTo>
                <a:lnTo>
                  <a:pt x="211" y="8619"/>
                </a:lnTo>
                <a:lnTo>
                  <a:pt x="0" y="10806"/>
                </a:lnTo>
                <a:lnTo>
                  <a:pt x="211" y="12969"/>
                </a:lnTo>
                <a:lnTo>
                  <a:pt x="843" y="14993"/>
                </a:lnTo>
                <a:lnTo>
                  <a:pt x="1833" y="16831"/>
                </a:lnTo>
                <a:lnTo>
                  <a:pt x="3161" y="18436"/>
                </a:lnTo>
                <a:lnTo>
                  <a:pt x="4752" y="19751"/>
                </a:lnTo>
                <a:lnTo>
                  <a:pt x="6596" y="20751"/>
                </a:lnTo>
                <a:lnTo>
                  <a:pt x="8619" y="21379"/>
                </a:lnTo>
                <a:lnTo>
                  <a:pt x="10800" y="21600"/>
                </a:lnTo>
                <a:lnTo>
                  <a:pt x="12960" y="21379"/>
                </a:lnTo>
                <a:lnTo>
                  <a:pt x="14994" y="20751"/>
                </a:lnTo>
                <a:lnTo>
                  <a:pt x="16827" y="19751"/>
                </a:lnTo>
                <a:lnTo>
                  <a:pt x="18428" y="18436"/>
                </a:lnTo>
                <a:lnTo>
                  <a:pt x="19746" y="16831"/>
                </a:lnTo>
                <a:lnTo>
                  <a:pt x="20747" y="14993"/>
                </a:lnTo>
                <a:lnTo>
                  <a:pt x="21379" y="12969"/>
                </a:lnTo>
                <a:lnTo>
                  <a:pt x="21600" y="10806"/>
                </a:lnTo>
              </a:path>
            </a:pathLst>
          </a:custGeom>
          <a:ln w="23813">
            <a:solidFill>
              <a:srgbClr val="FFFFFF"/>
            </a:solidFill>
            <a:round/>
          </a:ln>
        </p:spPr>
        <p:txBody>
          <a:bodyPr lIns="0" tIns="0" rIns="0" bIns="0"/>
          <a:lstStyle/>
          <a:p>
            <a:pPr algn="l" defTabSz="1219261">
              <a:defRPr sz="2400">
                <a:solidFill>
                  <a:srgbClr val="FFFF00"/>
                </a:solidFill>
                <a:latin typeface="Arial"/>
                <a:ea typeface="Arial"/>
                <a:cs typeface="Arial"/>
                <a:sym typeface="Arial"/>
              </a:defRPr>
            </a:pPr>
            <a:endParaRPr sz="3200"/>
          </a:p>
        </p:txBody>
      </p:sp>
      <p:sp>
        <p:nvSpPr>
          <p:cNvPr id="609" name="Shape 609"/>
          <p:cNvSpPr/>
          <p:nvPr/>
        </p:nvSpPr>
        <p:spPr>
          <a:xfrm flipV="1">
            <a:off x="7422948" y="5108028"/>
            <a:ext cx="793779" cy="592690"/>
          </a:xfrm>
          <a:prstGeom prst="line">
            <a:avLst/>
          </a:prstGeom>
          <a:ln w="25400">
            <a:solidFill>
              <a:srgbClr val="FFFFFF"/>
            </a:solidFill>
            <a:round/>
          </a:ln>
        </p:spPr>
        <p:txBody>
          <a:bodyPr lIns="0" tIns="0" rIns="0" bIns="0"/>
          <a:lstStyle/>
          <a:p>
            <a:pPr algn="l" defTabSz="609630">
              <a:defRPr sz="1200">
                <a:solidFill>
                  <a:srgbClr val="000000"/>
                </a:solidFill>
              </a:defRPr>
            </a:pPr>
            <a:endParaRPr sz="1600"/>
          </a:p>
        </p:txBody>
      </p:sp>
      <p:sp>
        <p:nvSpPr>
          <p:cNvPr id="610" name="Shape 610"/>
          <p:cNvSpPr/>
          <p:nvPr/>
        </p:nvSpPr>
        <p:spPr>
          <a:xfrm>
            <a:off x="8105446" y="5030965"/>
            <a:ext cx="215912" cy="196861"/>
          </a:xfrm>
          <a:custGeom>
            <a:avLst/>
            <a:gdLst/>
            <a:ahLst/>
            <a:cxnLst>
              <a:cxn ang="0">
                <a:pos x="wd2" y="hd2"/>
              </a:cxn>
              <a:cxn ang="5400000">
                <a:pos x="wd2" y="hd2"/>
              </a:cxn>
              <a:cxn ang="10800000">
                <a:pos x="wd2" y="hd2"/>
              </a:cxn>
              <a:cxn ang="16200000">
                <a:pos x="wd2" y="hd2"/>
              </a:cxn>
            </a:cxnLst>
            <a:rect l="0" t="0" r="r" b="b"/>
            <a:pathLst>
              <a:path w="21600" h="21600" extrusionOk="0">
                <a:moveTo>
                  <a:pt x="0" y="4112"/>
                </a:moveTo>
                <a:lnTo>
                  <a:pt x="21600" y="0"/>
                </a:lnTo>
                <a:lnTo>
                  <a:pt x="11598" y="21600"/>
                </a:lnTo>
                <a:lnTo>
                  <a:pt x="11066" y="8571"/>
                </a:lnTo>
                <a:lnTo>
                  <a:pt x="0" y="4112"/>
                </a:lnTo>
                <a:close/>
              </a:path>
            </a:pathLst>
          </a:custGeom>
          <a:solidFill>
            <a:srgbClr val="FFFFFF"/>
          </a:solidFill>
          <a:ln w="12700">
            <a:miter lim="400000"/>
          </a:ln>
        </p:spPr>
        <p:txBody>
          <a:bodyPr lIns="0" tIns="0" rIns="0" bIns="0"/>
          <a:lstStyle/>
          <a:p>
            <a:pPr algn="l" defTabSz="1219261">
              <a:defRPr sz="2400">
                <a:solidFill>
                  <a:srgbClr val="FFFF00"/>
                </a:solidFill>
                <a:latin typeface="Arial"/>
                <a:ea typeface="Arial"/>
                <a:cs typeface="Arial"/>
                <a:sym typeface="Arial"/>
              </a:defRPr>
            </a:pPr>
            <a:endParaRPr sz="3200"/>
          </a:p>
        </p:txBody>
      </p:sp>
      <p:sp>
        <p:nvSpPr>
          <p:cNvPr id="611" name="Shape 611"/>
          <p:cNvSpPr/>
          <p:nvPr/>
        </p:nvSpPr>
        <p:spPr>
          <a:xfrm>
            <a:off x="7418714" y="6742141"/>
            <a:ext cx="802246" cy="1024925"/>
          </a:xfrm>
          <a:prstGeom prst="line">
            <a:avLst/>
          </a:prstGeom>
          <a:ln w="25400">
            <a:solidFill>
              <a:srgbClr val="FFFFFF"/>
            </a:solidFill>
            <a:round/>
          </a:ln>
        </p:spPr>
        <p:txBody>
          <a:bodyPr lIns="0" tIns="0" rIns="0" bIns="0"/>
          <a:lstStyle/>
          <a:p>
            <a:pPr algn="l" defTabSz="609630">
              <a:defRPr sz="1200">
                <a:solidFill>
                  <a:srgbClr val="000000"/>
                </a:solidFill>
              </a:defRPr>
            </a:pPr>
            <a:endParaRPr sz="1600"/>
          </a:p>
        </p:txBody>
      </p:sp>
      <p:sp>
        <p:nvSpPr>
          <p:cNvPr id="612" name="Shape 612"/>
          <p:cNvSpPr/>
          <p:nvPr/>
        </p:nvSpPr>
        <p:spPr>
          <a:xfrm>
            <a:off x="8106505" y="7644980"/>
            <a:ext cx="213796" cy="203212"/>
          </a:xfrm>
          <a:custGeom>
            <a:avLst/>
            <a:gdLst/>
            <a:ahLst/>
            <a:cxnLst>
              <a:cxn ang="0">
                <a:pos x="wd2" y="hd2"/>
              </a:cxn>
              <a:cxn ang="5400000">
                <a:pos x="wd2" y="hd2"/>
              </a:cxn>
              <a:cxn ang="10800000">
                <a:pos x="wd2" y="hd2"/>
              </a:cxn>
              <a:cxn ang="16200000">
                <a:pos x="wd2" y="hd2"/>
              </a:cxn>
            </a:cxnLst>
            <a:rect l="0" t="0" r="r" b="b"/>
            <a:pathLst>
              <a:path w="21600" h="21600" extrusionOk="0">
                <a:moveTo>
                  <a:pt x="12874" y="0"/>
                </a:moveTo>
                <a:lnTo>
                  <a:pt x="21600" y="21600"/>
                </a:lnTo>
                <a:lnTo>
                  <a:pt x="0" y="16046"/>
                </a:lnTo>
                <a:lnTo>
                  <a:pt x="11527" y="12511"/>
                </a:lnTo>
                <a:lnTo>
                  <a:pt x="12874" y="0"/>
                </a:lnTo>
                <a:close/>
              </a:path>
            </a:pathLst>
          </a:custGeom>
          <a:solidFill>
            <a:srgbClr val="FFFFFF"/>
          </a:solidFill>
          <a:ln w="12700">
            <a:miter lim="400000"/>
          </a:ln>
        </p:spPr>
        <p:txBody>
          <a:bodyPr lIns="0" tIns="0" rIns="0" bIns="0"/>
          <a:lstStyle/>
          <a:p>
            <a:pPr algn="l" defTabSz="1219261">
              <a:defRPr sz="2400">
                <a:solidFill>
                  <a:srgbClr val="FFFF00"/>
                </a:solidFill>
                <a:latin typeface="Arial"/>
                <a:ea typeface="Arial"/>
                <a:cs typeface="Arial"/>
                <a:sym typeface="Arial"/>
              </a:defRPr>
            </a:pPr>
            <a:endParaRPr sz="3200"/>
          </a:p>
        </p:txBody>
      </p:sp>
      <p:sp>
        <p:nvSpPr>
          <p:cNvPr id="613" name="Shape 613"/>
          <p:cNvSpPr/>
          <p:nvPr/>
        </p:nvSpPr>
        <p:spPr>
          <a:xfrm>
            <a:off x="4890206" y="6192477"/>
            <a:ext cx="1716816" cy="3282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1600">
                <a:solidFill>
                  <a:srgbClr val="FFFFFF"/>
                </a:solidFill>
                <a:latin typeface="Arial"/>
                <a:ea typeface="Arial"/>
                <a:cs typeface="Arial"/>
                <a:sym typeface="Arial"/>
              </a:defRPr>
            </a:lvl1pPr>
          </a:lstStyle>
          <a:p>
            <a:pPr lvl="0">
              <a:defRPr sz="1800">
                <a:solidFill>
                  <a:srgbClr val="000000"/>
                </a:solidFill>
              </a:defRPr>
            </a:pPr>
            <a:r>
              <a:rPr sz="2133" dirty="0">
                <a:solidFill>
                  <a:schemeClr val="bg1"/>
                </a:solidFill>
              </a:rPr>
              <a:t>Started on PN</a:t>
            </a:r>
          </a:p>
        </p:txBody>
      </p:sp>
      <p:sp>
        <p:nvSpPr>
          <p:cNvPr id="614" name="Shape 614"/>
          <p:cNvSpPr/>
          <p:nvPr/>
        </p:nvSpPr>
        <p:spPr>
          <a:xfrm>
            <a:off x="7908707" y="5698107"/>
            <a:ext cx="1905063" cy="1107994"/>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1219261">
              <a:defRPr sz="1800">
                <a:solidFill>
                  <a:srgbClr val="000000"/>
                </a:solidFill>
              </a:defRPr>
            </a:pPr>
            <a:r>
              <a:rPr sz="1600">
                <a:solidFill>
                  <a:srgbClr val="FFFFFF"/>
                </a:solidFill>
                <a:latin typeface="Arial"/>
                <a:ea typeface="Arial"/>
                <a:cs typeface="Arial"/>
                <a:sym typeface="Arial"/>
              </a:rPr>
              <a:t>Stratified by:</a:t>
            </a:r>
            <a:endParaRPr sz="2400">
              <a:latin typeface="Gill Sans Light"/>
              <a:ea typeface="Gill Sans Light"/>
              <a:cs typeface="Gill Sans Light"/>
              <a:sym typeface="Gill Sans Light"/>
            </a:endParaRPr>
          </a:p>
          <a:p>
            <a:pPr defTabSz="1219261">
              <a:defRPr sz="1800">
                <a:solidFill>
                  <a:srgbClr val="000000"/>
                </a:solidFill>
              </a:defRPr>
            </a:pPr>
            <a:r>
              <a:rPr sz="1600">
                <a:solidFill>
                  <a:srgbClr val="FFFFFF"/>
                </a:solidFill>
                <a:latin typeface="Arial"/>
                <a:ea typeface="Arial"/>
                <a:cs typeface="Arial"/>
                <a:sym typeface="Arial"/>
              </a:rPr>
              <a:t>Site</a:t>
            </a:r>
            <a:endParaRPr sz="2400">
              <a:latin typeface="Gill Sans Light"/>
              <a:ea typeface="Gill Sans Light"/>
              <a:cs typeface="Gill Sans Light"/>
              <a:sym typeface="Gill Sans Light"/>
            </a:endParaRPr>
          </a:p>
          <a:p>
            <a:pPr defTabSz="1219261">
              <a:defRPr sz="1800">
                <a:solidFill>
                  <a:srgbClr val="000000"/>
                </a:solidFill>
              </a:defRPr>
            </a:pPr>
            <a:r>
              <a:rPr sz="1600">
                <a:solidFill>
                  <a:srgbClr val="FFFFFF"/>
                </a:solidFill>
                <a:latin typeface="Arial"/>
                <a:ea typeface="Arial"/>
                <a:cs typeface="Arial"/>
                <a:sym typeface="Arial"/>
              </a:rPr>
              <a:t>BMI</a:t>
            </a:r>
            <a:endParaRPr sz="2400">
              <a:latin typeface="Gill Sans Light"/>
              <a:ea typeface="Gill Sans Light"/>
              <a:cs typeface="Gill Sans Light"/>
              <a:sym typeface="Gill Sans Light"/>
            </a:endParaRPr>
          </a:p>
          <a:p>
            <a:pPr defTabSz="1219261">
              <a:defRPr sz="1800">
                <a:solidFill>
                  <a:srgbClr val="000000"/>
                </a:solidFill>
              </a:defRPr>
            </a:pPr>
            <a:r>
              <a:rPr sz="1600">
                <a:solidFill>
                  <a:srgbClr val="FFFFFF"/>
                </a:solidFill>
                <a:latin typeface="Arial"/>
                <a:ea typeface="Arial"/>
                <a:cs typeface="Arial"/>
                <a:sym typeface="Arial"/>
              </a:rPr>
              <a:t>Med vs Surg</a:t>
            </a:r>
          </a:p>
        </p:txBody>
      </p:sp>
      <p:sp>
        <p:nvSpPr>
          <p:cNvPr id="615" name="Shape 615"/>
          <p:cNvSpPr/>
          <p:nvPr/>
        </p:nvSpPr>
        <p:spPr>
          <a:xfrm>
            <a:off x="10737752" y="5520727"/>
            <a:ext cx="1693385" cy="1891516"/>
          </a:xfrm>
          <a:prstGeom prst="rect">
            <a:avLst/>
          </a:prstGeom>
          <a:ln w="25400">
            <a:solidFill>
              <a:srgbClr val="FFFFFF"/>
            </a:solidFill>
            <a:round/>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sp>
        <p:nvSpPr>
          <p:cNvPr id="616" name="Shape 616"/>
          <p:cNvSpPr/>
          <p:nvPr/>
        </p:nvSpPr>
        <p:spPr>
          <a:xfrm>
            <a:off x="10670017" y="5689940"/>
            <a:ext cx="1828856" cy="861772"/>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defTabSz="914400">
              <a:defRPr sz="1800">
                <a:solidFill>
                  <a:srgbClr val="FFFFFF"/>
                </a:solidFill>
                <a:latin typeface="Arial"/>
                <a:ea typeface="Arial"/>
                <a:cs typeface="Arial"/>
                <a:sym typeface="Arial"/>
              </a:defRPr>
            </a:lvl1pPr>
          </a:lstStyle>
          <a:p>
            <a:pPr lvl="0">
              <a:defRPr>
                <a:solidFill>
                  <a:srgbClr val="000000"/>
                </a:solidFill>
              </a:defRPr>
            </a:pPr>
            <a:r>
              <a:rPr sz="2400" dirty="0">
                <a:solidFill>
                  <a:schemeClr val="bg1"/>
                </a:solidFill>
              </a:rPr>
              <a:t>Primary Outcome</a:t>
            </a:r>
          </a:p>
        </p:txBody>
      </p:sp>
      <p:sp>
        <p:nvSpPr>
          <p:cNvPr id="617" name="Shape 617"/>
          <p:cNvSpPr/>
          <p:nvPr/>
        </p:nvSpPr>
        <p:spPr>
          <a:xfrm>
            <a:off x="10621329" y="6421993"/>
            <a:ext cx="1926231" cy="861772"/>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1219261">
              <a:defRPr sz="1800">
                <a:solidFill>
                  <a:srgbClr val="000000"/>
                </a:solidFill>
              </a:defRPr>
            </a:pPr>
            <a:r>
              <a:rPr sz="2400" b="1">
                <a:solidFill>
                  <a:srgbClr val="FF0000"/>
                </a:solidFill>
                <a:latin typeface="Arial"/>
                <a:ea typeface="Arial"/>
                <a:cs typeface="Arial"/>
                <a:sym typeface="Arial"/>
              </a:rPr>
              <a:t>60 day</a:t>
            </a:r>
            <a:endParaRPr sz="2400">
              <a:latin typeface="Gill Sans Light"/>
              <a:ea typeface="Gill Sans Light"/>
              <a:cs typeface="Gill Sans Light"/>
              <a:sym typeface="Gill Sans Light"/>
            </a:endParaRPr>
          </a:p>
          <a:p>
            <a:pPr defTabSz="1219261">
              <a:defRPr sz="1800">
                <a:solidFill>
                  <a:srgbClr val="000000"/>
                </a:solidFill>
              </a:defRPr>
            </a:pPr>
            <a:r>
              <a:rPr sz="2400" b="1">
                <a:solidFill>
                  <a:srgbClr val="FF0000"/>
                </a:solidFill>
                <a:latin typeface="Arial"/>
                <a:ea typeface="Arial"/>
                <a:cs typeface="Arial"/>
                <a:sym typeface="Arial"/>
              </a:rPr>
              <a:t>mortality</a:t>
            </a:r>
          </a:p>
        </p:txBody>
      </p:sp>
      <p:sp>
        <p:nvSpPr>
          <p:cNvPr id="618" name="Shape 618"/>
          <p:cNvSpPr/>
          <p:nvPr/>
        </p:nvSpPr>
        <p:spPr>
          <a:xfrm>
            <a:off x="3626110" y="497394"/>
            <a:ext cx="10088039" cy="1341904"/>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Could the INS infrastructure be used to Randomize Patients?</a:t>
            </a:r>
          </a:p>
        </p:txBody>
      </p:sp>
      <p:pic>
        <p:nvPicPr>
          <p:cNvPr id="22" name="image2.png"/>
          <p:cNvPicPr/>
          <p:nvPr/>
        </p:nvPicPr>
        <p:blipFill>
          <a:blip r:embed="rId3">
            <a:extLst/>
          </a:blip>
          <a:stretch>
            <a:fillRect/>
          </a:stretch>
        </p:blipFill>
        <p:spPr>
          <a:xfrm>
            <a:off x="80229" y="166490"/>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 name="image4.png"/>
          <p:cNvPicPr/>
          <p:nvPr/>
        </p:nvPicPr>
        <p:blipFill>
          <a:blip r:embed="rId2">
            <a:extLst/>
          </a:blip>
          <a:stretch>
            <a:fillRect/>
          </a:stretch>
        </p:blipFill>
        <p:spPr>
          <a:xfrm>
            <a:off x="4023274" y="3669765"/>
            <a:ext cx="9293716" cy="5576232"/>
          </a:xfrm>
          <a:prstGeom prst="rect">
            <a:avLst/>
          </a:prstGeom>
          <a:ln w="12700">
            <a:miter lim="400000"/>
          </a:ln>
          <a:effectLst>
            <a:reflection stA="50000" endPos="40000" dir="5400000" sy="-100000" algn="bl" rotWithShape="0"/>
          </a:effectLst>
        </p:spPr>
      </p:pic>
      <p:sp>
        <p:nvSpPr>
          <p:cNvPr id="622" name="Shape 622"/>
          <p:cNvSpPr/>
          <p:nvPr/>
        </p:nvSpPr>
        <p:spPr>
          <a:xfrm>
            <a:off x="4472809" y="3922214"/>
            <a:ext cx="8394650" cy="5041661"/>
          </a:xfrm>
          <a:prstGeom prst="rect">
            <a:avLst/>
          </a:prstGeom>
          <a:solidFill>
            <a:srgbClr val="5A5F5E"/>
          </a:soli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sp>
        <p:nvSpPr>
          <p:cNvPr id="623" name="Shape 623"/>
          <p:cNvSpPr/>
          <p:nvPr/>
        </p:nvSpPr>
        <p:spPr>
          <a:xfrm>
            <a:off x="4648499" y="5753185"/>
            <a:ext cx="1942840" cy="9846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defTabSz="1219261">
              <a:defRPr sz="1800">
                <a:solidFill>
                  <a:srgbClr val="000000"/>
                </a:solidFill>
              </a:defRPr>
            </a:pPr>
            <a:r>
              <a:rPr sz="2133">
                <a:solidFill>
                  <a:srgbClr val="FFFFFF"/>
                </a:solidFill>
                <a:latin typeface="Arial"/>
                <a:ea typeface="Arial"/>
                <a:cs typeface="Arial"/>
                <a:sym typeface="Arial"/>
              </a:rPr>
              <a:t>ICU’s interested</a:t>
            </a:r>
            <a:endParaRPr sz="2400">
              <a:latin typeface="Gill Sans Light"/>
              <a:ea typeface="Gill Sans Light"/>
              <a:cs typeface="Gill Sans Light"/>
              <a:sym typeface="Gill Sans Light"/>
            </a:endParaRPr>
          </a:p>
          <a:p>
            <a:pPr defTabSz="1219261">
              <a:defRPr sz="1800">
                <a:solidFill>
                  <a:srgbClr val="000000"/>
                </a:solidFill>
              </a:defRPr>
            </a:pPr>
            <a:r>
              <a:rPr sz="2133">
                <a:solidFill>
                  <a:srgbClr val="FFFFFF"/>
                </a:solidFill>
                <a:latin typeface="Arial"/>
                <a:ea typeface="Arial"/>
                <a:cs typeface="Arial"/>
                <a:sym typeface="Arial"/>
              </a:rPr>
              <a:t>in improving</a:t>
            </a:r>
            <a:endParaRPr sz="2400">
              <a:latin typeface="Gill Sans Light"/>
              <a:ea typeface="Gill Sans Light"/>
              <a:cs typeface="Gill Sans Light"/>
              <a:sym typeface="Gill Sans Light"/>
            </a:endParaRPr>
          </a:p>
          <a:p>
            <a:pPr defTabSz="1219261">
              <a:defRPr sz="1800">
                <a:solidFill>
                  <a:srgbClr val="000000"/>
                </a:solidFill>
              </a:defRPr>
            </a:pPr>
            <a:r>
              <a:rPr sz="2133">
                <a:solidFill>
                  <a:srgbClr val="FFFFFF"/>
                </a:solidFill>
                <a:latin typeface="Arial"/>
                <a:ea typeface="Arial"/>
                <a:cs typeface="Arial"/>
                <a:sym typeface="Arial"/>
              </a:rPr>
              <a:t>practice</a:t>
            </a:r>
          </a:p>
        </p:txBody>
      </p:sp>
      <p:sp>
        <p:nvSpPr>
          <p:cNvPr id="624" name="Shape 624"/>
          <p:cNvSpPr/>
          <p:nvPr/>
        </p:nvSpPr>
        <p:spPr>
          <a:xfrm>
            <a:off x="6865031" y="5844225"/>
            <a:ext cx="814325" cy="80021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3900" b="1">
                <a:solidFill>
                  <a:srgbClr val="FFFFFF"/>
                </a:solidFill>
                <a:latin typeface="Arial"/>
                <a:ea typeface="Arial"/>
                <a:cs typeface="Arial"/>
                <a:sym typeface="Arial"/>
              </a:defRPr>
            </a:lvl1pPr>
          </a:lstStyle>
          <a:p>
            <a:pPr lvl="0">
              <a:defRPr sz="1800" b="0">
                <a:solidFill>
                  <a:srgbClr val="000000"/>
                </a:solidFill>
              </a:defRPr>
            </a:pPr>
            <a:r>
              <a:rPr sz="5200"/>
              <a:t>cR</a:t>
            </a:r>
          </a:p>
        </p:txBody>
      </p:sp>
      <p:sp>
        <p:nvSpPr>
          <p:cNvPr id="625" name="Shape 625"/>
          <p:cNvSpPr/>
          <p:nvPr/>
        </p:nvSpPr>
        <p:spPr>
          <a:xfrm>
            <a:off x="7725938" y="4637227"/>
            <a:ext cx="3352906" cy="3282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914400">
              <a:defRPr sz="1600">
                <a:solidFill>
                  <a:srgbClr val="FFFFFF"/>
                </a:solidFill>
                <a:latin typeface="Arial"/>
                <a:ea typeface="Arial"/>
                <a:cs typeface="Arial"/>
                <a:sym typeface="Arial"/>
              </a:defRPr>
            </a:lvl1pPr>
          </a:lstStyle>
          <a:p>
            <a:pPr lvl="0">
              <a:defRPr sz="1800">
                <a:solidFill>
                  <a:srgbClr val="000000"/>
                </a:solidFill>
              </a:defRPr>
            </a:pPr>
            <a:r>
              <a:rPr sz="2133" dirty="0">
                <a:solidFill>
                  <a:schemeClr val="bg1"/>
                </a:solidFill>
              </a:rPr>
              <a:t>PEP </a:t>
            </a:r>
            <a:r>
              <a:rPr sz="2133" dirty="0" err="1">
                <a:solidFill>
                  <a:schemeClr val="bg1"/>
                </a:solidFill>
              </a:rPr>
              <a:t>uP</a:t>
            </a:r>
            <a:r>
              <a:rPr sz="2133" dirty="0">
                <a:solidFill>
                  <a:schemeClr val="bg1"/>
                </a:solidFill>
              </a:rPr>
              <a:t> Protocol</a:t>
            </a:r>
          </a:p>
        </p:txBody>
      </p:sp>
      <p:sp>
        <p:nvSpPr>
          <p:cNvPr id="626" name="Shape 626"/>
          <p:cNvSpPr/>
          <p:nvPr/>
        </p:nvSpPr>
        <p:spPr>
          <a:xfrm>
            <a:off x="8347572" y="8079401"/>
            <a:ext cx="4196662" cy="3282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1600">
                <a:solidFill>
                  <a:srgbClr val="FFFFFF"/>
                </a:solidFill>
                <a:latin typeface="Arial"/>
                <a:ea typeface="Arial"/>
                <a:cs typeface="Arial"/>
                <a:sym typeface="Arial"/>
              </a:defRPr>
            </a:lvl1pPr>
          </a:lstStyle>
          <a:p>
            <a:pPr lvl="0">
              <a:defRPr sz="1800">
                <a:solidFill>
                  <a:srgbClr val="000000"/>
                </a:solidFill>
              </a:defRPr>
            </a:pPr>
            <a:r>
              <a:rPr sz="2133" dirty="0">
                <a:solidFill>
                  <a:schemeClr val="bg1"/>
                </a:solidFill>
              </a:rPr>
              <a:t>Standard Enteral Feeding Protocol</a:t>
            </a:r>
          </a:p>
        </p:txBody>
      </p:sp>
      <p:sp>
        <p:nvSpPr>
          <p:cNvPr id="627" name="Shape 627"/>
          <p:cNvSpPr/>
          <p:nvPr/>
        </p:nvSpPr>
        <p:spPr>
          <a:xfrm>
            <a:off x="6687080" y="5698003"/>
            <a:ext cx="1163552" cy="1054470"/>
          </a:xfrm>
          <a:custGeom>
            <a:avLst/>
            <a:gdLst/>
            <a:ahLst/>
            <a:cxnLst>
              <a:cxn ang="0">
                <a:pos x="wd2" y="hd2"/>
              </a:cxn>
              <a:cxn ang="5400000">
                <a:pos x="wd2" y="hd2"/>
              </a:cxn>
              <a:cxn ang="10800000">
                <a:pos x="wd2" y="hd2"/>
              </a:cxn>
              <a:cxn ang="16200000">
                <a:pos x="wd2" y="hd2"/>
              </a:cxn>
            </a:cxnLst>
            <a:rect l="0" t="0" r="r" b="b"/>
            <a:pathLst>
              <a:path w="21600" h="21600" extrusionOk="0">
                <a:moveTo>
                  <a:pt x="21600" y="10806"/>
                </a:moveTo>
                <a:lnTo>
                  <a:pt x="21379" y="8619"/>
                </a:lnTo>
                <a:lnTo>
                  <a:pt x="20747" y="6595"/>
                </a:lnTo>
                <a:lnTo>
                  <a:pt x="19746" y="4757"/>
                </a:lnTo>
                <a:lnTo>
                  <a:pt x="18428" y="3152"/>
                </a:lnTo>
                <a:lnTo>
                  <a:pt x="16827" y="1838"/>
                </a:lnTo>
                <a:lnTo>
                  <a:pt x="14994" y="849"/>
                </a:lnTo>
                <a:lnTo>
                  <a:pt x="12960" y="209"/>
                </a:lnTo>
                <a:lnTo>
                  <a:pt x="10800" y="0"/>
                </a:lnTo>
                <a:lnTo>
                  <a:pt x="8619" y="209"/>
                </a:lnTo>
                <a:lnTo>
                  <a:pt x="6596" y="849"/>
                </a:lnTo>
                <a:lnTo>
                  <a:pt x="4752" y="1838"/>
                </a:lnTo>
                <a:lnTo>
                  <a:pt x="3161" y="3152"/>
                </a:lnTo>
                <a:lnTo>
                  <a:pt x="1833" y="4757"/>
                </a:lnTo>
                <a:lnTo>
                  <a:pt x="843" y="6595"/>
                </a:lnTo>
                <a:lnTo>
                  <a:pt x="211" y="8619"/>
                </a:lnTo>
                <a:lnTo>
                  <a:pt x="0" y="10806"/>
                </a:lnTo>
                <a:lnTo>
                  <a:pt x="211" y="12969"/>
                </a:lnTo>
                <a:lnTo>
                  <a:pt x="843" y="14993"/>
                </a:lnTo>
                <a:lnTo>
                  <a:pt x="1833" y="16831"/>
                </a:lnTo>
                <a:lnTo>
                  <a:pt x="3161" y="18436"/>
                </a:lnTo>
                <a:lnTo>
                  <a:pt x="4752" y="19751"/>
                </a:lnTo>
                <a:lnTo>
                  <a:pt x="6596" y="20751"/>
                </a:lnTo>
                <a:lnTo>
                  <a:pt x="8619" y="21379"/>
                </a:lnTo>
                <a:lnTo>
                  <a:pt x="10800" y="21600"/>
                </a:lnTo>
                <a:lnTo>
                  <a:pt x="12960" y="21379"/>
                </a:lnTo>
                <a:lnTo>
                  <a:pt x="14994" y="20751"/>
                </a:lnTo>
                <a:lnTo>
                  <a:pt x="16827" y="19751"/>
                </a:lnTo>
                <a:lnTo>
                  <a:pt x="18428" y="18436"/>
                </a:lnTo>
                <a:lnTo>
                  <a:pt x="19746" y="16831"/>
                </a:lnTo>
                <a:lnTo>
                  <a:pt x="20747" y="14993"/>
                </a:lnTo>
                <a:lnTo>
                  <a:pt x="21379" y="12969"/>
                </a:lnTo>
                <a:lnTo>
                  <a:pt x="21600" y="10806"/>
                </a:lnTo>
              </a:path>
            </a:pathLst>
          </a:custGeom>
          <a:ln w="23813">
            <a:solidFill>
              <a:srgbClr val="FFFFFF"/>
            </a:solidFill>
            <a:round/>
          </a:ln>
        </p:spPr>
        <p:txBody>
          <a:bodyPr lIns="0" tIns="0" rIns="0" bIns="0"/>
          <a:lstStyle/>
          <a:p>
            <a:pPr algn="l" defTabSz="1219261">
              <a:defRPr sz="2400">
                <a:solidFill>
                  <a:srgbClr val="FFFF00"/>
                </a:solidFill>
                <a:latin typeface="Arial"/>
                <a:ea typeface="Arial"/>
                <a:cs typeface="Arial"/>
                <a:sym typeface="Arial"/>
              </a:defRPr>
            </a:pPr>
            <a:endParaRPr sz="3200"/>
          </a:p>
        </p:txBody>
      </p:sp>
      <p:sp>
        <p:nvSpPr>
          <p:cNvPr id="628" name="Shape 628"/>
          <p:cNvSpPr/>
          <p:nvPr/>
        </p:nvSpPr>
        <p:spPr>
          <a:xfrm flipV="1">
            <a:off x="7361988" y="5118188"/>
            <a:ext cx="793779" cy="592690"/>
          </a:xfrm>
          <a:prstGeom prst="line">
            <a:avLst/>
          </a:prstGeom>
          <a:ln w="25400">
            <a:solidFill>
              <a:srgbClr val="FFFFFF"/>
            </a:solidFill>
            <a:round/>
          </a:ln>
        </p:spPr>
        <p:txBody>
          <a:bodyPr lIns="0" tIns="0" rIns="0" bIns="0"/>
          <a:lstStyle/>
          <a:p>
            <a:pPr algn="l" defTabSz="609630">
              <a:defRPr sz="1200">
                <a:solidFill>
                  <a:srgbClr val="000000"/>
                </a:solidFill>
              </a:defRPr>
            </a:pPr>
            <a:endParaRPr sz="1600"/>
          </a:p>
        </p:txBody>
      </p:sp>
      <p:sp>
        <p:nvSpPr>
          <p:cNvPr id="629" name="Shape 629"/>
          <p:cNvSpPr/>
          <p:nvPr/>
        </p:nvSpPr>
        <p:spPr>
          <a:xfrm>
            <a:off x="8044486" y="5041125"/>
            <a:ext cx="215912" cy="196861"/>
          </a:xfrm>
          <a:custGeom>
            <a:avLst/>
            <a:gdLst/>
            <a:ahLst/>
            <a:cxnLst>
              <a:cxn ang="0">
                <a:pos x="wd2" y="hd2"/>
              </a:cxn>
              <a:cxn ang="5400000">
                <a:pos x="wd2" y="hd2"/>
              </a:cxn>
              <a:cxn ang="10800000">
                <a:pos x="wd2" y="hd2"/>
              </a:cxn>
              <a:cxn ang="16200000">
                <a:pos x="wd2" y="hd2"/>
              </a:cxn>
            </a:cxnLst>
            <a:rect l="0" t="0" r="r" b="b"/>
            <a:pathLst>
              <a:path w="21600" h="21600" extrusionOk="0">
                <a:moveTo>
                  <a:pt x="0" y="4112"/>
                </a:moveTo>
                <a:lnTo>
                  <a:pt x="21600" y="0"/>
                </a:lnTo>
                <a:lnTo>
                  <a:pt x="11598" y="21600"/>
                </a:lnTo>
                <a:lnTo>
                  <a:pt x="11066" y="8571"/>
                </a:lnTo>
                <a:lnTo>
                  <a:pt x="0" y="4112"/>
                </a:lnTo>
                <a:close/>
              </a:path>
            </a:pathLst>
          </a:custGeom>
          <a:solidFill>
            <a:srgbClr val="FFFFFF"/>
          </a:solidFill>
          <a:ln w="12700">
            <a:miter lim="400000"/>
          </a:ln>
        </p:spPr>
        <p:txBody>
          <a:bodyPr lIns="0" tIns="0" rIns="0" bIns="0"/>
          <a:lstStyle/>
          <a:p>
            <a:pPr algn="l" defTabSz="1219261">
              <a:defRPr sz="2400">
                <a:solidFill>
                  <a:srgbClr val="FFFF00"/>
                </a:solidFill>
                <a:latin typeface="Arial"/>
                <a:ea typeface="Arial"/>
                <a:cs typeface="Arial"/>
                <a:sym typeface="Arial"/>
              </a:defRPr>
            </a:pPr>
            <a:endParaRPr sz="3200"/>
          </a:p>
        </p:txBody>
      </p:sp>
      <p:sp>
        <p:nvSpPr>
          <p:cNvPr id="630" name="Shape 630"/>
          <p:cNvSpPr/>
          <p:nvPr/>
        </p:nvSpPr>
        <p:spPr>
          <a:xfrm>
            <a:off x="7357754" y="6752301"/>
            <a:ext cx="802246" cy="1024925"/>
          </a:xfrm>
          <a:prstGeom prst="line">
            <a:avLst/>
          </a:prstGeom>
          <a:ln w="25400">
            <a:solidFill>
              <a:srgbClr val="FFFFFF"/>
            </a:solidFill>
            <a:round/>
          </a:ln>
        </p:spPr>
        <p:txBody>
          <a:bodyPr lIns="0" tIns="0" rIns="0" bIns="0"/>
          <a:lstStyle/>
          <a:p>
            <a:pPr algn="l" defTabSz="609630">
              <a:defRPr sz="1200">
                <a:solidFill>
                  <a:srgbClr val="000000"/>
                </a:solidFill>
              </a:defRPr>
            </a:pPr>
            <a:endParaRPr sz="1600"/>
          </a:p>
        </p:txBody>
      </p:sp>
      <p:sp>
        <p:nvSpPr>
          <p:cNvPr id="631" name="Shape 631"/>
          <p:cNvSpPr/>
          <p:nvPr/>
        </p:nvSpPr>
        <p:spPr>
          <a:xfrm>
            <a:off x="8045545" y="7655140"/>
            <a:ext cx="213796" cy="203212"/>
          </a:xfrm>
          <a:custGeom>
            <a:avLst/>
            <a:gdLst/>
            <a:ahLst/>
            <a:cxnLst>
              <a:cxn ang="0">
                <a:pos x="wd2" y="hd2"/>
              </a:cxn>
              <a:cxn ang="5400000">
                <a:pos x="wd2" y="hd2"/>
              </a:cxn>
              <a:cxn ang="10800000">
                <a:pos x="wd2" y="hd2"/>
              </a:cxn>
              <a:cxn ang="16200000">
                <a:pos x="wd2" y="hd2"/>
              </a:cxn>
            </a:cxnLst>
            <a:rect l="0" t="0" r="r" b="b"/>
            <a:pathLst>
              <a:path w="21600" h="21600" extrusionOk="0">
                <a:moveTo>
                  <a:pt x="12874" y="0"/>
                </a:moveTo>
                <a:lnTo>
                  <a:pt x="21600" y="21600"/>
                </a:lnTo>
                <a:lnTo>
                  <a:pt x="0" y="16046"/>
                </a:lnTo>
                <a:lnTo>
                  <a:pt x="11527" y="12511"/>
                </a:lnTo>
                <a:lnTo>
                  <a:pt x="12874" y="0"/>
                </a:lnTo>
                <a:close/>
              </a:path>
            </a:pathLst>
          </a:custGeom>
          <a:solidFill>
            <a:srgbClr val="FFFFFF"/>
          </a:solidFill>
          <a:ln w="12700">
            <a:miter lim="400000"/>
          </a:ln>
        </p:spPr>
        <p:txBody>
          <a:bodyPr lIns="0" tIns="0" rIns="0" bIns="0"/>
          <a:lstStyle/>
          <a:p>
            <a:pPr algn="l" defTabSz="1219261">
              <a:defRPr sz="2400">
                <a:solidFill>
                  <a:srgbClr val="FFFF00"/>
                </a:solidFill>
                <a:latin typeface="Arial"/>
                <a:ea typeface="Arial"/>
                <a:cs typeface="Arial"/>
                <a:sym typeface="Arial"/>
              </a:defRPr>
            </a:pPr>
            <a:endParaRPr sz="3200"/>
          </a:p>
        </p:txBody>
      </p:sp>
      <p:sp>
        <p:nvSpPr>
          <p:cNvPr id="632" name="Shape 632"/>
          <p:cNvSpPr/>
          <p:nvPr/>
        </p:nvSpPr>
        <p:spPr>
          <a:xfrm>
            <a:off x="7847747" y="5708267"/>
            <a:ext cx="1905063" cy="1107994"/>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1219261">
              <a:defRPr sz="1800">
                <a:solidFill>
                  <a:srgbClr val="000000"/>
                </a:solidFill>
              </a:defRPr>
            </a:pPr>
            <a:r>
              <a:rPr sz="1600">
                <a:solidFill>
                  <a:srgbClr val="FFFFFF"/>
                </a:solidFill>
                <a:latin typeface="Arial"/>
                <a:ea typeface="Arial"/>
                <a:cs typeface="Arial"/>
                <a:sym typeface="Arial"/>
              </a:rPr>
              <a:t>Stratified by:</a:t>
            </a:r>
            <a:endParaRPr sz="2400">
              <a:latin typeface="Gill Sans Light"/>
              <a:ea typeface="Gill Sans Light"/>
              <a:cs typeface="Gill Sans Light"/>
              <a:sym typeface="Gill Sans Light"/>
            </a:endParaRPr>
          </a:p>
          <a:p>
            <a:pPr defTabSz="1219261">
              <a:defRPr sz="1800">
                <a:solidFill>
                  <a:srgbClr val="000000"/>
                </a:solidFill>
              </a:defRPr>
            </a:pPr>
            <a:r>
              <a:rPr sz="1600">
                <a:solidFill>
                  <a:srgbClr val="FFFFFF"/>
                </a:solidFill>
                <a:latin typeface="Arial"/>
                <a:ea typeface="Arial"/>
                <a:cs typeface="Arial"/>
                <a:sym typeface="Arial"/>
              </a:rPr>
              <a:t>Site</a:t>
            </a:r>
            <a:endParaRPr sz="2400">
              <a:latin typeface="Gill Sans Light"/>
              <a:ea typeface="Gill Sans Light"/>
              <a:cs typeface="Gill Sans Light"/>
              <a:sym typeface="Gill Sans Light"/>
            </a:endParaRPr>
          </a:p>
          <a:p>
            <a:pPr defTabSz="1219261">
              <a:defRPr sz="1800">
                <a:solidFill>
                  <a:srgbClr val="000000"/>
                </a:solidFill>
              </a:defRPr>
            </a:pPr>
            <a:r>
              <a:rPr sz="1600">
                <a:solidFill>
                  <a:srgbClr val="FFFFFF"/>
                </a:solidFill>
                <a:latin typeface="Arial"/>
                <a:ea typeface="Arial"/>
                <a:cs typeface="Arial"/>
                <a:sym typeface="Arial"/>
              </a:rPr>
              <a:t>BMI</a:t>
            </a:r>
            <a:endParaRPr sz="2400">
              <a:latin typeface="Gill Sans Light"/>
              <a:ea typeface="Gill Sans Light"/>
              <a:cs typeface="Gill Sans Light"/>
              <a:sym typeface="Gill Sans Light"/>
            </a:endParaRPr>
          </a:p>
          <a:p>
            <a:pPr defTabSz="1219261">
              <a:defRPr sz="1800">
                <a:solidFill>
                  <a:srgbClr val="000000"/>
                </a:solidFill>
              </a:defRPr>
            </a:pPr>
            <a:r>
              <a:rPr sz="1600">
                <a:solidFill>
                  <a:srgbClr val="FFFFFF"/>
                </a:solidFill>
                <a:latin typeface="Arial"/>
                <a:ea typeface="Arial"/>
                <a:cs typeface="Arial"/>
                <a:sym typeface="Arial"/>
              </a:rPr>
              <a:t>Med vs Surg</a:t>
            </a:r>
          </a:p>
        </p:txBody>
      </p:sp>
      <p:sp>
        <p:nvSpPr>
          <p:cNvPr id="633" name="Shape 633"/>
          <p:cNvSpPr/>
          <p:nvPr/>
        </p:nvSpPr>
        <p:spPr>
          <a:xfrm>
            <a:off x="10676792" y="5530887"/>
            <a:ext cx="1693385" cy="1891516"/>
          </a:xfrm>
          <a:prstGeom prst="rect">
            <a:avLst/>
          </a:prstGeom>
          <a:ln w="25400">
            <a:solidFill>
              <a:srgbClr val="FFFFFF"/>
            </a:solidFill>
            <a:round/>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sp>
        <p:nvSpPr>
          <p:cNvPr id="634" name="Shape 634"/>
          <p:cNvSpPr/>
          <p:nvPr/>
        </p:nvSpPr>
        <p:spPr>
          <a:xfrm>
            <a:off x="10609057" y="5700100"/>
            <a:ext cx="1828856" cy="861772"/>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defTabSz="914400">
              <a:defRPr sz="1800">
                <a:solidFill>
                  <a:srgbClr val="FFFFFF"/>
                </a:solidFill>
                <a:latin typeface="Arial"/>
                <a:ea typeface="Arial"/>
                <a:cs typeface="Arial"/>
                <a:sym typeface="Arial"/>
              </a:defRPr>
            </a:lvl1pPr>
          </a:lstStyle>
          <a:p>
            <a:pPr lvl="0">
              <a:defRPr>
                <a:solidFill>
                  <a:srgbClr val="000000"/>
                </a:solidFill>
              </a:defRPr>
            </a:pPr>
            <a:r>
              <a:rPr sz="2400" dirty="0">
                <a:solidFill>
                  <a:schemeClr val="bg1"/>
                </a:solidFill>
              </a:rPr>
              <a:t>Primary Outcome</a:t>
            </a:r>
          </a:p>
        </p:txBody>
      </p:sp>
      <p:sp>
        <p:nvSpPr>
          <p:cNvPr id="635" name="Shape 635"/>
          <p:cNvSpPr/>
          <p:nvPr/>
        </p:nvSpPr>
        <p:spPr>
          <a:xfrm>
            <a:off x="10560369" y="6432153"/>
            <a:ext cx="1926231" cy="861772"/>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1219261">
              <a:defRPr sz="1800">
                <a:solidFill>
                  <a:srgbClr val="000000"/>
                </a:solidFill>
              </a:defRPr>
            </a:pPr>
            <a:r>
              <a:rPr sz="2400" b="1">
                <a:solidFill>
                  <a:srgbClr val="FF0000"/>
                </a:solidFill>
                <a:latin typeface="Arial"/>
                <a:ea typeface="Arial"/>
                <a:cs typeface="Arial"/>
                <a:sym typeface="Arial"/>
              </a:rPr>
              <a:t>60 day</a:t>
            </a:r>
            <a:endParaRPr sz="2400">
              <a:latin typeface="Gill Sans Light"/>
              <a:ea typeface="Gill Sans Light"/>
              <a:cs typeface="Gill Sans Light"/>
              <a:sym typeface="Gill Sans Light"/>
            </a:endParaRPr>
          </a:p>
          <a:p>
            <a:pPr defTabSz="1219261">
              <a:defRPr sz="1800">
                <a:solidFill>
                  <a:srgbClr val="000000"/>
                </a:solidFill>
              </a:defRPr>
            </a:pPr>
            <a:r>
              <a:rPr sz="2400" b="1">
                <a:solidFill>
                  <a:srgbClr val="FF0000"/>
                </a:solidFill>
                <a:latin typeface="Arial"/>
                <a:ea typeface="Arial"/>
                <a:cs typeface="Arial"/>
                <a:sym typeface="Arial"/>
              </a:rPr>
              <a:t>mortality</a:t>
            </a:r>
          </a:p>
        </p:txBody>
      </p:sp>
      <p:sp>
        <p:nvSpPr>
          <p:cNvPr id="636" name="Shape 636"/>
          <p:cNvSpPr/>
          <p:nvPr/>
        </p:nvSpPr>
        <p:spPr>
          <a:xfrm>
            <a:off x="2083902" y="2348002"/>
            <a:ext cx="13172455" cy="71404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defTabSz="457200">
              <a:lnSpc>
                <a:spcPct val="120000"/>
              </a:lnSpc>
              <a:defRPr sz="2400">
                <a:solidFill>
                  <a:srgbClr val="000000"/>
                </a:solidFill>
                <a:latin typeface="Avenir Book"/>
                <a:ea typeface="Avenir Book"/>
                <a:cs typeface="Avenir Book"/>
                <a:sym typeface="Avenir Book"/>
              </a:defRPr>
            </a:lvl1pPr>
          </a:lstStyle>
          <a:p>
            <a:pPr lvl="0">
              <a:defRPr sz="1800"/>
            </a:pPr>
            <a:r>
              <a:rPr sz="3200" dirty="0"/>
              <a:t>In 2014 INS, less than 10% using PEP </a:t>
            </a:r>
            <a:r>
              <a:rPr sz="3200" dirty="0" err="1"/>
              <a:t>uP</a:t>
            </a:r>
            <a:r>
              <a:rPr sz="3200" dirty="0"/>
              <a:t> Protocol</a:t>
            </a:r>
          </a:p>
        </p:txBody>
      </p:sp>
      <p:sp>
        <p:nvSpPr>
          <p:cNvPr id="637" name="Shape 637"/>
          <p:cNvSpPr/>
          <p:nvPr/>
        </p:nvSpPr>
        <p:spPr>
          <a:xfrm>
            <a:off x="3626111" y="321695"/>
            <a:ext cx="10088039" cy="1341904"/>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Could the INS infrastructure be used to Randomize Patients?</a:t>
            </a:r>
          </a:p>
        </p:txBody>
      </p:sp>
      <p:pic>
        <p:nvPicPr>
          <p:cNvPr id="20" name="image2.png"/>
          <p:cNvPicPr/>
          <p:nvPr/>
        </p:nvPicPr>
        <p:blipFill>
          <a:blip r:embed="rId3">
            <a:extLst/>
          </a:blip>
          <a:stretch>
            <a:fillRect/>
          </a:stretch>
        </p:blipFill>
        <p:spPr>
          <a:xfrm>
            <a:off x="0" y="24903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p:nvPr/>
        </p:nvSpPr>
        <p:spPr>
          <a:xfrm>
            <a:off x="2225041" y="6913232"/>
            <a:ext cx="13184160" cy="2281568"/>
          </a:xfrm>
          <a:prstGeom prst="rect">
            <a:avLst/>
          </a:prstGeom>
          <a:solidFill>
            <a:srgbClr val="0051E2"/>
          </a:solidFill>
          <a:ln w="12700">
            <a:miter lim="400000"/>
          </a:ln>
          <a:effectLst>
            <a:outerShdw blurRad="190500" dist="50800" dir="5400000" rotWithShape="0">
              <a:srgbClr val="000000">
                <a:alpha val="66081"/>
              </a:srgbClr>
            </a:outerShdw>
          </a:effectLst>
        </p:spPr>
        <p:txBody>
          <a:bodyPr lIns="0" tIns="0" rIns="0" bIns="0" anchor="ctr"/>
          <a:lstStyle/>
          <a:p>
            <a:pPr lvl="0">
              <a:defRPr>
                <a:latin typeface="Gill Sans Light"/>
                <a:ea typeface="Gill Sans Light"/>
                <a:cs typeface="Gill Sans Light"/>
                <a:sym typeface="Gill Sans Light"/>
              </a:defRPr>
            </a:pPr>
            <a:endParaRPr sz="4800" dirty="0"/>
          </a:p>
        </p:txBody>
      </p:sp>
      <p:sp>
        <p:nvSpPr>
          <p:cNvPr id="54" name="Shape 54"/>
          <p:cNvSpPr/>
          <p:nvPr/>
        </p:nvSpPr>
        <p:spPr>
          <a:xfrm>
            <a:off x="-251223" y="2265111"/>
            <a:ext cx="17842710" cy="923394"/>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5000" b="1" spc="-5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6667" spc="-67" dirty="0"/>
              <a:t>The Problem</a:t>
            </a:r>
          </a:p>
        </p:txBody>
      </p:sp>
      <p:sp>
        <p:nvSpPr>
          <p:cNvPr id="55" name="Shape 55"/>
          <p:cNvSpPr/>
          <p:nvPr/>
        </p:nvSpPr>
        <p:spPr>
          <a:xfrm>
            <a:off x="11491428" y="-583206"/>
            <a:ext cx="830669" cy="4651106"/>
          </a:xfrm>
          <a:prstGeom prst="rect">
            <a:avLst/>
          </a:prstGeom>
          <a:ln w="12700">
            <a:miter lim="400000"/>
          </a:ln>
          <a:extLst>
            <a:ext uri="{C572A759-6A51-4108-AA02-DFA0A04FC94B}">
              <ma14:wrappingTextBoxFlag xmlns="" xmlns:ma14="http://schemas.microsoft.com/office/mac/drawingml/2011/main" val="1"/>
            </a:ext>
          </a:extLst>
        </p:spPr>
        <p:txBody>
          <a:bodyPr wrap="square" lIns="67735" tIns="67735" rIns="67735" bIns="67735" anchor="ctr">
            <a:spAutoFit/>
          </a:bodyPr>
          <a:lstStyle>
            <a:lvl1pPr>
              <a:defRPr sz="22000" b="1" i="1">
                <a:ln w="27940">
                  <a:solidFill>
                    <a:srgbClr val="0051E2"/>
                  </a:solidFill>
                </a:ln>
                <a:noFill/>
                <a:latin typeface="Avenir Book"/>
                <a:ea typeface="Avenir Book"/>
                <a:cs typeface="Avenir Book"/>
                <a:sym typeface="Avenir Book"/>
              </a:defRPr>
            </a:lvl1pPr>
          </a:lstStyle>
          <a:p>
            <a:pPr lvl="0">
              <a:defRPr sz="1800" b="0" i="0">
                <a:ln w="9525">
                  <a:noFill/>
                </a:ln>
                <a:solidFill/>
              </a:defRPr>
            </a:pPr>
            <a:r>
              <a:rPr sz="29335" dirty="0"/>
              <a:t>!</a:t>
            </a:r>
          </a:p>
        </p:txBody>
      </p:sp>
      <p:sp>
        <p:nvSpPr>
          <p:cNvPr id="57" name="Shape 57"/>
          <p:cNvSpPr/>
          <p:nvPr/>
        </p:nvSpPr>
        <p:spPr>
          <a:xfrm>
            <a:off x="3300200" y="4442525"/>
            <a:ext cx="10634860" cy="3362291"/>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p>
            <a:pPr algn="l" defTabSz="609630">
              <a:defRPr sz="1800">
                <a:solidFill>
                  <a:srgbClr val="000000"/>
                </a:solidFill>
              </a:defRPr>
            </a:pPr>
            <a:r>
              <a:rPr sz="3200" dirty="0">
                <a:latin typeface="Avenir Book"/>
                <a:ea typeface="Avenir Book"/>
                <a:cs typeface="Avenir Book"/>
                <a:sym typeface="Avenir Book"/>
              </a:rPr>
              <a:t>• Numerous challenges to providing optimal nutrition to</a:t>
            </a:r>
            <a:endParaRPr sz="2400" dirty="0">
              <a:latin typeface="Gill Sans Light"/>
              <a:ea typeface="Gill Sans Light"/>
              <a:cs typeface="Gill Sans Light"/>
              <a:sym typeface="Gill Sans Light"/>
            </a:endParaRPr>
          </a:p>
          <a:p>
            <a:pPr algn="l" defTabSz="609630">
              <a:lnSpc>
                <a:spcPct val="130000"/>
              </a:lnSpc>
              <a:defRPr sz="1800">
                <a:solidFill>
                  <a:srgbClr val="000000"/>
                </a:solidFill>
              </a:defRPr>
            </a:pPr>
            <a:r>
              <a:rPr sz="3200" dirty="0">
                <a:latin typeface="Avenir Book"/>
                <a:ea typeface="Avenir Book"/>
                <a:cs typeface="Avenir Book"/>
                <a:sym typeface="Avenir Book"/>
              </a:rPr>
              <a:t>individual patients in our health care system.</a:t>
            </a:r>
            <a:endParaRPr sz="2400" dirty="0">
              <a:latin typeface="Gill Sans Light"/>
              <a:ea typeface="Gill Sans Light"/>
              <a:cs typeface="Gill Sans Light"/>
              <a:sym typeface="Gill Sans Light"/>
            </a:endParaRPr>
          </a:p>
          <a:p>
            <a:pPr algn="l" defTabSz="609630">
              <a:defRPr sz="1800">
                <a:solidFill>
                  <a:srgbClr val="000000"/>
                </a:solidFill>
              </a:defRPr>
            </a:pPr>
            <a:r>
              <a:rPr sz="3200" dirty="0">
                <a:latin typeface="Avenir Book"/>
                <a:ea typeface="Avenir Book"/>
                <a:cs typeface="Avenir Book"/>
                <a:sym typeface="Avenir Book"/>
              </a:rPr>
              <a:t>• Partly due to </a:t>
            </a:r>
            <a:r>
              <a:rPr sz="3200" u="sng" dirty="0">
                <a:latin typeface="Avenir Book"/>
                <a:ea typeface="Avenir Book"/>
                <a:cs typeface="Avenir Book"/>
                <a:sym typeface="Avenir Book"/>
              </a:rPr>
              <a:t>devaluation</a:t>
            </a:r>
            <a:r>
              <a:rPr sz="3200" dirty="0">
                <a:latin typeface="Avenir Book"/>
                <a:ea typeface="Avenir Book"/>
                <a:cs typeface="Avenir Book"/>
                <a:sym typeface="Avenir Book"/>
              </a:rPr>
              <a:t> or </a:t>
            </a:r>
            <a:r>
              <a:rPr sz="3200" u="sng" dirty="0">
                <a:latin typeface="Avenir Book"/>
                <a:ea typeface="Avenir Book"/>
                <a:cs typeface="Avenir Book"/>
                <a:sym typeface="Avenir Book"/>
              </a:rPr>
              <a:t>de-prioritization</a:t>
            </a:r>
            <a:r>
              <a:rPr sz="3200" dirty="0">
                <a:latin typeface="Avenir Book"/>
                <a:ea typeface="Avenir Book"/>
                <a:cs typeface="Avenir Book"/>
                <a:sym typeface="Avenir Book"/>
              </a:rPr>
              <a:t> of nutrition</a:t>
            </a:r>
            <a:endParaRPr sz="2400" dirty="0">
              <a:latin typeface="Gill Sans Light"/>
              <a:ea typeface="Gill Sans Light"/>
              <a:cs typeface="Gill Sans Light"/>
              <a:sym typeface="Gill Sans Light"/>
            </a:endParaRPr>
          </a:p>
          <a:p>
            <a:pPr algn="l" defTabSz="609630">
              <a:defRPr sz="1800">
                <a:solidFill>
                  <a:srgbClr val="000000"/>
                </a:solidFill>
              </a:defRPr>
            </a:pPr>
            <a:r>
              <a:rPr sz="3200" dirty="0">
                <a:latin typeface="Avenir Book"/>
                <a:ea typeface="Avenir Book"/>
                <a:cs typeface="Avenir Book"/>
                <a:sym typeface="Avenir Book"/>
              </a:rPr>
              <a:t>issues relative to other clinical problems our patients face.</a:t>
            </a:r>
            <a:endParaRPr sz="2400" dirty="0">
              <a:latin typeface="Gill Sans Light"/>
              <a:ea typeface="Gill Sans Light"/>
              <a:cs typeface="Gill Sans Light"/>
              <a:sym typeface="Gill Sans Light"/>
            </a:endParaRPr>
          </a:p>
          <a:p>
            <a:pPr indent="351350" algn="l" defTabSz="609630">
              <a:defRPr sz="1800">
                <a:solidFill>
                  <a:srgbClr val="000000"/>
                </a:solidFill>
              </a:defRPr>
            </a:pPr>
            <a:r>
              <a:rPr sz="2400" dirty="0">
                <a:latin typeface="Gill Sans Light"/>
                <a:ea typeface="Gill Sans Light"/>
                <a:cs typeface="Gill Sans Light"/>
                <a:sym typeface="Gill Sans Light"/>
              </a:rPr>
              <a:t/>
            </a:r>
            <a:br>
              <a:rPr sz="2400" dirty="0">
                <a:latin typeface="Gill Sans Light"/>
                <a:ea typeface="Gill Sans Light"/>
                <a:cs typeface="Gill Sans Light"/>
                <a:sym typeface="Gill Sans Light"/>
              </a:rPr>
            </a:br>
            <a:r>
              <a:rPr sz="2400" dirty="0">
                <a:latin typeface="Gill Sans Light"/>
                <a:ea typeface="Gill Sans Light"/>
                <a:cs typeface="Gill Sans Light"/>
                <a:sym typeface="Gill Sans Light"/>
              </a:rPr>
              <a:t/>
            </a:r>
            <a:br>
              <a:rPr sz="2400" dirty="0">
                <a:latin typeface="Gill Sans Light"/>
                <a:ea typeface="Gill Sans Light"/>
                <a:cs typeface="Gill Sans Light"/>
                <a:sym typeface="Gill Sans Light"/>
              </a:rPr>
            </a:br>
            <a:endParaRPr sz="2400" dirty="0">
              <a:latin typeface="Gill Sans Light"/>
              <a:ea typeface="Gill Sans Light"/>
              <a:cs typeface="Gill Sans Light"/>
              <a:sym typeface="Gill Sans Light"/>
            </a:endParaRPr>
          </a:p>
        </p:txBody>
      </p:sp>
      <p:sp>
        <p:nvSpPr>
          <p:cNvPr id="58" name="Shape 58"/>
          <p:cNvSpPr/>
          <p:nvPr/>
        </p:nvSpPr>
        <p:spPr>
          <a:xfrm>
            <a:off x="1931062" y="6913232"/>
            <a:ext cx="13478137" cy="1983452"/>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p>
            <a:pPr defTabSz="609630">
              <a:spcBef>
                <a:spcPts val="267"/>
              </a:spcBef>
              <a:defRPr sz="1800">
                <a:solidFill>
                  <a:srgbClr val="000000"/>
                </a:solidFill>
              </a:defRPr>
            </a:pPr>
            <a:r>
              <a:rPr sz="2400" b="1" u="sng" spc="69" dirty="0">
                <a:solidFill>
                  <a:srgbClr val="ECEEF2"/>
                </a:solidFill>
                <a:latin typeface="Avenir Book"/>
                <a:ea typeface="Avenir Book"/>
                <a:cs typeface="Avenir Book"/>
                <a:sym typeface="Avenir Book"/>
              </a:rPr>
              <a:t>CONSEQUENCES</a:t>
            </a:r>
            <a:br>
              <a:rPr sz="2400" b="1" u="sng" spc="69" dirty="0">
                <a:solidFill>
                  <a:srgbClr val="ECEEF2"/>
                </a:solidFill>
                <a:latin typeface="Avenir Book"/>
                <a:ea typeface="Avenir Book"/>
                <a:cs typeface="Avenir Book"/>
                <a:sym typeface="Avenir Book"/>
              </a:rPr>
            </a:br>
            <a:r>
              <a:rPr sz="2400" b="1" u="sng" spc="69" dirty="0">
                <a:solidFill>
                  <a:srgbClr val="ECEEF2"/>
                </a:solidFill>
                <a:latin typeface="Avenir Book"/>
                <a:ea typeface="Avenir Book"/>
                <a:cs typeface="Avenir Book"/>
                <a:sym typeface="Avenir Book"/>
              </a:rPr>
              <a:t/>
            </a:r>
            <a:br>
              <a:rPr sz="2400" b="1" u="sng" spc="69" dirty="0">
                <a:solidFill>
                  <a:srgbClr val="ECEEF2"/>
                </a:solidFill>
                <a:latin typeface="Avenir Book"/>
                <a:ea typeface="Avenir Book"/>
                <a:cs typeface="Avenir Book"/>
                <a:sym typeface="Avenir Book"/>
              </a:rPr>
            </a:br>
            <a:r>
              <a:rPr sz="2400" b="1" i="1" spc="69" dirty="0">
                <a:solidFill>
                  <a:srgbClr val="ECEEF2"/>
                </a:solidFill>
                <a:latin typeface="Avenir Book"/>
                <a:ea typeface="Avenir Book"/>
                <a:cs typeface="Avenir Book"/>
                <a:sym typeface="Avenir Book"/>
              </a:rPr>
              <a:t>! Malnutrition continues to go unassessed,</a:t>
            </a:r>
            <a:br>
              <a:rPr sz="2400" b="1" i="1" spc="69" dirty="0">
                <a:solidFill>
                  <a:srgbClr val="ECEEF2"/>
                </a:solidFill>
                <a:latin typeface="Avenir Book"/>
                <a:ea typeface="Avenir Book"/>
                <a:cs typeface="Avenir Book"/>
                <a:sym typeface="Avenir Book"/>
              </a:rPr>
            </a:br>
            <a:r>
              <a:rPr sz="2400" b="1" i="1" spc="69" dirty="0">
                <a:solidFill>
                  <a:srgbClr val="ECEEF2"/>
                </a:solidFill>
                <a:latin typeface="Avenir Book"/>
                <a:ea typeface="Avenir Book"/>
                <a:cs typeface="Avenir Book"/>
                <a:sym typeface="Avenir Book"/>
              </a:rPr>
              <a:t>! Significant underfeeding continues in institutionalized care</a:t>
            </a:r>
            <a:br>
              <a:rPr sz="2400" b="1" i="1" spc="69" dirty="0">
                <a:solidFill>
                  <a:srgbClr val="ECEEF2"/>
                </a:solidFill>
                <a:latin typeface="Avenir Book"/>
                <a:ea typeface="Avenir Book"/>
                <a:cs typeface="Avenir Book"/>
                <a:sym typeface="Avenir Book"/>
              </a:rPr>
            </a:br>
            <a:r>
              <a:rPr sz="2400" b="1" i="1" spc="69" dirty="0">
                <a:solidFill>
                  <a:srgbClr val="ECEEF2"/>
                </a:solidFill>
                <a:latin typeface="Avenir Book"/>
                <a:ea typeface="Avenir Book"/>
                <a:cs typeface="Avenir Book"/>
                <a:sym typeface="Avenir Book"/>
              </a:rPr>
              <a:t>! Patients experience the attendant negative consequences of nutritional insufficiency</a:t>
            </a:r>
          </a:p>
        </p:txBody>
      </p:sp>
      <p:sp>
        <p:nvSpPr>
          <p:cNvPr id="59" name="Shape 59"/>
          <p:cNvSpPr/>
          <p:nvPr/>
        </p:nvSpPr>
        <p:spPr>
          <a:xfrm>
            <a:off x="2305025" y="3693274"/>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9" name="image2.png"/>
          <p:cNvPicPr/>
          <p:nvPr/>
        </p:nvPicPr>
        <p:blipFill>
          <a:blip r:embed="rId3">
            <a:extLst/>
          </a:blip>
          <a:stretch>
            <a:fillRect/>
          </a:stretch>
        </p:blipFill>
        <p:spPr>
          <a:xfrm>
            <a:off x="101154" y="179145"/>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1" name="Group 641"/>
          <p:cNvGrpSpPr/>
          <p:nvPr/>
        </p:nvGrpSpPr>
        <p:grpSpPr>
          <a:xfrm>
            <a:off x="1052257" y="2746561"/>
            <a:ext cx="10673467" cy="6587944"/>
            <a:chOff x="0" y="0"/>
            <a:chExt cx="8004854" cy="4940805"/>
          </a:xfrm>
        </p:grpSpPr>
        <p:pic>
          <p:nvPicPr>
            <p:cNvPr id="639" name="image6.png"/>
            <p:cNvPicPr/>
            <p:nvPr/>
          </p:nvPicPr>
          <p:blipFill>
            <a:blip r:embed="rId3">
              <a:extLst/>
            </a:blip>
            <a:stretch>
              <a:fillRect/>
            </a:stretch>
          </p:blipFill>
          <p:spPr>
            <a:xfrm>
              <a:off x="0" y="0"/>
              <a:ext cx="8004855" cy="4940806"/>
            </a:xfrm>
            <a:prstGeom prst="rect">
              <a:avLst/>
            </a:prstGeom>
            <a:ln w="12700" cap="flat">
              <a:noFill/>
              <a:miter lim="400000"/>
            </a:ln>
            <a:effectLst>
              <a:outerShdw blurRad="787400" dist="224247" dir="5400000" rotWithShape="0">
                <a:srgbClr val="000000">
                  <a:alpha val="5242"/>
                </a:srgbClr>
              </a:outerShdw>
              <a:reflection stA="50000" endPos="40000" dir="5400000" sy="-100000" algn="bl" rotWithShape="0"/>
            </a:effectLst>
          </p:spPr>
        </p:pic>
        <p:sp>
          <p:nvSpPr>
            <p:cNvPr id="640" name="Shape 640"/>
            <p:cNvSpPr/>
            <p:nvPr/>
          </p:nvSpPr>
          <p:spPr>
            <a:xfrm>
              <a:off x="226502" y="175673"/>
              <a:ext cx="7551849" cy="4589457"/>
            </a:xfrm>
            <a:prstGeom prst="rect">
              <a:avLst/>
            </a:pr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Gill Sans Light"/>
                  <a:ea typeface="Gill Sans Light"/>
                  <a:cs typeface="Gill Sans Light"/>
                  <a:sym typeface="Gill Sans Light"/>
                </a:defRPr>
              </a:pPr>
              <a:endParaRPr sz="4800"/>
            </a:p>
          </p:txBody>
        </p:sp>
      </p:grpSp>
      <p:sp>
        <p:nvSpPr>
          <p:cNvPr id="642" name="Shape 642"/>
          <p:cNvSpPr/>
          <p:nvPr/>
        </p:nvSpPr>
        <p:spPr>
          <a:xfrm>
            <a:off x="2069910" y="5634124"/>
            <a:ext cx="1598194" cy="34887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700">
                <a:latin typeface="Arial"/>
                <a:ea typeface="Arial"/>
                <a:cs typeface="Arial"/>
                <a:sym typeface="Arial"/>
              </a:defRPr>
            </a:lvl1pPr>
          </a:lstStyle>
          <a:p>
            <a:pPr lvl="0">
              <a:defRPr sz="1800">
                <a:solidFill>
                  <a:srgbClr val="000000"/>
                </a:solidFill>
              </a:defRPr>
            </a:pPr>
            <a:r>
              <a:rPr sz="2267"/>
              <a:t>ICU patients</a:t>
            </a:r>
          </a:p>
        </p:txBody>
      </p:sp>
      <p:sp>
        <p:nvSpPr>
          <p:cNvPr id="643" name="Shape 643"/>
          <p:cNvSpPr/>
          <p:nvPr/>
        </p:nvSpPr>
        <p:spPr>
          <a:xfrm>
            <a:off x="4303474" y="5634126"/>
            <a:ext cx="506549" cy="84132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4100">
                <a:latin typeface="Arial"/>
                <a:ea typeface="Arial"/>
                <a:cs typeface="Arial"/>
                <a:sym typeface="Arial"/>
              </a:defRPr>
            </a:lvl1pPr>
          </a:lstStyle>
          <a:p>
            <a:pPr lvl="0">
              <a:defRPr sz="1800">
                <a:solidFill>
                  <a:srgbClr val="000000"/>
                </a:solidFill>
              </a:defRPr>
            </a:pPr>
            <a:r>
              <a:rPr sz="5467"/>
              <a:t>R</a:t>
            </a:r>
          </a:p>
        </p:txBody>
      </p:sp>
      <p:sp>
        <p:nvSpPr>
          <p:cNvPr id="644" name="Shape 644"/>
          <p:cNvSpPr/>
          <p:nvPr/>
        </p:nvSpPr>
        <p:spPr>
          <a:xfrm>
            <a:off x="4783663" y="4329468"/>
            <a:ext cx="3576430" cy="34887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700">
                <a:latin typeface="Arial"/>
                <a:ea typeface="Arial"/>
                <a:cs typeface="Arial"/>
                <a:sym typeface="Arial"/>
              </a:defRPr>
            </a:lvl1pPr>
          </a:lstStyle>
          <a:p>
            <a:pPr lvl="0">
              <a:defRPr sz="1800">
                <a:solidFill>
                  <a:srgbClr val="000000"/>
                </a:solidFill>
              </a:defRPr>
            </a:pPr>
            <a:r>
              <a:rPr sz="2267"/>
              <a:t>Target &gt;2.0 gram/kg/day</a:t>
            </a:r>
          </a:p>
        </p:txBody>
      </p:sp>
      <p:sp>
        <p:nvSpPr>
          <p:cNvPr id="645" name="Shape 645"/>
          <p:cNvSpPr/>
          <p:nvPr/>
        </p:nvSpPr>
        <p:spPr>
          <a:xfrm>
            <a:off x="5040230" y="7422338"/>
            <a:ext cx="3173946" cy="34887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700">
                <a:latin typeface="Arial"/>
                <a:ea typeface="Arial"/>
                <a:cs typeface="Arial"/>
                <a:sym typeface="Arial"/>
              </a:defRPr>
            </a:lvl1pPr>
          </a:lstStyle>
          <a:p>
            <a:pPr lvl="0">
              <a:defRPr sz="1800">
                <a:solidFill>
                  <a:srgbClr val="000000"/>
                </a:solidFill>
              </a:defRPr>
            </a:pPr>
            <a:r>
              <a:rPr sz="2267"/>
              <a:t>Target &lt;1.2 gram/kg/day</a:t>
            </a:r>
          </a:p>
        </p:txBody>
      </p:sp>
      <p:sp>
        <p:nvSpPr>
          <p:cNvPr id="646" name="Shape 646"/>
          <p:cNvSpPr/>
          <p:nvPr/>
        </p:nvSpPr>
        <p:spPr>
          <a:xfrm>
            <a:off x="3889859" y="5469930"/>
            <a:ext cx="1259270" cy="1141213"/>
          </a:xfrm>
          <a:custGeom>
            <a:avLst/>
            <a:gdLst/>
            <a:ahLst/>
            <a:cxnLst>
              <a:cxn ang="0">
                <a:pos x="wd2" y="hd2"/>
              </a:cxn>
              <a:cxn ang="5400000">
                <a:pos x="wd2" y="hd2"/>
              </a:cxn>
              <a:cxn ang="10800000">
                <a:pos x="wd2" y="hd2"/>
              </a:cxn>
              <a:cxn ang="16200000">
                <a:pos x="wd2" y="hd2"/>
              </a:cxn>
            </a:cxnLst>
            <a:rect l="0" t="0" r="r" b="b"/>
            <a:pathLst>
              <a:path w="21600" h="21600" extrusionOk="0">
                <a:moveTo>
                  <a:pt x="21600" y="10806"/>
                </a:moveTo>
                <a:lnTo>
                  <a:pt x="21379" y="8619"/>
                </a:lnTo>
                <a:lnTo>
                  <a:pt x="20747" y="6595"/>
                </a:lnTo>
                <a:lnTo>
                  <a:pt x="19746" y="4757"/>
                </a:lnTo>
                <a:lnTo>
                  <a:pt x="18428" y="3152"/>
                </a:lnTo>
                <a:lnTo>
                  <a:pt x="16827" y="1838"/>
                </a:lnTo>
                <a:lnTo>
                  <a:pt x="14994" y="849"/>
                </a:lnTo>
                <a:lnTo>
                  <a:pt x="12960" y="209"/>
                </a:lnTo>
                <a:lnTo>
                  <a:pt x="10800" y="0"/>
                </a:lnTo>
                <a:lnTo>
                  <a:pt x="8619" y="209"/>
                </a:lnTo>
                <a:lnTo>
                  <a:pt x="6596" y="849"/>
                </a:lnTo>
                <a:lnTo>
                  <a:pt x="4752" y="1838"/>
                </a:lnTo>
                <a:lnTo>
                  <a:pt x="3161" y="3152"/>
                </a:lnTo>
                <a:lnTo>
                  <a:pt x="1833" y="4757"/>
                </a:lnTo>
                <a:lnTo>
                  <a:pt x="843" y="6595"/>
                </a:lnTo>
                <a:lnTo>
                  <a:pt x="211" y="8619"/>
                </a:lnTo>
                <a:lnTo>
                  <a:pt x="0" y="10806"/>
                </a:lnTo>
                <a:lnTo>
                  <a:pt x="211" y="12969"/>
                </a:lnTo>
                <a:lnTo>
                  <a:pt x="843" y="14993"/>
                </a:lnTo>
                <a:lnTo>
                  <a:pt x="1833" y="16831"/>
                </a:lnTo>
                <a:lnTo>
                  <a:pt x="3161" y="18436"/>
                </a:lnTo>
                <a:lnTo>
                  <a:pt x="4752" y="19751"/>
                </a:lnTo>
                <a:lnTo>
                  <a:pt x="6596" y="20751"/>
                </a:lnTo>
                <a:lnTo>
                  <a:pt x="8619" y="21379"/>
                </a:lnTo>
                <a:lnTo>
                  <a:pt x="10800" y="21600"/>
                </a:lnTo>
                <a:lnTo>
                  <a:pt x="12960" y="21379"/>
                </a:lnTo>
                <a:lnTo>
                  <a:pt x="14994" y="20751"/>
                </a:lnTo>
                <a:lnTo>
                  <a:pt x="16827" y="19751"/>
                </a:lnTo>
                <a:lnTo>
                  <a:pt x="18428" y="18436"/>
                </a:lnTo>
                <a:lnTo>
                  <a:pt x="19746" y="16831"/>
                </a:lnTo>
                <a:lnTo>
                  <a:pt x="20747" y="14993"/>
                </a:lnTo>
                <a:lnTo>
                  <a:pt x="21379" y="12969"/>
                </a:lnTo>
                <a:lnTo>
                  <a:pt x="21600" y="10806"/>
                </a:lnTo>
              </a:path>
            </a:pathLst>
          </a:custGeom>
          <a:ln w="23813">
            <a:solidFill>
              <a:srgbClr val="535353"/>
            </a:solidFill>
            <a:round/>
          </a:ln>
        </p:spPr>
        <p:txBody>
          <a:bodyPr lIns="0" tIns="0" rIns="0" bIns="0"/>
          <a:lstStyle/>
          <a:p>
            <a:pPr lvl="0">
              <a:defRPr sz="3800"/>
            </a:pPr>
            <a:endParaRPr sz="5067"/>
          </a:p>
        </p:txBody>
      </p:sp>
      <p:sp>
        <p:nvSpPr>
          <p:cNvPr id="647" name="Shape 647"/>
          <p:cNvSpPr/>
          <p:nvPr/>
        </p:nvSpPr>
        <p:spPr>
          <a:xfrm flipV="1">
            <a:off x="4618839" y="4859685"/>
            <a:ext cx="846695" cy="632197"/>
          </a:xfrm>
          <a:prstGeom prst="line">
            <a:avLst/>
          </a:prstGeom>
          <a:ln w="49213">
            <a:solidFill>
              <a:srgbClr val="535353"/>
            </a:solidFill>
            <a:round/>
          </a:ln>
        </p:spPr>
        <p:txBody>
          <a:bodyPr lIns="0" tIns="0" rIns="0" bIns="0"/>
          <a:lstStyle/>
          <a:p>
            <a:pPr algn="l" defTabSz="609630">
              <a:defRPr sz="1200">
                <a:solidFill>
                  <a:srgbClr val="000000"/>
                </a:solidFill>
              </a:defRPr>
            </a:pPr>
            <a:endParaRPr sz="1600"/>
          </a:p>
        </p:txBody>
      </p:sp>
      <p:sp>
        <p:nvSpPr>
          <p:cNvPr id="648" name="Shape 648"/>
          <p:cNvSpPr/>
          <p:nvPr/>
        </p:nvSpPr>
        <p:spPr>
          <a:xfrm>
            <a:off x="5357317" y="4771809"/>
            <a:ext cx="230302" cy="209982"/>
          </a:xfrm>
          <a:custGeom>
            <a:avLst/>
            <a:gdLst/>
            <a:ahLst/>
            <a:cxnLst>
              <a:cxn ang="0">
                <a:pos x="wd2" y="hd2"/>
              </a:cxn>
              <a:cxn ang="5400000">
                <a:pos x="wd2" y="hd2"/>
              </a:cxn>
              <a:cxn ang="10800000">
                <a:pos x="wd2" y="hd2"/>
              </a:cxn>
              <a:cxn ang="16200000">
                <a:pos x="wd2" y="hd2"/>
              </a:cxn>
            </a:cxnLst>
            <a:rect l="0" t="0" r="r" b="b"/>
            <a:pathLst>
              <a:path w="21600" h="21600" extrusionOk="0">
                <a:moveTo>
                  <a:pt x="0" y="4112"/>
                </a:moveTo>
                <a:lnTo>
                  <a:pt x="21600" y="0"/>
                </a:lnTo>
                <a:lnTo>
                  <a:pt x="11598" y="21600"/>
                </a:lnTo>
                <a:lnTo>
                  <a:pt x="11066" y="8571"/>
                </a:lnTo>
                <a:lnTo>
                  <a:pt x="0" y="4112"/>
                </a:lnTo>
                <a:close/>
              </a:path>
            </a:pathLst>
          </a:custGeom>
          <a:solidFill>
            <a:srgbClr val="535353"/>
          </a:solidFill>
          <a:ln w="12700">
            <a:miter lim="400000"/>
          </a:ln>
        </p:spPr>
        <p:txBody>
          <a:bodyPr lIns="0" tIns="0" rIns="0" bIns="0"/>
          <a:lstStyle/>
          <a:p>
            <a:pPr lvl="0">
              <a:defRPr sz="3800"/>
            </a:pPr>
            <a:endParaRPr sz="5067"/>
          </a:p>
        </p:txBody>
      </p:sp>
      <p:sp>
        <p:nvSpPr>
          <p:cNvPr id="649" name="Shape 649"/>
          <p:cNvSpPr/>
          <p:nvPr/>
        </p:nvSpPr>
        <p:spPr>
          <a:xfrm>
            <a:off x="4614322" y="6602742"/>
            <a:ext cx="751866" cy="648002"/>
          </a:xfrm>
          <a:prstGeom prst="line">
            <a:avLst/>
          </a:prstGeom>
          <a:ln w="49213">
            <a:solidFill>
              <a:srgbClr val="535353"/>
            </a:solidFill>
            <a:round/>
          </a:ln>
        </p:spPr>
        <p:txBody>
          <a:bodyPr lIns="0" tIns="0" rIns="0" bIns="0"/>
          <a:lstStyle/>
          <a:p>
            <a:pPr algn="l" defTabSz="609630">
              <a:defRPr sz="1200">
                <a:solidFill>
                  <a:srgbClr val="000000"/>
                </a:solidFill>
              </a:defRPr>
            </a:pPr>
            <a:endParaRPr sz="1600"/>
          </a:p>
        </p:txBody>
      </p:sp>
      <p:sp>
        <p:nvSpPr>
          <p:cNvPr id="650" name="Shape 650"/>
          <p:cNvSpPr/>
          <p:nvPr/>
        </p:nvSpPr>
        <p:spPr>
          <a:xfrm>
            <a:off x="5221365" y="7106458"/>
            <a:ext cx="228043" cy="216755"/>
          </a:xfrm>
          <a:custGeom>
            <a:avLst/>
            <a:gdLst/>
            <a:ahLst/>
            <a:cxnLst>
              <a:cxn ang="0">
                <a:pos x="wd2" y="hd2"/>
              </a:cxn>
              <a:cxn ang="5400000">
                <a:pos x="wd2" y="hd2"/>
              </a:cxn>
              <a:cxn ang="10800000">
                <a:pos x="wd2" y="hd2"/>
              </a:cxn>
              <a:cxn ang="16200000">
                <a:pos x="wd2" y="hd2"/>
              </a:cxn>
            </a:cxnLst>
            <a:rect l="0" t="0" r="r" b="b"/>
            <a:pathLst>
              <a:path w="21600" h="21600" extrusionOk="0">
                <a:moveTo>
                  <a:pt x="12874" y="0"/>
                </a:moveTo>
                <a:lnTo>
                  <a:pt x="21600" y="21600"/>
                </a:lnTo>
                <a:lnTo>
                  <a:pt x="0" y="16046"/>
                </a:lnTo>
                <a:lnTo>
                  <a:pt x="11527" y="12511"/>
                </a:lnTo>
                <a:lnTo>
                  <a:pt x="12874" y="0"/>
                </a:lnTo>
                <a:close/>
              </a:path>
            </a:pathLst>
          </a:custGeom>
          <a:solidFill>
            <a:srgbClr val="535353"/>
          </a:solidFill>
          <a:ln w="12700">
            <a:miter lim="400000"/>
          </a:ln>
        </p:spPr>
        <p:txBody>
          <a:bodyPr lIns="0" tIns="0" rIns="0" bIns="0"/>
          <a:lstStyle/>
          <a:p>
            <a:pPr lvl="0">
              <a:defRPr sz="3800"/>
            </a:pPr>
            <a:endParaRPr sz="5067"/>
          </a:p>
        </p:txBody>
      </p:sp>
      <p:sp>
        <p:nvSpPr>
          <p:cNvPr id="651" name="Shape 651"/>
          <p:cNvSpPr/>
          <p:nvPr/>
        </p:nvSpPr>
        <p:spPr>
          <a:xfrm>
            <a:off x="2051613" y="6121819"/>
            <a:ext cx="1679947" cy="34887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700">
                <a:latin typeface="Arial"/>
                <a:ea typeface="Arial"/>
                <a:cs typeface="Arial"/>
                <a:sym typeface="Arial"/>
              </a:defRPr>
            </a:lvl1pPr>
          </a:lstStyle>
          <a:p>
            <a:pPr lvl="0">
              <a:defRPr sz="1800">
                <a:solidFill>
                  <a:srgbClr val="000000"/>
                </a:solidFill>
              </a:defRPr>
            </a:pPr>
            <a:r>
              <a:rPr sz="2267"/>
              <a:t>Fed enterally</a:t>
            </a:r>
          </a:p>
        </p:txBody>
      </p:sp>
      <p:sp>
        <p:nvSpPr>
          <p:cNvPr id="652" name="Shape 652"/>
          <p:cNvSpPr/>
          <p:nvPr/>
        </p:nvSpPr>
        <p:spPr>
          <a:xfrm>
            <a:off x="8625244" y="5063640"/>
            <a:ext cx="1950781" cy="902681"/>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defRPr sz="1900">
                <a:latin typeface="Arial"/>
                <a:ea typeface="Arial"/>
                <a:cs typeface="Arial"/>
                <a:sym typeface="Arial"/>
              </a:defRPr>
            </a:lvl1pPr>
          </a:lstStyle>
          <a:p>
            <a:pPr lvl="0">
              <a:defRPr sz="1800">
                <a:solidFill>
                  <a:srgbClr val="000000"/>
                </a:solidFill>
              </a:defRPr>
            </a:pPr>
            <a:r>
              <a:rPr sz="2533" dirty="0"/>
              <a:t>Primary Outcome</a:t>
            </a:r>
          </a:p>
        </p:txBody>
      </p:sp>
      <p:grpSp>
        <p:nvGrpSpPr>
          <p:cNvPr id="655" name="Group 655"/>
          <p:cNvGrpSpPr/>
          <p:nvPr/>
        </p:nvGrpSpPr>
        <p:grpSpPr>
          <a:xfrm>
            <a:off x="8625243" y="5850212"/>
            <a:ext cx="2054643" cy="1600817"/>
            <a:chOff x="-11118" y="-1"/>
            <a:chExt cx="1540933" cy="1200575"/>
          </a:xfrm>
        </p:grpSpPr>
        <p:sp>
          <p:nvSpPr>
            <p:cNvPr id="653" name="Shape 653"/>
            <p:cNvSpPr/>
            <p:nvPr/>
          </p:nvSpPr>
          <p:spPr>
            <a:xfrm>
              <a:off x="58694" y="-1"/>
              <a:ext cx="1401310" cy="1200575"/>
            </a:xfrm>
            <a:prstGeom prst="rect">
              <a:avLst/>
            </a:prstGeom>
            <a:solidFill>
              <a:srgbClr val="FFFFFF"/>
            </a:solidFill>
            <a:ln w="12700" cap="flat">
              <a:noFill/>
              <a:miter lim="400000"/>
            </a:ln>
            <a:effectLst/>
          </p:spPr>
          <p:txBody>
            <a:bodyPr wrap="square" lIns="0" tIns="0" rIns="0" bIns="0" numCol="1" anchor="t">
              <a:noAutofit/>
            </a:bodyPr>
            <a:lstStyle/>
            <a:p>
              <a:pPr lvl="0">
                <a:defRPr sz="1900">
                  <a:solidFill>
                    <a:srgbClr val="A7A7A7"/>
                  </a:solidFill>
                  <a:latin typeface="Arial"/>
                  <a:ea typeface="Arial"/>
                  <a:cs typeface="Arial"/>
                  <a:sym typeface="Arial"/>
                </a:defRPr>
              </a:pPr>
              <a:endParaRPr sz="2533"/>
            </a:p>
          </p:txBody>
        </p:sp>
        <p:sp>
          <p:nvSpPr>
            <p:cNvPr id="654" name="Shape 654"/>
            <p:cNvSpPr/>
            <p:nvPr/>
          </p:nvSpPr>
          <p:spPr>
            <a:xfrm>
              <a:off x="-11118" y="203698"/>
              <a:ext cx="1540933" cy="6769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9" tIns="60959" rIns="60959" bIns="60959" numCol="1" anchor="t">
              <a:spAutoFit/>
            </a:bodyPr>
            <a:lstStyle/>
            <a:p>
              <a:pPr lvl="0">
                <a:defRPr sz="1800">
                  <a:solidFill>
                    <a:srgbClr val="000000"/>
                  </a:solidFill>
                </a:defRPr>
              </a:pPr>
              <a:r>
                <a:rPr sz="2533" dirty="0">
                  <a:solidFill>
                    <a:srgbClr val="FF0000"/>
                  </a:solidFill>
                  <a:latin typeface="Arial"/>
                  <a:ea typeface="Arial"/>
                  <a:cs typeface="Arial"/>
                  <a:sym typeface="Arial"/>
                </a:rPr>
                <a:t>60 day</a:t>
              </a:r>
              <a:endParaRPr sz="4267" dirty="0">
                <a:latin typeface="Times New Roman"/>
                <a:ea typeface="Times New Roman"/>
                <a:cs typeface="Times New Roman"/>
                <a:sym typeface="Times New Roman"/>
              </a:endParaRPr>
            </a:p>
            <a:p>
              <a:pPr lvl="0">
                <a:defRPr sz="1800">
                  <a:solidFill>
                    <a:srgbClr val="000000"/>
                  </a:solidFill>
                </a:defRPr>
              </a:pPr>
              <a:r>
                <a:rPr sz="2533" dirty="0">
                  <a:solidFill>
                    <a:srgbClr val="FF0000"/>
                  </a:solidFill>
                  <a:latin typeface="Arial"/>
                  <a:ea typeface="Arial"/>
                  <a:cs typeface="Arial"/>
                  <a:sym typeface="Arial"/>
                </a:rPr>
                <a:t>mortality</a:t>
              </a:r>
            </a:p>
          </p:txBody>
        </p:sp>
      </p:grpSp>
      <p:sp>
        <p:nvSpPr>
          <p:cNvPr id="656" name="Shape 656"/>
          <p:cNvSpPr/>
          <p:nvPr/>
        </p:nvSpPr>
        <p:spPr>
          <a:xfrm>
            <a:off x="2283915" y="6602742"/>
            <a:ext cx="1170192" cy="34887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2267">
                <a:latin typeface="Arial"/>
                <a:ea typeface="Arial"/>
                <a:cs typeface="Arial"/>
                <a:sym typeface="Arial"/>
              </a:rPr>
              <a:t>Nutric </a:t>
            </a:r>
            <a:r>
              <a:rPr sz="2267" u="sng">
                <a:latin typeface="Arial"/>
                <a:ea typeface="Arial"/>
                <a:cs typeface="Arial"/>
                <a:sym typeface="Arial"/>
              </a:rPr>
              <a:t>&gt;</a:t>
            </a:r>
            <a:r>
              <a:rPr sz="2267">
                <a:latin typeface="Arial"/>
                <a:ea typeface="Arial"/>
                <a:cs typeface="Arial"/>
                <a:sym typeface="Arial"/>
              </a:rPr>
              <a:t>5</a:t>
            </a:r>
          </a:p>
        </p:txBody>
      </p:sp>
      <p:sp>
        <p:nvSpPr>
          <p:cNvPr id="657" name="Shape 657"/>
          <p:cNvSpPr/>
          <p:nvPr/>
        </p:nvSpPr>
        <p:spPr>
          <a:xfrm>
            <a:off x="5454241" y="5552843"/>
            <a:ext cx="1950781" cy="1107994"/>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lvl="0">
              <a:defRPr sz="1800">
                <a:solidFill>
                  <a:srgbClr val="000000"/>
                </a:solidFill>
              </a:defRPr>
            </a:pPr>
            <a:r>
              <a:rPr sz="1600">
                <a:latin typeface="Arial"/>
                <a:ea typeface="Arial"/>
                <a:cs typeface="Arial"/>
                <a:sym typeface="Arial"/>
              </a:rPr>
              <a:t>Stratified by:</a:t>
            </a:r>
            <a:endParaRPr sz="4267">
              <a:latin typeface="Times New Roman"/>
              <a:ea typeface="Times New Roman"/>
              <a:cs typeface="Times New Roman"/>
              <a:sym typeface="Times New Roman"/>
            </a:endParaRPr>
          </a:p>
          <a:p>
            <a:pPr lvl="0">
              <a:defRPr sz="1800">
                <a:solidFill>
                  <a:srgbClr val="000000"/>
                </a:solidFill>
              </a:defRPr>
            </a:pPr>
            <a:r>
              <a:rPr sz="1600">
                <a:latin typeface="Arial"/>
                <a:ea typeface="Arial"/>
                <a:cs typeface="Arial"/>
                <a:sym typeface="Arial"/>
              </a:rPr>
              <a:t>Site</a:t>
            </a:r>
            <a:endParaRPr sz="4267">
              <a:latin typeface="Times New Roman"/>
              <a:ea typeface="Times New Roman"/>
              <a:cs typeface="Times New Roman"/>
              <a:sym typeface="Times New Roman"/>
            </a:endParaRPr>
          </a:p>
          <a:p>
            <a:pPr lvl="0">
              <a:defRPr sz="1800">
                <a:solidFill>
                  <a:srgbClr val="000000"/>
                </a:solidFill>
              </a:defRPr>
            </a:pPr>
            <a:r>
              <a:rPr sz="1600">
                <a:latin typeface="Arial"/>
                <a:ea typeface="Arial"/>
                <a:cs typeface="Arial"/>
                <a:sym typeface="Arial"/>
              </a:rPr>
              <a:t>BMI</a:t>
            </a:r>
            <a:endParaRPr sz="4267">
              <a:latin typeface="Times New Roman"/>
              <a:ea typeface="Times New Roman"/>
              <a:cs typeface="Times New Roman"/>
              <a:sym typeface="Times New Roman"/>
            </a:endParaRPr>
          </a:p>
          <a:p>
            <a:pPr lvl="0">
              <a:defRPr sz="1800">
                <a:solidFill>
                  <a:srgbClr val="000000"/>
                </a:solidFill>
              </a:defRPr>
            </a:pPr>
            <a:r>
              <a:rPr sz="1600">
                <a:latin typeface="Arial"/>
                <a:ea typeface="Arial"/>
                <a:cs typeface="Arial"/>
                <a:sym typeface="Arial"/>
              </a:rPr>
              <a:t>Med vs Surg</a:t>
            </a:r>
          </a:p>
        </p:txBody>
      </p:sp>
      <p:sp>
        <p:nvSpPr>
          <p:cNvPr id="658" name="Shape 658"/>
          <p:cNvSpPr/>
          <p:nvPr/>
        </p:nvSpPr>
        <p:spPr>
          <a:xfrm>
            <a:off x="12239731" y="4474992"/>
            <a:ext cx="4202146" cy="3091448"/>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lvl1pPr algn="l">
              <a:defRPr sz="2400">
                <a:latin typeface="Avenir Book"/>
                <a:ea typeface="Avenir Book"/>
                <a:cs typeface="Avenir Book"/>
                <a:sym typeface="Avenir Book"/>
              </a:defRPr>
            </a:lvl1pPr>
          </a:lstStyle>
          <a:p>
            <a:pPr lvl="0">
              <a:defRPr sz="1800">
                <a:solidFill>
                  <a:srgbClr val="000000"/>
                </a:solidFill>
              </a:defRPr>
            </a:pPr>
            <a:r>
              <a:rPr sz="3200"/>
              <a:t>A multi-center, pragmatic, volunteer-driven, registry-based, randomized, clinical trial for BOTH adults and paediatrics. </a:t>
            </a:r>
          </a:p>
        </p:txBody>
      </p:sp>
      <p:sp>
        <p:nvSpPr>
          <p:cNvPr id="659" name="Shape 659"/>
          <p:cNvSpPr/>
          <p:nvPr/>
        </p:nvSpPr>
        <p:spPr>
          <a:xfrm>
            <a:off x="2283915" y="180452"/>
            <a:ext cx="12977949" cy="1341904"/>
          </a:xfrm>
          <a:prstGeom prst="rect">
            <a:avLst/>
          </a:prstGeom>
          <a:ln w="12700">
            <a:miter lim="400000"/>
          </a:ln>
          <a:extLst>
            <a:ext uri="{C572A759-6A51-4108-AA02-DFA0A04FC94B}">
              <ma14:wrappingTextBoxFlag xmlns="" xmlns:ma14="http://schemas.microsoft.com/office/mac/drawingml/2011/main" val="1"/>
            </a:ext>
          </a:extLst>
        </p:spPr>
        <p:txBody>
          <a:bodyPr wrap="square" lIns="60959" tIns="60959" rIns="60959" bIns="60959" anchor="ctr">
            <a:spAutoFit/>
          </a:bodyPr>
          <a:lstStyle/>
          <a:p>
            <a:pPr lvl="0">
              <a:lnSpc>
                <a:spcPct val="90000"/>
              </a:lnSpc>
              <a:defRPr sz="1800">
                <a:solidFill>
                  <a:srgbClr val="000000"/>
                </a:solidFill>
              </a:defRPr>
            </a:pPr>
            <a:r>
              <a:rPr sz="4400" b="1" spc="-52" dirty="0">
                <a:solidFill>
                  <a:srgbClr val="0052E2"/>
                </a:solidFill>
                <a:latin typeface="Avenir Next Condensed"/>
                <a:ea typeface="Avenir Next Condensed"/>
                <a:cs typeface="Avenir Next Condensed"/>
                <a:sym typeface="Avenir Next Condensed"/>
              </a:rPr>
              <a:t>The </a:t>
            </a:r>
            <a:r>
              <a:rPr sz="4400" b="1" u="sng" spc="-52" dirty="0">
                <a:solidFill>
                  <a:srgbClr val="0052E2"/>
                </a:solidFill>
                <a:latin typeface="Avenir Next Condensed"/>
                <a:ea typeface="Avenir Next Condensed"/>
                <a:cs typeface="Avenir Next Condensed"/>
                <a:sym typeface="Avenir Next Condensed"/>
              </a:rPr>
              <a:t>Eff</a:t>
            </a:r>
            <a:r>
              <a:rPr sz="4400" b="1" spc="-52" dirty="0">
                <a:solidFill>
                  <a:srgbClr val="0052E2"/>
                </a:solidFill>
                <a:latin typeface="Avenir Next Condensed"/>
                <a:ea typeface="Avenir Next Condensed"/>
                <a:cs typeface="Avenir Next Condensed"/>
                <a:sym typeface="Avenir Next Condensed"/>
              </a:rPr>
              <a:t>ect </a:t>
            </a:r>
            <a:r>
              <a:rPr sz="4400" b="1" u="sng" spc="-52" dirty="0">
                <a:solidFill>
                  <a:srgbClr val="0052E2"/>
                </a:solidFill>
                <a:latin typeface="Avenir Next Condensed"/>
                <a:ea typeface="Avenir Next Condensed"/>
                <a:cs typeface="Avenir Next Condensed"/>
                <a:sym typeface="Avenir Next Condensed"/>
              </a:rPr>
              <a:t>o</a:t>
            </a:r>
            <a:r>
              <a:rPr sz="4400" b="1" spc="-52" dirty="0">
                <a:solidFill>
                  <a:srgbClr val="0052E2"/>
                </a:solidFill>
                <a:latin typeface="Avenir Next Condensed"/>
                <a:ea typeface="Avenir Next Condensed"/>
                <a:cs typeface="Avenir Next Condensed"/>
                <a:sym typeface="Avenir Next Condensed"/>
              </a:rPr>
              <a:t>f High versus Usual P</a:t>
            </a:r>
            <a:r>
              <a:rPr sz="4400" b="1" u="sng" spc="-52" dirty="0">
                <a:solidFill>
                  <a:srgbClr val="0052E2"/>
                </a:solidFill>
                <a:latin typeface="Avenir Next Condensed"/>
                <a:ea typeface="Avenir Next Condensed"/>
                <a:cs typeface="Avenir Next Condensed"/>
                <a:sym typeface="Avenir Next Condensed"/>
              </a:rPr>
              <a:t>r</a:t>
            </a:r>
            <a:r>
              <a:rPr sz="4400" b="1" spc="-52" dirty="0">
                <a:solidFill>
                  <a:srgbClr val="0052E2"/>
                </a:solidFill>
                <a:latin typeface="Avenir Next Condensed"/>
                <a:ea typeface="Avenir Next Condensed"/>
                <a:cs typeface="Avenir Next Condensed"/>
                <a:sym typeface="Avenir Next Condensed"/>
              </a:rPr>
              <a:t>otein Dosing in Critically Ill Patien</a:t>
            </a:r>
            <a:r>
              <a:rPr sz="4400" b="1" u="sng" spc="-52" dirty="0">
                <a:solidFill>
                  <a:srgbClr val="0052E2"/>
                </a:solidFill>
                <a:latin typeface="Avenir Next Condensed"/>
                <a:ea typeface="Avenir Next Condensed"/>
                <a:cs typeface="Avenir Next Condensed"/>
                <a:sym typeface="Avenir Next Condensed"/>
              </a:rPr>
              <a:t>t</a:t>
            </a:r>
            <a:r>
              <a:rPr sz="4400" b="1" spc="-52" dirty="0">
                <a:solidFill>
                  <a:srgbClr val="0052E2"/>
                </a:solidFill>
                <a:latin typeface="Avenir Next Condensed"/>
                <a:ea typeface="Avenir Next Condensed"/>
                <a:cs typeface="Avenir Next Condensed"/>
                <a:sym typeface="Avenir Next Condensed"/>
              </a:rPr>
              <a:t>s</a:t>
            </a:r>
          </a:p>
        </p:txBody>
      </p:sp>
      <p:sp>
        <p:nvSpPr>
          <p:cNvPr id="661" name="Shape 661"/>
          <p:cNvSpPr/>
          <p:nvPr/>
        </p:nvSpPr>
        <p:spPr>
          <a:xfrm>
            <a:off x="3016629" y="1671934"/>
            <a:ext cx="11324175" cy="677106"/>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nchor="ctr">
            <a:spAutoFit/>
          </a:bodyPr>
          <a:lstStyle/>
          <a:p>
            <a:pPr lvl="0">
              <a:lnSpc>
                <a:spcPct val="90000"/>
              </a:lnSpc>
              <a:defRPr sz="1800">
                <a:solidFill>
                  <a:srgbClr val="000000"/>
                </a:solidFill>
              </a:defRPr>
            </a:pPr>
            <a:r>
              <a:rPr sz="4000" b="1" spc="-52" dirty="0">
                <a:solidFill>
                  <a:srgbClr val="0052E1"/>
                </a:solidFill>
                <a:latin typeface="Avenir Next Condensed"/>
                <a:ea typeface="Avenir Next Condensed"/>
                <a:cs typeface="Avenir Next Condensed"/>
                <a:sym typeface="Avenir Next Condensed"/>
              </a:rPr>
              <a:t>The </a:t>
            </a:r>
            <a:r>
              <a:rPr sz="4000" b="1" u="sng" spc="-52" dirty="0">
                <a:solidFill>
                  <a:srgbClr val="0052E1"/>
                </a:solidFill>
                <a:latin typeface="Avenir Next Condensed"/>
                <a:ea typeface="Avenir Next Condensed"/>
                <a:cs typeface="Avenir Next Condensed"/>
                <a:sym typeface="Avenir Next Condensed"/>
              </a:rPr>
              <a:t>EFFORT</a:t>
            </a:r>
            <a:r>
              <a:rPr sz="4000" b="1" spc="-52" dirty="0">
                <a:solidFill>
                  <a:srgbClr val="0052E1"/>
                </a:solidFill>
                <a:latin typeface="Avenir Next Condensed"/>
                <a:ea typeface="Avenir Next Condensed"/>
                <a:cs typeface="Avenir Next Condensed"/>
                <a:sym typeface="Avenir Next Condensed"/>
              </a:rPr>
              <a:t> Trial</a:t>
            </a:r>
          </a:p>
        </p:txBody>
      </p:sp>
      <p:pic>
        <p:nvPicPr>
          <p:cNvPr id="25" name="image2.png"/>
          <p:cNvPicPr/>
          <p:nvPr/>
        </p:nvPicPr>
        <p:blipFill>
          <a:blip r:embed="rId4">
            <a:extLst/>
          </a:blip>
          <a:stretch>
            <a:fillRect/>
          </a:stretch>
        </p:blipFill>
        <p:spPr>
          <a:xfrm>
            <a:off x="137302" y="86476"/>
            <a:ext cx="1829909" cy="661807"/>
          </a:xfrm>
          <a:prstGeom prst="rect">
            <a:avLst/>
          </a:prstGeom>
          <a:ln w="12700">
            <a:miter lim="400000"/>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00691" y="186980"/>
            <a:ext cx="890367" cy="1122606"/>
          </a:xfrm>
          <a:prstGeom prst="rect">
            <a:avLst/>
          </a:prstGeom>
        </p:spPr>
      </p:pic>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a:spLocks noGrp="1"/>
          </p:cNvSpPr>
          <p:nvPr>
            <p:ph type="title"/>
          </p:nvPr>
        </p:nvSpPr>
        <p:spPr>
          <a:xfrm>
            <a:off x="2578351" y="1112652"/>
            <a:ext cx="12183561" cy="1791704"/>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Lots of Issues!</a:t>
            </a:r>
          </a:p>
        </p:txBody>
      </p:sp>
      <p:sp>
        <p:nvSpPr>
          <p:cNvPr id="666" name="Shape 666"/>
          <p:cNvSpPr>
            <a:spLocks noGrp="1"/>
          </p:cNvSpPr>
          <p:nvPr>
            <p:ph type="body" idx="1"/>
          </p:nvPr>
        </p:nvSpPr>
        <p:spPr>
          <a:xfrm>
            <a:off x="3348669" y="3764810"/>
            <a:ext cx="10642925" cy="5486573"/>
          </a:xfrm>
          <a:prstGeom prst="rect">
            <a:avLst/>
          </a:prstGeom>
        </p:spPr>
        <p:txBody>
          <a:bodyPr lIns="60959" tIns="60959" rIns="60959" bIns="60959" anchor="t">
            <a:normAutofit/>
          </a:bodyPr>
          <a:lstStyle/>
          <a:p>
            <a:pPr marL="880573" indent="-880573"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Ethics?</a:t>
            </a:r>
          </a:p>
          <a:p>
            <a:pPr marL="880573" indent="-880573"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Contracts?</a:t>
            </a:r>
          </a:p>
          <a:p>
            <a:pPr marL="880573" indent="-880573"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Regulatory environment?</a:t>
            </a:r>
          </a:p>
          <a:p>
            <a:pPr marL="880573" indent="-880573"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Funding?</a:t>
            </a:r>
          </a:p>
          <a:p>
            <a:pPr marL="880573" indent="-880573"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Maintaining quality?</a:t>
            </a:r>
          </a:p>
        </p:txBody>
      </p:sp>
      <p:sp>
        <p:nvSpPr>
          <p:cNvPr id="669" name="Shape 669"/>
          <p:cNvSpPr/>
          <p:nvPr/>
        </p:nvSpPr>
        <p:spPr>
          <a:xfrm>
            <a:off x="2305025" y="2953397"/>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pic>
        <p:nvPicPr>
          <p:cNvPr id="7" name="image2.png"/>
          <p:cNvPicPr/>
          <p:nvPr/>
        </p:nvPicPr>
        <p:blipFill>
          <a:blip r:embed="rId2">
            <a:extLst/>
          </a:blip>
          <a:stretch>
            <a:fillRect/>
          </a:stretch>
        </p:blipFill>
        <p:spPr>
          <a:xfrm>
            <a:off x="80229" y="25919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Shape 672"/>
          <p:cNvSpPr>
            <a:spLocks noGrp="1"/>
          </p:cNvSpPr>
          <p:nvPr>
            <p:ph type="title"/>
          </p:nvPr>
        </p:nvSpPr>
        <p:spPr>
          <a:xfrm>
            <a:off x="3384653" y="1222439"/>
            <a:ext cx="10363518" cy="1524052"/>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Statistical Considerations</a:t>
            </a:r>
          </a:p>
        </p:txBody>
      </p:sp>
      <p:sp>
        <p:nvSpPr>
          <p:cNvPr id="673" name="Shape 673"/>
          <p:cNvSpPr>
            <a:spLocks noGrp="1"/>
          </p:cNvSpPr>
          <p:nvPr>
            <p:ph type="body" idx="1"/>
          </p:nvPr>
        </p:nvSpPr>
        <p:spPr>
          <a:xfrm>
            <a:off x="3348669" y="3458962"/>
            <a:ext cx="10642925" cy="5486570"/>
          </a:xfrm>
          <a:prstGeom prst="rect">
            <a:avLst/>
          </a:prstGeom>
        </p:spPr>
        <p:txBody>
          <a:bodyPr lIns="60959" tIns="60959" rIns="60959" bIns="60959" anchor="t">
            <a:normAutofit/>
          </a:bodyPr>
          <a:lstStyle/>
          <a:p>
            <a:pPr marL="1083788" indent="-1083788" defTabSz="1219261">
              <a:lnSpc>
                <a:spcPct val="100000"/>
              </a:lnSpc>
              <a:spcBef>
                <a:spcPts val="800"/>
              </a:spcBef>
              <a:buSzPct val="100000"/>
              <a:buFont typeface="Avenir Book"/>
              <a:defRPr sz="1800">
                <a:solidFill>
                  <a:srgbClr val="000000"/>
                </a:solidFill>
              </a:defRPr>
            </a:pPr>
            <a:r>
              <a:rPr sz="3200" dirty="0">
                <a:latin typeface="Avenir Book"/>
                <a:ea typeface="Avenir Book"/>
                <a:cs typeface="Avenir Book"/>
                <a:sym typeface="Avenir Book"/>
              </a:rPr>
              <a:t>Large pragmatic trial with little effort to restrict participation of sites and patients nor standardize co-interventions will increase noise</a:t>
            </a:r>
          </a:p>
          <a:p>
            <a:pPr marL="1083788" indent="-1083788" defTabSz="1219261">
              <a:lnSpc>
                <a:spcPct val="100000"/>
              </a:lnSpc>
              <a:spcBef>
                <a:spcPts val="800"/>
              </a:spcBef>
              <a:buSzPct val="100000"/>
              <a:buFont typeface="Avenir Book"/>
              <a:defRPr sz="1800">
                <a:solidFill>
                  <a:srgbClr val="000000"/>
                </a:solidFill>
              </a:defRPr>
            </a:pPr>
            <a:r>
              <a:rPr sz="3200" dirty="0">
                <a:latin typeface="Avenir Book"/>
                <a:ea typeface="Avenir Book"/>
                <a:cs typeface="Avenir Book"/>
                <a:sym typeface="Avenir Book"/>
              </a:rPr>
              <a:t>Will have to power for smaller treatment effects which will increase sample size requirements</a:t>
            </a:r>
          </a:p>
          <a:p>
            <a:pPr marL="1083788" indent="-1083788" defTabSz="1219261">
              <a:lnSpc>
                <a:spcPct val="100000"/>
              </a:lnSpc>
              <a:spcBef>
                <a:spcPts val="800"/>
              </a:spcBef>
              <a:buSzPct val="100000"/>
              <a:buFont typeface="Avenir Book"/>
              <a:defRPr sz="1800">
                <a:solidFill>
                  <a:srgbClr val="000000"/>
                </a:solidFill>
              </a:defRPr>
            </a:pPr>
            <a:r>
              <a:rPr sz="3200" dirty="0">
                <a:latin typeface="Avenir Book"/>
                <a:ea typeface="Avenir Book"/>
                <a:cs typeface="Avenir Book"/>
                <a:sym typeface="Avenir Book"/>
              </a:rPr>
              <a:t>If 60 day mortality is primary outcome, </a:t>
            </a:r>
            <a:r>
              <a:rPr sz="3200" dirty="0" smtClean="0">
                <a:latin typeface="Avenir Book"/>
                <a:ea typeface="Avenir Book"/>
                <a:cs typeface="Avenir Book"/>
                <a:sym typeface="Avenir Book"/>
              </a:rPr>
              <a:t>1</a:t>
            </a:r>
            <a:r>
              <a:rPr lang="en-CA" sz="3200" dirty="0" smtClean="0">
                <a:latin typeface="Avenir Book"/>
                <a:ea typeface="Avenir Book"/>
                <a:cs typeface="Avenir Book"/>
                <a:sym typeface="Avenir Book"/>
              </a:rPr>
              <a:t>5</a:t>
            </a:r>
            <a:r>
              <a:rPr sz="3200" dirty="0" smtClean="0">
                <a:latin typeface="Avenir Book"/>
                <a:ea typeface="Avenir Book"/>
                <a:cs typeface="Avenir Book"/>
                <a:sym typeface="Avenir Book"/>
              </a:rPr>
              <a:t>00 </a:t>
            </a:r>
            <a:r>
              <a:rPr sz="3200" dirty="0">
                <a:latin typeface="Avenir Book"/>
                <a:ea typeface="Avenir Book"/>
                <a:cs typeface="Avenir Book"/>
                <a:sym typeface="Avenir Book"/>
              </a:rPr>
              <a:t>per group may be needed (</a:t>
            </a:r>
            <a:r>
              <a:rPr sz="3200" dirty="0" smtClean="0">
                <a:latin typeface="Avenir Book"/>
                <a:ea typeface="Avenir Book"/>
                <a:cs typeface="Avenir Book"/>
                <a:sym typeface="Avenir Book"/>
              </a:rPr>
              <a:t>n=</a:t>
            </a:r>
            <a:r>
              <a:rPr lang="en-CA" sz="3200" dirty="0" smtClean="0">
                <a:latin typeface="Avenir Book"/>
                <a:ea typeface="Avenir Book"/>
                <a:cs typeface="Avenir Book"/>
                <a:sym typeface="Avenir Book"/>
              </a:rPr>
              <a:t>3</a:t>
            </a:r>
            <a:r>
              <a:rPr sz="3200" dirty="0" smtClean="0">
                <a:latin typeface="Avenir Book"/>
                <a:ea typeface="Avenir Book"/>
                <a:cs typeface="Avenir Book"/>
                <a:sym typeface="Avenir Book"/>
              </a:rPr>
              <a:t>000 </a:t>
            </a:r>
            <a:r>
              <a:rPr sz="3200" dirty="0">
                <a:latin typeface="Avenir Book"/>
                <a:ea typeface="Avenir Book"/>
                <a:cs typeface="Avenir Book"/>
                <a:sym typeface="Avenir Book"/>
              </a:rPr>
              <a:t>total).</a:t>
            </a:r>
          </a:p>
          <a:p>
            <a:pPr marL="1083788" indent="-1083788" defTabSz="1219261">
              <a:lnSpc>
                <a:spcPct val="100000"/>
              </a:lnSpc>
              <a:spcBef>
                <a:spcPts val="800"/>
              </a:spcBef>
              <a:buSzPct val="100000"/>
              <a:buFont typeface="Avenir Book"/>
              <a:defRPr sz="1800">
                <a:solidFill>
                  <a:srgbClr val="000000"/>
                </a:solidFill>
              </a:defRPr>
            </a:pPr>
            <a:r>
              <a:rPr sz="3200" dirty="0">
                <a:latin typeface="Avenir Book"/>
                <a:ea typeface="Avenir Book"/>
                <a:cs typeface="Avenir Book"/>
                <a:sym typeface="Avenir Book"/>
              </a:rPr>
              <a:t>If TTDA at 60 days is primary outcome, </a:t>
            </a:r>
            <a:r>
              <a:rPr sz="3200" dirty="0" smtClean="0">
                <a:latin typeface="Avenir Book"/>
                <a:ea typeface="Avenir Book"/>
                <a:cs typeface="Avenir Book"/>
                <a:sym typeface="Avenir Book"/>
              </a:rPr>
              <a:t>900 </a:t>
            </a:r>
            <a:r>
              <a:rPr sz="3200" dirty="0">
                <a:latin typeface="Avenir Book"/>
                <a:ea typeface="Avenir Book"/>
                <a:cs typeface="Avenir Book"/>
                <a:sym typeface="Avenir Book"/>
              </a:rPr>
              <a:t>per group needed (</a:t>
            </a:r>
            <a:r>
              <a:rPr sz="3200" dirty="0" smtClean="0">
                <a:latin typeface="Avenir Book"/>
                <a:ea typeface="Avenir Book"/>
                <a:cs typeface="Avenir Book"/>
                <a:sym typeface="Avenir Book"/>
              </a:rPr>
              <a:t>n=1800 </a:t>
            </a:r>
            <a:r>
              <a:rPr sz="3200" dirty="0">
                <a:latin typeface="Avenir Book"/>
                <a:ea typeface="Avenir Book"/>
                <a:cs typeface="Avenir Book"/>
                <a:sym typeface="Avenir Book"/>
              </a:rPr>
              <a:t>total).</a:t>
            </a:r>
          </a:p>
        </p:txBody>
      </p:sp>
      <p:sp>
        <p:nvSpPr>
          <p:cNvPr id="674" name="Shape 674"/>
          <p:cNvSpPr/>
          <p:nvPr/>
        </p:nvSpPr>
        <p:spPr>
          <a:xfrm>
            <a:off x="2305025" y="2820771"/>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pic>
        <p:nvPicPr>
          <p:cNvPr id="9" name="image2.png"/>
          <p:cNvPicPr/>
          <p:nvPr/>
        </p:nvPicPr>
        <p:blipFill>
          <a:blip r:embed="rId2">
            <a:extLst/>
          </a:blip>
          <a:stretch>
            <a:fillRect/>
          </a:stretch>
        </p:blipFill>
        <p:spPr>
          <a:xfrm>
            <a:off x="202149" y="20839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a:spLocks noGrp="1"/>
          </p:cNvSpPr>
          <p:nvPr>
            <p:ph type="title"/>
          </p:nvPr>
        </p:nvSpPr>
        <p:spPr>
          <a:xfrm>
            <a:off x="3488373" y="0"/>
            <a:ext cx="10363516" cy="1524048"/>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Potential Barriers and Threat</a:t>
            </a:r>
          </a:p>
        </p:txBody>
      </p:sp>
      <p:sp>
        <p:nvSpPr>
          <p:cNvPr id="688" name="Shape 688"/>
          <p:cNvSpPr>
            <a:spLocks noGrp="1"/>
          </p:cNvSpPr>
          <p:nvPr>
            <p:ph type="body" idx="1"/>
          </p:nvPr>
        </p:nvSpPr>
        <p:spPr>
          <a:xfrm>
            <a:off x="2517768" y="2263183"/>
            <a:ext cx="12304727" cy="7902782"/>
          </a:xfrm>
          <a:prstGeom prst="rect">
            <a:avLst/>
          </a:prstGeom>
        </p:spPr>
        <p:txBody>
          <a:bodyPr lIns="60959" tIns="60959" rIns="60959" bIns="60959" anchor="t">
            <a:normAutofit/>
          </a:bodyPr>
          <a:lstStyle/>
          <a:p>
            <a:pPr marL="880573" indent="-880573" defTabSz="609630">
              <a:spcBef>
                <a:spcPts val="0"/>
              </a:spcBef>
              <a:buSzPct val="100000"/>
              <a:buFont typeface="Avenir Book"/>
              <a:defRPr sz="1800">
                <a:solidFill>
                  <a:srgbClr val="000000"/>
                </a:solidFill>
              </a:defRPr>
            </a:pPr>
            <a:r>
              <a:rPr sz="3200" dirty="0" smtClean="0">
                <a:latin typeface="Avenir Book"/>
                <a:ea typeface="Avenir Book"/>
                <a:cs typeface="Avenir Book"/>
                <a:sym typeface="Avenir Book"/>
              </a:rPr>
              <a:t>SUSTAIN experience important to consider</a:t>
            </a:r>
          </a:p>
          <a:p>
            <a:pPr marL="2057903" lvl="2" indent="-838642" defTabSz="609630">
              <a:spcBef>
                <a:spcPts val="0"/>
              </a:spcBef>
              <a:buSzPct val="100000"/>
              <a:buFont typeface="Avenir Book"/>
              <a:buChar char="–"/>
              <a:defRPr sz="1800">
                <a:solidFill>
                  <a:srgbClr val="000000"/>
                </a:solidFill>
              </a:defRPr>
            </a:pPr>
            <a:r>
              <a:rPr sz="3200" dirty="0" smtClean="0">
                <a:latin typeface="Avenir Book"/>
                <a:ea typeface="Avenir Book"/>
                <a:cs typeface="Avenir Book"/>
                <a:sym typeface="Avenir Book"/>
              </a:rPr>
              <a:t>Continuous data collection too onerous</a:t>
            </a:r>
          </a:p>
          <a:p>
            <a:pPr marL="2057903" lvl="2" indent="-838642" defTabSz="609630">
              <a:spcBef>
                <a:spcPts val="0"/>
              </a:spcBef>
              <a:buSzPct val="100000"/>
              <a:buFont typeface="Avenir Book"/>
              <a:buChar char="–"/>
              <a:defRPr sz="1800">
                <a:solidFill>
                  <a:srgbClr val="000000"/>
                </a:solidFill>
              </a:defRPr>
            </a:pPr>
            <a:r>
              <a:rPr sz="3200" dirty="0" smtClean="0">
                <a:latin typeface="Avenir Book"/>
                <a:ea typeface="Avenir Book"/>
                <a:cs typeface="Avenir Book"/>
                <a:sym typeface="Avenir Book"/>
              </a:rPr>
              <a:t>What we propose is more episodic</a:t>
            </a:r>
          </a:p>
          <a:p>
            <a:pPr marL="880573" indent="-880573" defTabSz="609630">
              <a:spcBef>
                <a:spcPts val="0"/>
              </a:spcBef>
              <a:buSzPct val="100000"/>
              <a:buFont typeface="Avenir Book"/>
              <a:defRPr sz="1800">
                <a:solidFill>
                  <a:srgbClr val="000000"/>
                </a:solidFill>
              </a:defRPr>
            </a:pPr>
            <a:r>
              <a:rPr sz="3200" dirty="0" smtClean="0">
                <a:latin typeface="Avenir Book"/>
                <a:ea typeface="Avenir Book"/>
                <a:cs typeface="Avenir Book"/>
                <a:sym typeface="Avenir Book"/>
              </a:rPr>
              <a:t>Extra </a:t>
            </a:r>
            <a:r>
              <a:rPr sz="3200" dirty="0">
                <a:latin typeface="Avenir Book"/>
                <a:ea typeface="Avenir Book"/>
                <a:cs typeface="Avenir Book"/>
                <a:sym typeface="Avenir Book"/>
              </a:rPr>
              <a:t>workload required to data entry</a:t>
            </a:r>
          </a:p>
          <a:p>
            <a:pPr marL="2057903" lvl="2" indent="-838642" defTabSz="609630">
              <a:spcBef>
                <a:spcPts val="0"/>
              </a:spcBef>
              <a:buSzPct val="100000"/>
              <a:buFont typeface="Avenir Book"/>
              <a:buChar char="–"/>
              <a:defRPr sz="1800">
                <a:solidFill>
                  <a:srgbClr val="000000"/>
                </a:solidFill>
              </a:defRPr>
            </a:pPr>
            <a:r>
              <a:rPr sz="3200" dirty="0">
                <a:latin typeface="Avenir Book"/>
                <a:ea typeface="Avenir Book"/>
                <a:cs typeface="Avenir Book"/>
                <a:sym typeface="Avenir Book"/>
              </a:rPr>
              <a:t>Partnership with industry to create wireless transmission of pump data to a cloud-based repository that merges with INS data</a:t>
            </a:r>
          </a:p>
          <a:p>
            <a:pPr marL="880573" indent="-880573" defTabSz="609630">
              <a:spcBef>
                <a:spcPts val="0"/>
              </a:spcBef>
              <a:buSzPct val="100000"/>
              <a:buFont typeface="Avenir Book"/>
              <a:defRPr sz="1800">
                <a:solidFill>
                  <a:srgbClr val="000000"/>
                </a:solidFill>
              </a:defRPr>
            </a:pPr>
            <a:r>
              <a:rPr sz="3200" dirty="0">
                <a:latin typeface="Avenir Book"/>
                <a:ea typeface="Avenir Book"/>
                <a:cs typeface="Avenir Book"/>
                <a:sym typeface="Avenir Book"/>
              </a:rPr>
              <a:t>Lack of  products available at all sites</a:t>
            </a:r>
          </a:p>
          <a:p>
            <a:pPr marL="880573" indent="-880573" defTabSz="609630">
              <a:spcBef>
                <a:spcPts val="0"/>
              </a:spcBef>
              <a:buSzPct val="100000"/>
              <a:buFont typeface="Avenir Book"/>
              <a:defRPr sz="1800">
                <a:solidFill>
                  <a:srgbClr val="000000"/>
                </a:solidFill>
              </a:defRPr>
            </a:pPr>
            <a:r>
              <a:rPr sz="3200" dirty="0">
                <a:latin typeface="Avenir Book"/>
                <a:ea typeface="Avenir Book"/>
                <a:cs typeface="Avenir Book"/>
                <a:sym typeface="Avenir Book"/>
              </a:rPr>
              <a:t>Lack of a sustainability plan (if we build it, will they come!)</a:t>
            </a:r>
          </a:p>
          <a:p>
            <a:pPr marL="880573" indent="-880573" defTabSz="609630">
              <a:spcBef>
                <a:spcPts val="0"/>
              </a:spcBef>
              <a:buSzPct val="100000"/>
              <a:buFont typeface="Avenir Book"/>
              <a:defRPr sz="1800">
                <a:solidFill>
                  <a:srgbClr val="000000"/>
                </a:solidFill>
              </a:defRPr>
            </a:pPr>
            <a:r>
              <a:rPr sz="3200" dirty="0">
                <a:latin typeface="Avenir Book"/>
                <a:ea typeface="Avenir Book"/>
                <a:cs typeface="Avenir Book"/>
                <a:sym typeface="Avenir Book"/>
              </a:rPr>
              <a:t>Others!?</a:t>
            </a:r>
          </a:p>
        </p:txBody>
      </p:sp>
      <p:sp>
        <p:nvSpPr>
          <p:cNvPr id="690" name="Shape 690"/>
          <p:cNvSpPr/>
          <p:nvPr/>
        </p:nvSpPr>
        <p:spPr>
          <a:xfrm>
            <a:off x="2305025" y="1486144"/>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pic>
        <p:nvPicPr>
          <p:cNvPr id="6" name="image2.png"/>
          <p:cNvPicPr/>
          <p:nvPr/>
        </p:nvPicPr>
        <p:blipFill>
          <a:blip r:embed="rId2">
            <a:extLst/>
          </a:blip>
          <a:stretch>
            <a:fillRect/>
          </a:stretch>
        </p:blipFill>
        <p:spPr>
          <a:xfrm>
            <a:off x="100549" y="19823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Shape 680"/>
          <p:cNvSpPr>
            <a:spLocks noGrp="1"/>
          </p:cNvSpPr>
          <p:nvPr>
            <p:ph type="body" idx="1"/>
          </p:nvPr>
        </p:nvSpPr>
        <p:spPr>
          <a:xfrm>
            <a:off x="2114140" y="1225479"/>
            <a:ext cx="13721600" cy="1399952"/>
          </a:xfrm>
          <a:prstGeom prst="rect">
            <a:avLst/>
          </a:prstGeom>
        </p:spPr>
        <p:txBody>
          <a:bodyPr lIns="60959" tIns="60959" rIns="60959" bIns="60959" anchor="t">
            <a:normAutofit/>
          </a:bodyPr>
          <a:lstStyle>
            <a:lvl1pPr marL="0" indent="0" algn="ctr" defTabSz="448055">
              <a:lnSpc>
                <a:spcPct val="100000"/>
              </a:lnSpc>
              <a:spcBef>
                <a:spcPts val="0"/>
              </a:spcBef>
              <a:buSzTx/>
              <a:buNone/>
              <a:defRPr sz="2300">
                <a:solidFill>
                  <a:srgbClr val="000000"/>
                </a:solidFill>
                <a:latin typeface="Avenir Book"/>
                <a:ea typeface="Avenir Book"/>
                <a:cs typeface="Avenir Book"/>
                <a:sym typeface="Avenir Book"/>
              </a:defRPr>
            </a:lvl1pPr>
          </a:lstStyle>
          <a:p>
            <a:pPr lvl="0">
              <a:defRPr sz="1800"/>
            </a:pPr>
            <a:r>
              <a:rPr sz="3067" dirty="0"/>
              <a:t>Recommendations: Based on 8 level 2 studies, we recommend early enteral nutrition (within 24-48 </a:t>
            </a:r>
            <a:r>
              <a:rPr sz="3067" dirty="0" err="1"/>
              <a:t>hrs</a:t>
            </a:r>
            <a:r>
              <a:rPr sz="3067" dirty="0"/>
              <a:t> following resuscitation) in critically ill patients.</a:t>
            </a:r>
          </a:p>
        </p:txBody>
      </p:sp>
      <p:sp>
        <p:nvSpPr>
          <p:cNvPr id="681" name="Shape 681"/>
          <p:cNvSpPr>
            <a:spLocks noGrp="1"/>
          </p:cNvSpPr>
          <p:nvPr>
            <p:ph type="title"/>
          </p:nvPr>
        </p:nvSpPr>
        <p:spPr>
          <a:xfrm>
            <a:off x="-4193423" y="73898"/>
            <a:ext cx="26336726" cy="1135023"/>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Value of Bench-marked Site Reports</a:t>
            </a:r>
          </a:p>
        </p:txBody>
      </p:sp>
      <p:sp>
        <p:nvSpPr>
          <p:cNvPr id="682" name="Shape 682"/>
          <p:cNvSpPr/>
          <p:nvPr/>
        </p:nvSpPr>
        <p:spPr>
          <a:xfrm>
            <a:off x="3488373" y="2641989"/>
            <a:ext cx="10363516" cy="71404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nchor="ctr">
            <a:spAutoFit/>
          </a:bodyPr>
          <a:lstStyle>
            <a:lvl1pPr defTabSz="457200">
              <a:lnSpc>
                <a:spcPct val="120000"/>
              </a:lnSpc>
              <a:defRPr sz="2400" b="1">
                <a:solidFill>
                  <a:srgbClr val="000000"/>
                </a:solidFill>
                <a:latin typeface="Avenir Book"/>
                <a:ea typeface="Avenir Book"/>
                <a:cs typeface="Avenir Book"/>
                <a:sym typeface="Avenir Book"/>
              </a:defRPr>
            </a:lvl1pPr>
          </a:lstStyle>
          <a:p>
            <a:pPr lvl="0">
              <a:defRPr sz="1800" b="0"/>
            </a:pPr>
            <a:r>
              <a:rPr sz="3200"/>
              <a:t>Early vs Delayed Nutrition Intake</a:t>
            </a:r>
          </a:p>
        </p:txBody>
      </p:sp>
      <p:pic>
        <p:nvPicPr>
          <p:cNvPr id="683" name="pasted-image.tif"/>
          <p:cNvPicPr/>
          <p:nvPr/>
        </p:nvPicPr>
        <p:blipFill>
          <a:blip r:embed="rId3">
            <a:extLst/>
          </a:blip>
          <a:stretch>
            <a:fillRect/>
          </a:stretch>
        </p:blipFill>
        <p:spPr>
          <a:xfrm>
            <a:off x="2001050" y="3412288"/>
            <a:ext cx="13947780" cy="6829058"/>
          </a:xfrm>
          <a:prstGeom prst="rect">
            <a:avLst/>
          </a:prstGeom>
          <a:ln w="12700">
            <a:miter lim="400000"/>
          </a:ln>
        </p:spPr>
      </p:pic>
      <p:pic>
        <p:nvPicPr>
          <p:cNvPr id="7" name="image2.png"/>
          <p:cNvPicPr/>
          <p:nvPr/>
        </p:nvPicPr>
        <p:blipFill>
          <a:blip r:embed="rId4">
            <a:extLst/>
          </a:blip>
          <a:stretch>
            <a:fillRect/>
          </a:stretch>
        </p:blipFill>
        <p:spPr>
          <a:xfrm>
            <a:off x="0" y="134739"/>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Shape 693"/>
          <p:cNvSpPr/>
          <p:nvPr/>
        </p:nvSpPr>
        <p:spPr>
          <a:xfrm>
            <a:off x="-149623" y="343638"/>
            <a:ext cx="17842710" cy="738792"/>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lvl="0">
              <a:lnSpc>
                <a:spcPct val="90000"/>
              </a:lnSpc>
              <a:defRPr sz="1800">
                <a:solidFill>
                  <a:srgbClr val="000000"/>
                </a:solidFill>
              </a:defRPr>
            </a:pPr>
            <a:r>
              <a:rPr sz="5334" b="1" spc="-52" dirty="0">
                <a:solidFill>
                  <a:srgbClr val="5A5F5E"/>
                </a:solidFill>
                <a:latin typeface="Avenir Next Condensed"/>
                <a:ea typeface="Avenir Next Condensed"/>
                <a:cs typeface="Avenir Next Condensed"/>
                <a:sym typeface="Avenir Next Condensed"/>
              </a:rPr>
              <a:t>INFORM (</a:t>
            </a:r>
            <a:r>
              <a:rPr sz="5334" b="1" u="sng" spc="-52" dirty="0">
                <a:solidFill>
                  <a:srgbClr val="5A5F5E"/>
                </a:solidFill>
                <a:latin typeface="Avenir Next Condensed"/>
                <a:ea typeface="Avenir Next Condensed"/>
                <a:cs typeface="Avenir Next Condensed"/>
                <a:sym typeface="Avenir Next Condensed"/>
              </a:rPr>
              <a:t>I</a:t>
            </a:r>
            <a:r>
              <a:rPr sz="5334" b="1" spc="-52" dirty="0">
                <a:solidFill>
                  <a:srgbClr val="2B3990"/>
                </a:solidFill>
                <a:latin typeface="Avenir Next Condensed"/>
                <a:ea typeface="Avenir Next Condensed"/>
                <a:cs typeface="Avenir Next Condensed"/>
                <a:sym typeface="Avenir Next Condensed"/>
              </a:rPr>
              <a:t>ntegrated</a:t>
            </a:r>
            <a:r>
              <a:rPr sz="5334" b="1" spc="-52" dirty="0">
                <a:solidFill>
                  <a:srgbClr val="0052E2"/>
                </a:solidFill>
                <a:latin typeface="Avenir Next Condensed"/>
                <a:ea typeface="Avenir Next Condensed"/>
                <a:cs typeface="Avenir Next Condensed"/>
                <a:sym typeface="Avenir Next Condensed"/>
              </a:rPr>
              <a:t> </a:t>
            </a:r>
            <a:r>
              <a:rPr sz="5334" b="1" u="sng" spc="-52" dirty="0">
                <a:solidFill>
                  <a:srgbClr val="5A5F5E"/>
                </a:solidFill>
                <a:latin typeface="Avenir Next Condensed"/>
                <a:ea typeface="Avenir Next Condensed"/>
                <a:cs typeface="Avenir Next Condensed"/>
                <a:sym typeface="Avenir Next Condensed"/>
              </a:rPr>
              <a:t>N</a:t>
            </a:r>
            <a:r>
              <a:rPr sz="5334" b="1" spc="-52" dirty="0">
                <a:solidFill>
                  <a:srgbClr val="2B3990"/>
                </a:solidFill>
                <a:latin typeface="Avenir Next Condensed"/>
                <a:ea typeface="Avenir Next Condensed"/>
                <a:cs typeface="Avenir Next Condensed"/>
                <a:sym typeface="Avenir Next Condensed"/>
              </a:rPr>
              <a:t>utrition Monitoring Pla</a:t>
            </a:r>
            <a:r>
              <a:rPr sz="5334" b="1" spc="105" dirty="0">
                <a:solidFill>
                  <a:srgbClr val="2B3990"/>
                </a:solidFill>
                <a:latin typeface="Avenir Next Condensed"/>
                <a:ea typeface="Avenir Next Condensed"/>
                <a:cs typeface="Avenir Next Condensed"/>
                <a:sym typeface="Avenir Next Condensed"/>
              </a:rPr>
              <a:t>t</a:t>
            </a:r>
            <a:r>
              <a:rPr sz="5334" b="1" u="sng" spc="105" dirty="0">
                <a:solidFill>
                  <a:srgbClr val="5A5F5E"/>
                </a:solidFill>
                <a:latin typeface="Avenir Next Condensed"/>
                <a:ea typeface="Avenir Next Condensed"/>
                <a:cs typeface="Avenir Next Condensed"/>
                <a:sym typeface="Avenir Next Condensed"/>
              </a:rPr>
              <a:t>f</a:t>
            </a:r>
            <a:r>
              <a:rPr sz="5334" b="1" u="sng" spc="-52" dirty="0">
                <a:solidFill>
                  <a:srgbClr val="5A5F5E"/>
                </a:solidFill>
                <a:latin typeface="Avenir Next Condensed"/>
                <a:ea typeface="Avenir Next Condensed"/>
                <a:cs typeface="Avenir Next Condensed"/>
                <a:sym typeface="Avenir Next Condensed"/>
              </a:rPr>
              <a:t>orm)</a:t>
            </a:r>
          </a:p>
        </p:txBody>
      </p:sp>
      <p:pic>
        <p:nvPicPr>
          <p:cNvPr id="694" name="image34.png"/>
          <p:cNvPicPr/>
          <p:nvPr/>
        </p:nvPicPr>
        <p:blipFill>
          <a:blip r:embed="rId2">
            <a:extLst/>
          </a:blip>
          <a:stretch>
            <a:fillRect/>
          </a:stretch>
        </p:blipFill>
        <p:spPr>
          <a:xfrm>
            <a:off x="7938121" y="10430569"/>
            <a:ext cx="1464023" cy="226859"/>
          </a:xfrm>
          <a:prstGeom prst="rect">
            <a:avLst/>
          </a:prstGeom>
          <a:ln w="12700">
            <a:miter lim="400000"/>
          </a:ln>
        </p:spPr>
      </p:pic>
      <p:pic>
        <p:nvPicPr>
          <p:cNvPr id="695" name="image35.png"/>
          <p:cNvPicPr/>
          <p:nvPr/>
        </p:nvPicPr>
        <p:blipFill>
          <a:blip r:embed="rId3">
            <a:extLst/>
          </a:blip>
          <a:stretch>
            <a:fillRect/>
          </a:stretch>
        </p:blipFill>
        <p:spPr>
          <a:xfrm>
            <a:off x="3562753" y="1136465"/>
            <a:ext cx="10214757" cy="8245869"/>
          </a:xfrm>
          <a:prstGeom prst="rect">
            <a:avLst/>
          </a:prstGeom>
          <a:ln w="12700">
            <a:miter lim="400000"/>
          </a:ln>
        </p:spPr>
      </p:pic>
      <p:pic>
        <p:nvPicPr>
          <p:cNvPr id="6" name="image2.png"/>
          <p:cNvPicPr/>
          <p:nvPr/>
        </p:nvPicPr>
        <p:blipFill>
          <a:blip r:embed="rId4">
            <a:extLst/>
          </a:blip>
          <a:stretch>
            <a:fillRect/>
          </a:stretch>
        </p:blipFill>
        <p:spPr>
          <a:xfrm>
            <a:off x="80229" y="-1366404"/>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Shape 698"/>
          <p:cNvSpPr>
            <a:spLocks noGrp="1"/>
          </p:cNvSpPr>
          <p:nvPr>
            <p:ph type="title"/>
          </p:nvPr>
        </p:nvSpPr>
        <p:spPr>
          <a:xfrm>
            <a:off x="3254693" y="0"/>
            <a:ext cx="10363516" cy="1524048"/>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Potential Facilitators</a:t>
            </a:r>
          </a:p>
        </p:txBody>
      </p:sp>
      <p:sp>
        <p:nvSpPr>
          <p:cNvPr id="699" name="Shape 699"/>
          <p:cNvSpPr>
            <a:spLocks noGrp="1"/>
          </p:cNvSpPr>
          <p:nvPr>
            <p:ph type="body" idx="1"/>
          </p:nvPr>
        </p:nvSpPr>
        <p:spPr>
          <a:xfrm>
            <a:off x="2852603" y="2133517"/>
            <a:ext cx="11635059" cy="6336565"/>
          </a:xfrm>
          <a:prstGeom prst="rect">
            <a:avLst/>
          </a:prstGeom>
        </p:spPr>
        <p:txBody>
          <a:bodyPr lIns="60959" tIns="60959" rIns="60959" bIns="60959" anchor="t">
            <a:normAutofit/>
          </a:bodyPr>
          <a:lstStyle/>
          <a:p>
            <a:pPr marL="716653" indent="-716653" defTabSz="585244">
              <a:lnSpc>
                <a:spcPct val="108000"/>
              </a:lnSpc>
              <a:spcBef>
                <a:spcPts val="0"/>
              </a:spcBef>
              <a:buSzPct val="100000"/>
              <a:buFont typeface="Avenir Book"/>
              <a:defRPr sz="1800">
                <a:solidFill>
                  <a:srgbClr val="000000"/>
                </a:solidFill>
              </a:defRPr>
            </a:pPr>
            <a:r>
              <a:rPr sz="3067" dirty="0">
                <a:latin typeface="Avenir Book"/>
                <a:ea typeface="Avenir Book"/>
                <a:cs typeface="Avenir Book"/>
                <a:sym typeface="Avenir Book"/>
              </a:rPr>
              <a:t>Value of Bench-marked reports</a:t>
            </a:r>
            <a:endParaRPr sz="2267" dirty="0"/>
          </a:p>
          <a:p>
            <a:pPr marL="716653" indent="-716653" defTabSz="585244">
              <a:lnSpc>
                <a:spcPct val="108000"/>
              </a:lnSpc>
              <a:spcBef>
                <a:spcPts val="0"/>
              </a:spcBef>
              <a:buSzPct val="100000"/>
              <a:buFont typeface="Avenir Book"/>
              <a:defRPr sz="1800">
                <a:solidFill>
                  <a:srgbClr val="000000"/>
                </a:solidFill>
              </a:defRPr>
            </a:pPr>
            <a:r>
              <a:rPr sz="3067" dirty="0" smtClean="0">
                <a:latin typeface="Avenir Book"/>
                <a:ea typeface="Avenir Book"/>
                <a:cs typeface="Avenir Book"/>
                <a:sym typeface="Avenir Book"/>
              </a:rPr>
              <a:t>Enhanced </a:t>
            </a:r>
            <a:r>
              <a:rPr sz="3067" dirty="0">
                <a:latin typeface="Avenir Book"/>
                <a:ea typeface="Avenir Book"/>
                <a:cs typeface="Avenir Book"/>
                <a:sym typeface="Avenir Book"/>
              </a:rPr>
              <a:t>professionalism</a:t>
            </a:r>
            <a:endParaRPr sz="2267" dirty="0"/>
          </a:p>
          <a:p>
            <a:pPr marL="716653" indent="-716653" defTabSz="585244">
              <a:lnSpc>
                <a:spcPct val="108000"/>
              </a:lnSpc>
              <a:spcBef>
                <a:spcPts val="0"/>
              </a:spcBef>
              <a:buSzPct val="100000"/>
              <a:buFont typeface="Avenir Book"/>
              <a:defRPr sz="1800">
                <a:solidFill>
                  <a:srgbClr val="000000"/>
                </a:solidFill>
              </a:defRPr>
            </a:pPr>
            <a:r>
              <a:rPr sz="3067" dirty="0">
                <a:latin typeface="Avenir Book"/>
                <a:ea typeface="Avenir Book"/>
                <a:cs typeface="Avenir Book"/>
                <a:sym typeface="Avenir Book"/>
              </a:rPr>
              <a:t>Large organization, such as ASPEN, will see value to these efforts that help prove that nutrition intervention matter.</a:t>
            </a:r>
          </a:p>
          <a:p>
            <a:pPr marL="716653" indent="-716653" defTabSz="585244">
              <a:lnSpc>
                <a:spcPct val="108000"/>
              </a:lnSpc>
              <a:spcBef>
                <a:spcPts val="0"/>
              </a:spcBef>
              <a:buSzPct val="100000"/>
              <a:buFont typeface="Avenir Book"/>
              <a:defRPr sz="1800">
                <a:solidFill>
                  <a:srgbClr val="000000"/>
                </a:solidFill>
              </a:defRPr>
            </a:pPr>
            <a:r>
              <a:rPr sz="3067" dirty="0">
                <a:latin typeface="Avenir Book"/>
                <a:ea typeface="Avenir Book"/>
                <a:cs typeface="Avenir Book"/>
                <a:sym typeface="Avenir Book"/>
              </a:rPr>
              <a:t>Because we require physicians and dietitians to work together on this, fosters multi-professional approach and physician engagement</a:t>
            </a:r>
            <a:endParaRPr sz="2267" dirty="0"/>
          </a:p>
          <a:p>
            <a:pPr marL="716653" indent="-716653" defTabSz="585244">
              <a:lnSpc>
                <a:spcPct val="108000"/>
              </a:lnSpc>
              <a:spcBef>
                <a:spcPts val="0"/>
              </a:spcBef>
              <a:buSzPct val="100000"/>
              <a:buFont typeface="Avenir Book"/>
              <a:defRPr sz="1800">
                <a:solidFill>
                  <a:srgbClr val="000000"/>
                </a:solidFill>
              </a:defRPr>
            </a:pPr>
            <a:r>
              <a:rPr sz="3067" dirty="0">
                <a:latin typeface="Avenir Book"/>
                <a:ea typeface="Avenir Book"/>
                <a:cs typeface="Avenir Book"/>
                <a:sym typeface="Avenir Book"/>
              </a:rPr>
              <a:t>Value of a large dataset that can be used by the community for secondary purposes</a:t>
            </a:r>
          </a:p>
          <a:p>
            <a:pPr marL="716653" indent="-716653" defTabSz="585244">
              <a:lnSpc>
                <a:spcPct val="108000"/>
              </a:lnSpc>
              <a:spcBef>
                <a:spcPts val="0"/>
              </a:spcBef>
              <a:buSzPct val="100000"/>
              <a:buFont typeface="Avenir Book"/>
              <a:buChar char="•"/>
              <a:defRPr sz="1800">
                <a:solidFill>
                  <a:srgbClr val="000000"/>
                </a:solidFill>
              </a:defRPr>
            </a:pPr>
            <a:r>
              <a:rPr lang="en-CA" sz="3067" dirty="0">
                <a:latin typeface="Avenir Book"/>
                <a:ea typeface="Avenir Book"/>
                <a:cs typeface="Avenir Book"/>
                <a:sym typeface="Avenir Book"/>
              </a:rPr>
              <a:t>Opportunities for academic involvement and advancement</a:t>
            </a:r>
            <a:endParaRPr lang="en-CA" sz="2267" dirty="0"/>
          </a:p>
          <a:p>
            <a:pPr marL="716653" indent="-716653" defTabSz="585244">
              <a:lnSpc>
                <a:spcPct val="108000"/>
              </a:lnSpc>
              <a:spcBef>
                <a:spcPts val="0"/>
              </a:spcBef>
              <a:buSzPct val="100000"/>
              <a:buFont typeface="Avenir Book"/>
              <a:defRPr sz="1800">
                <a:solidFill>
                  <a:srgbClr val="000000"/>
                </a:solidFill>
              </a:defRPr>
            </a:pPr>
            <a:r>
              <a:rPr sz="3067" dirty="0" smtClean="0">
                <a:latin typeface="Avenir Book"/>
                <a:ea typeface="Avenir Book"/>
                <a:cs typeface="Avenir Book"/>
                <a:sym typeface="Avenir Book"/>
              </a:rPr>
              <a:t>Others</a:t>
            </a:r>
            <a:r>
              <a:rPr sz="3067" dirty="0">
                <a:latin typeface="Avenir Book"/>
                <a:ea typeface="Avenir Book"/>
                <a:cs typeface="Avenir Book"/>
                <a:sym typeface="Avenir Book"/>
              </a:rPr>
              <a:t>?</a:t>
            </a:r>
          </a:p>
        </p:txBody>
      </p:sp>
      <p:sp>
        <p:nvSpPr>
          <p:cNvPr id="700" name="Shape 700"/>
          <p:cNvSpPr/>
          <p:nvPr/>
        </p:nvSpPr>
        <p:spPr>
          <a:xfrm>
            <a:off x="2305025" y="1369106"/>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pic>
        <p:nvPicPr>
          <p:cNvPr id="6" name="image2.png"/>
          <p:cNvPicPr/>
          <p:nvPr/>
        </p:nvPicPr>
        <p:blipFill>
          <a:blip r:embed="rId2">
            <a:extLst/>
          </a:blip>
          <a:stretch>
            <a:fillRect/>
          </a:stretch>
        </p:blipFill>
        <p:spPr>
          <a:xfrm>
            <a:off x="131029" y="16775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Shape 703"/>
          <p:cNvSpPr>
            <a:spLocks noGrp="1"/>
          </p:cNvSpPr>
          <p:nvPr>
            <p:ph type="title"/>
          </p:nvPr>
        </p:nvSpPr>
        <p:spPr>
          <a:xfrm>
            <a:off x="3051308" y="0"/>
            <a:ext cx="10363518" cy="1524048"/>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Critical Questions?</a:t>
            </a:r>
          </a:p>
        </p:txBody>
      </p:sp>
      <p:sp>
        <p:nvSpPr>
          <p:cNvPr id="704" name="Shape 704"/>
          <p:cNvSpPr>
            <a:spLocks noGrp="1"/>
          </p:cNvSpPr>
          <p:nvPr>
            <p:ph type="body" idx="1"/>
          </p:nvPr>
        </p:nvSpPr>
        <p:spPr>
          <a:xfrm>
            <a:off x="3296807" y="1870084"/>
            <a:ext cx="10746648" cy="8688974"/>
          </a:xfrm>
          <a:prstGeom prst="rect">
            <a:avLst/>
          </a:prstGeom>
        </p:spPr>
        <p:txBody>
          <a:bodyPr lIns="60959" tIns="60959" rIns="60959" bIns="60959" anchor="t">
            <a:normAutofit/>
          </a:bodyPr>
          <a:lstStyle/>
          <a:p>
            <a:pPr marL="812841" indent="-812841"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Can we see the signal through the noise?</a:t>
            </a:r>
          </a:p>
          <a:p>
            <a:pPr marL="812841" indent="-812841"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Will the clinical nutrition community rally around this effort and provide the volunteer support needed for success?</a:t>
            </a:r>
          </a:p>
          <a:p>
            <a:pPr marL="812841" indent="-812841"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How will this kind of trial be evaluated by our peers?</a:t>
            </a:r>
          </a:p>
          <a:p>
            <a:pPr marL="812841" indent="-812841"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If so, what is the sustainability plan?</a:t>
            </a:r>
          </a:p>
          <a:p>
            <a:pPr marL="812841" indent="-812841"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Others?</a:t>
            </a:r>
          </a:p>
        </p:txBody>
      </p:sp>
      <p:sp>
        <p:nvSpPr>
          <p:cNvPr id="705" name="Shape 705"/>
          <p:cNvSpPr/>
          <p:nvPr/>
        </p:nvSpPr>
        <p:spPr>
          <a:xfrm>
            <a:off x="2305025" y="1340696"/>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pic>
        <p:nvPicPr>
          <p:cNvPr id="6" name="image2.png"/>
          <p:cNvPicPr/>
          <p:nvPr/>
        </p:nvPicPr>
        <p:blipFill>
          <a:blip r:embed="rId2">
            <a:extLst/>
          </a:blip>
          <a:stretch>
            <a:fillRect/>
          </a:stretch>
        </p:blipFill>
        <p:spPr>
          <a:xfrm>
            <a:off x="131029" y="100217"/>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p:nvPr/>
        </p:nvSpPr>
        <p:spPr>
          <a:xfrm>
            <a:off x="-251223" y="2761835"/>
            <a:ext cx="17842710" cy="923394"/>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5000" b="1" spc="-5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6667" spc="-67"/>
              <a:t>My Big Idea</a:t>
            </a:r>
          </a:p>
        </p:txBody>
      </p:sp>
      <p:sp>
        <p:nvSpPr>
          <p:cNvPr id="708" name="Shape 708"/>
          <p:cNvSpPr/>
          <p:nvPr/>
        </p:nvSpPr>
        <p:spPr>
          <a:xfrm>
            <a:off x="3566402" y="5161039"/>
            <a:ext cx="9889463" cy="4027089"/>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p>
            <a:pPr algn="l" defTabSz="609630">
              <a:lnSpc>
                <a:spcPct val="130000"/>
              </a:lnSpc>
              <a:defRPr sz="1800">
                <a:solidFill>
                  <a:srgbClr val="000000"/>
                </a:solidFill>
              </a:defRPr>
            </a:pPr>
            <a:r>
              <a:rPr sz="3200">
                <a:latin typeface="Avenir Book"/>
                <a:ea typeface="Avenir Book"/>
                <a:cs typeface="Avenir Book"/>
                <a:sym typeface="Avenir Book"/>
              </a:rPr>
              <a:t>• Creation of volunteer-driven, registry-based RCTs</a:t>
            </a:r>
            <a:endParaRPr sz="2400">
              <a:latin typeface="Gill Sans Light"/>
              <a:ea typeface="Gill Sans Light"/>
              <a:cs typeface="Gill Sans Light"/>
              <a:sym typeface="Gill Sans Light"/>
            </a:endParaRPr>
          </a:p>
          <a:p>
            <a:pPr algn="l" defTabSz="609630">
              <a:defRPr sz="1800">
                <a:solidFill>
                  <a:srgbClr val="000000"/>
                </a:solidFill>
              </a:defRPr>
            </a:pPr>
            <a:r>
              <a:rPr sz="3200" spc="-32">
                <a:latin typeface="Avenir Book"/>
                <a:ea typeface="Avenir Book"/>
                <a:cs typeface="Avenir Book"/>
                <a:sym typeface="Avenir Book"/>
              </a:rPr>
              <a:t>• Formation of research networks to foster the growth</a:t>
            </a:r>
            <a:endParaRPr sz="2400">
              <a:latin typeface="Gill Sans Light"/>
              <a:ea typeface="Gill Sans Light"/>
              <a:cs typeface="Gill Sans Light"/>
              <a:sym typeface="Gill Sans Light"/>
            </a:endParaRPr>
          </a:p>
          <a:p>
            <a:pPr lvl="1" indent="304815" algn="l" defTabSz="609630">
              <a:lnSpc>
                <a:spcPct val="130000"/>
              </a:lnSpc>
              <a:defRPr sz="1800">
                <a:solidFill>
                  <a:srgbClr val="000000"/>
                </a:solidFill>
              </a:defRPr>
            </a:pPr>
            <a:r>
              <a:rPr sz="3200">
                <a:latin typeface="Avenir Book"/>
                <a:ea typeface="Avenir Book"/>
                <a:cs typeface="Avenir Book"/>
                <a:sym typeface="Avenir Book"/>
              </a:rPr>
              <a:t>or large scale projects</a:t>
            </a:r>
            <a:endParaRPr sz="2400">
              <a:latin typeface="Gill Sans Light"/>
              <a:ea typeface="Gill Sans Light"/>
              <a:cs typeface="Gill Sans Light"/>
              <a:sym typeface="Gill Sans Light"/>
            </a:endParaRPr>
          </a:p>
          <a:p>
            <a:pPr algn="l" defTabSz="609630">
              <a:lnSpc>
                <a:spcPct val="130000"/>
              </a:lnSpc>
              <a:defRPr sz="1800">
                <a:solidFill>
                  <a:srgbClr val="000000"/>
                </a:solidFill>
              </a:defRPr>
            </a:pPr>
            <a:r>
              <a:rPr sz="3200">
                <a:latin typeface="Avenir Book"/>
                <a:ea typeface="Avenir Book"/>
                <a:cs typeface="Avenir Book"/>
                <a:sym typeface="Avenir Book"/>
              </a:rPr>
              <a:t>• Engagement of patients and families as our partners</a:t>
            </a:r>
            <a:endParaRPr sz="2400">
              <a:latin typeface="Gill Sans Light"/>
              <a:ea typeface="Gill Sans Light"/>
              <a:cs typeface="Gill Sans Light"/>
              <a:sym typeface="Gill Sans Light"/>
            </a:endParaRPr>
          </a:p>
          <a:p>
            <a:pPr algn="l" defTabSz="609630">
              <a:defRPr sz="1800">
                <a:solidFill>
                  <a:srgbClr val="000000"/>
                </a:solidFill>
              </a:defRPr>
            </a:pPr>
            <a:r>
              <a:rPr sz="3200">
                <a:latin typeface="Avenir Book"/>
                <a:ea typeface="Avenir Book"/>
                <a:cs typeface="Avenir Book"/>
                <a:sym typeface="Avenir Book"/>
              </a:rPr>
              <a:t>• Shift away from physiological measurements and</a:t>
            </a:r>
            <a:endParaRPr sz="2400">
              <a:latin typeface="Gill Sans Light"/>
              <a:ea typeface="Gill Sans Light"/>
              <a:cs typeface="Gill Sans Light"/>
              <a:sym typeface="Gill Sans Light"/>
            </a:endParaRPr>
          </a:p>
          <a:p>
            <a:pPr lvl="1" indent="304815" algn="l" defTabSz="609630">
              <a:defRPr sz="1800">
                <a:solidFill>
                  <a:srgbClr val="000000"/>
                </a:solidFill>
              </a:defRPr>
            </a:pPr>
            <a:r>
              <a:rPr sz="3200" spc="-32">
                <a:latin typeface="Avenir Book"/>
                <a:ea typeface="Avenir Book"/>
                <a:cs typeface="Avenir Book"/>
                <a:sym typeface="Avenir Book"/>
              </a:rPr>
              <a:t>mortality to more rigorous patient centered outcomes</a:t>
            </a:r>
            <a:endParaRPr sz="2400">
              <a:latin typeface="Gill Sans Light"/>
              <a:ea typeface="Gill Sans Light"/>
              <a:cs typeface="Gill Sans Light"/>
              <a:sym typeface="Gill Sans Light"/>
            </a:endParaRPr>
          </a:p>
          <a:p>
            <a:pPr lvl="1" indent="304815" algn="l" defTabSz="609630">
              <a:defRPr sz="1800">
                <a:solidFill>
                  <a:srgbClr val="000000"/>
                </a:solidFill>
              </a:defRPr>
            </a:pPr>
            <a:r>
              <a:rPr sz="3200">
                <a:latin typeface="Avenir Book"/>
                <a:ea typeface="Avenir Book"/>
                <a:cs typeface="Avenir Book"/>
                <a:sym typeface="Avenir Book"/>
              </a:rPr>
              <a:t>including activity and performance-based measures</a:t>
            </a:r>
          </a:p>
        </p:txBody>
      </p:sp>
      <p:sp>
        <p:nvSpPr>
          <p:cNvPr id="709" name="Shape 709"/>
          <p:cNvSpPr/>
          <p:nvPr/>
        </p:nvSpPr>
        <p:spPr>
          <a:xfrm>
            <a:off x="2305025" y="4304246"/>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sp>
        <p:nvSpPr>
          <p:cNvPr id="711" name="Shape 711"/>
          <p:cNvSpPr/>
          <p:nvPr/>
        </p:nvSpPr>
        <p:spPr>
          <a:xfrm rot="5400000" flipH="1">
            <a:off x="9068875" y="778353"/>
            <a:ext cx="2032067" cy="169338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3600" y="8640"/>
                </a:lnTo>
                <a:lnTo>
                  <a:pt x="0" y="10800"/>
                </a:lnTo>
                <a:lnTo>
                  <a:pt x="3600" y="12960"/>
                </a:lnTo>
                <a:lnTo>
                  <a:pt x="3600" y="21600"/>
                </a:lnTo>
                <a:lnTo>
                  <a:pt x="21600" y="21600"/>
                </a:lnTo>
                <a:lnTo>
                  <a:pt x="21600" y="0"/>
                </a:lnTo>
                <a:lnTo>
                  <a:pt x="3600" y="0"/>
                </a:lnTo>
                <a:close/>
              </a:path>
            </a:pathLst>
          </a:custGeom>
          <a:ln w="31750">
            <a:solidFill>
              <a:srgbClr val="0051E2"/>
            </a:solidFill>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pic>
        <p:nvPicPr>
          <p:cNvPr id="7" name="image2.png"/>
          <p:cNvPicPr/>
          <p:nvPr/>
        </p:nvPicPr>
        <p:blipFill>
          <a:blip r:embed="rId2">
            <a:extLst/>
          </a:blip>
          <a:stretch>
            <a:fillRect/>
          </a:stretch>
        </p:blipFill>
        <p:spPr>
          <a:xfrm>
            <a:off x="222469" y="278108"/>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p:nvPr/>
        </p:nvSpPr>
        <p:spPr>
          <a:xfrm>
            <a:off x="13702" y="1422195"/>
            <a:ext cx="17312858" cy="8602596"/>
          </a:xfrm>
          <a:prstGeom prst="rect">
            <a:avLst/>
          </a:prstGeom>
          <a:solidFill>
            <a:srgbClr val="FFFFFF"/>
          </a:solidFill>
          <a:ln w="12700">
            <a:miter lim="400000"/>
          </a:ln>
          <a:effectLst>
            <a:outerShdw blurRad="317500" dist="135419" dir="5400000" rotWithShape="0">
              <a:srgbClr val="000000">
                <a:alpha val="14331"/>
              </a:srgbClr>
            </a:outerShdw>
          </a:effectLst>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pic>
        <p:nvPicPr>
          <p:cNvPr id="714" name="image36.jpeg" descr="http://www.ccctg.ca/ccctg/img/gen_top_log_en.jpg"/>
          <p:cNvPicPr/>
          <p:nvPr/>
        </p:nvPicPr>
        <p:blipFill>
          <a:blip r:embed="rId2">
            <a:extLst/>
          </a:blip>
          <a:stretch>
            <a:fillRect/>
          </a:stretch>
        </p:blipFill>
        <p:spPr>
          <a:xfrm>
            <a:off x="6549881" y="2159398"/>
            <a:ext cx="3314802" cy="1130340"/>
          </a:xfrm>
          <a:prstGeom prst="rect">
            <a:avLst/>
          </a:prstGeom>
          <a:ln w="12700">
            <a:miter lim="400000"/>
          </a:ln>
        </p:spPr>
      </p:pic>
      <p:pic>
        <p:nvPicPr>
          <p:cNvPr id="715" name="image37.jpeg" descr="http://www.infactglobal.org/Infact/media/images/logo.jpg"/>
          <p:cNvPicPr/>
          <p:nvPr/>
        </p:nvPicPr>
        <p:blipFill>
          <a:blip r:embed="rId3">
            <a:extLst/>
          </a:blip>
          <a:stretch>
            <a:fillRect/>
          </a:stretch>
        </p:blipFill>
        <p:spPr>
          <a:xfrm>
            <a:off x="1276800" y="2408683"/>
            <a:ext cx="4026026" cy="876332"/>
          </a:xfrm>
          <a:prstGeom prst="rect">
            <a:avLst/>
          </a:prstGeom>
          <a:ln w="12700">
            <a:miter lim="400000"/>
          </a:ln>
        </p:spPr>
      </p:pic>
      <p:pic>
        <p:nvPicPr>
          <p:cNvPr id="716" name="image38.png"/>
          <p:cNvPicPr/>
          <p:nvPr/>
        </p:nvPicPr>
        <p:blipFill>
          <a:blip r:embed="rId4">
            <a:extLst/>
          </a:blip>
          <a:stretch>
            <a:fillRect/>
          </a:stretch>
        </p:blipFill>
        <p:spPr>
          <a:xfrm>
            <a:off x="3404851" y="3852254"/>
            <a:ext cx="4026026" cy="961001"/>
          </a:xfrm>
          <a:prstGeom prst="rect">
            <a:avLst/>
          </a:prstGeom>
          <a:ln w="12700">
            <a:miter lim="400000"/>
          </a:ln>
        </p:spPr>
      </p:pic>
      <p:pic>
        <p:nvPicPr>
          <p:cNvPr id="717" name="image39.jpeg" descr="PETAL Network"/>
          <p:cNvPicPr/>
          <p:nvPr/>
        </p:nvPicPr>
        <p:blipFill>
          <a:blip r:embed="rId5">
            <a:extLst/>
          </a:blip>
          <a:stretch>
            <a:fillRect/>
          </a:stretch>
        </p:blipFill>
        <p:spPr>
          <a:xfrm>
            <a:off x="9358329" y="7476343"/>
            <a:ext cx="5856996" cy="1680690"/>
          </a:xfrm>
          <a:prstGeom prst="rect">
            <a:avLst/>
          </a:prstGeom>
          <a:ln w="12700">
            <a:miter lim="400000"/>
          </a:ln>
        </p:spPr>
      </p:pic>
      <p:pic>
        <p:nvPicPr>
          <p:cNvPr id="718" name="image40.jpeg" descr="SEPNET-TRIALS-GROUP"/>
          <p:cNvPicPr/>
          <p:nvPr/>
        </p:nvPicPr>
        <p:blipFill>
          <a:blip r:embed="rId6">
            <a:extLst/>
          </a:blip>
          <a:stretch>
            <a:fillRect/>
          </a:stretch>
        </p:blipFill>
        <p:spPr>
          <a:xfrm>
            <a:off x="9251333" y="3991484"/>
            <a:ext cx="6070988" cy="1092140"/>
          </a:xfrm>
          <a:prstGeom prst="rect">
            <a:avLst/>
          </a:prstGeom>
          <a:ln w="12700">
            <a:miter lim="400000"/>
          </a:ln>
        </p:spPr>
      </p:pic>
      <p:pic>
        <p:nvPicPr>
          <p:cNvPr id="719" name="image41.jpeg" descr="ANZICS"/>
          <p:cNvPicPr/>
          <p:nvPr/>
        </p:nvPicPr>
        <p:blipFill>
          <a:blip r:embed="rId7">
            <a:extLst/>
          </a:blip>
          <a:stretch>
            <a:fillRect/>
          </a:stretch>
        </p:blipFill>
        <p:spPr>
          <a:xfrm>
            <a:off x="11111735" y="2447273"/>
            <a:ext cx="4705497" cy="842464"/>
          </a:xfrm>
          <a:prstGeom prst="rect">
            <a:avLst/>
          </a:prstGeom>
          <a:ln w="12700">
            <a:miter lim="400000"/>
          </a:ln>
        </p:spPr>
      </p:pic>
      <p:pic>
        <p:nvPicPr>
          <p:cNvPr id="720" name="image42.png" descr="ARDSNet"/>
          <p:cNvPicPr/>
          <p:nvPr/>
        </p:nvPicPr>
        <p:blipFill>
          <a:blip r:embed="rId8">
            <a:extLst/>
          </a:blip>
          <a:stretch>
            <a:fillRect/>
          </a:stretch>
        </p:blipFill>
        <p:spPr>
          <a:xfrm>
            <a:off x="167003" y="5371173"/>
            <a:ext cx="5088625" cy="2017250"/>
          </a:xfrm>
          <a:prstGeom prst="rect">
            <a:avLst/>
          </a:prstGeom>
          <a:ln w="12700">
            <a:miter lim="400000"/>
          </a:ln>
        </p:spPr>
      </p:pic>
      <p:pic>
        <p:nvPicPr>
          <p:cNvPr id="721" name="image43.jpeg" descr="The United States Critical Illness and Injury Trials Group"/>
          <p:cNvPicPr/>
          <p:nvPr/>
        </p:nvPicPr>
        <p:blipFill>
          <a:blip r:embed="rId9">
            <a:extLst/>
          </a:blip>
          <a:stretch>
            <a:fillRect/>
          </a:stretch>
        </p:blipFill>
        <p:spPr>
          <a:xfrm>
            <a:off x="5721650" y="5414565"/>
            <a:ext cx="11366848" cy="1930464"/>
          </a:xfrm>
          <a:prstGeom prst="rect">
            <a:avLst/>
          </a:prstGeom>
          <a:ln w="12700">
            <a:miter lim="400000"/>
          </a:ln>
        </p:spPr>
      </p:pic>
      <p:sp>
        <p:nvSpPr>
          <p:cNvPr id="722" name="Shape 722"/>
          <p:cNvSpPr/>
          <p:nvPr/>
        </p:nvSpPr>
        <p:spPr>
          <a:xfrm>
            <a:off x="3665552" y="418682"/>
            <a:ext cx="10363518" cy="732506"/>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Creation of Research Networks</a:t>
            </a:r>
          </a:p>
        </p:txBody>
      </p:sp>
      <p:pic>
        <p:nvPicPr>
          <p:cNvPr id="13" name="image2.png"/>
          <p:cNvPicPr/>
          <p:nvPr/>
        </p:nvPicPr>
        <p:blipFill>
          <a:blip r:embed="rId10">
            <a:extLst/>
          </a:blip>
          <a:stretch>
            <a:fillRect/>
          </a:stretch>
        </p:blipFill>
        <p:spPr>
          <a:xfrm>
            <a:off x="0" y="170365"/>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p:nvPr/>
        </p:nvSpPr>
        <p:spPr>
          <a:xfrm>
            <a:off x="-251225" y="282799"/>
            <a:ext cx="17842710" cy="1107996"/>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lvl="0">
              <a:lnSpc>
                <a:spcPct val="90000"/>
              </a:lnSpc>
              <a:defRPr sz="1800">
                <a:solidFill>
                  <a:srgbClr val="000000"/>
                </a:solidFill>
              </a:defRPr>
            </a:pPr>
            <a:r>
              <a:rPr sz="4000" b="1" spc="-40" dirty="0">
                <a:solidFill>
                  <a:srgbClr val="0052E2"/>
                </a:solidFill>
                <a:latin typeface="Avenir Next Condensed"/>
                <a:ea typeface="Avenir Next Condensed"/>
                <a:cs typeface="Avenir Next Condensed"/>
                <a:sym typeface="Avenir Next Condensed"/>
              </a:rPr>
              <a:t>The Prevalence of Iatrogenic Underfeeding in the </a:t>
            </a:r>
            <a:br>
              <a:rPr sz="4000" b="1" spc="-40" dirty="0">
                <a:solidFill>
                  <a:srgbClr val="0052E2"/>
                </a:solidFill>
                <a:latin typeface="Avenir Next Condensed"/>
                <a:ea typeface="Avenir Next Condensed"/>
                <a:cs typeface="Avenir Next Condensed"/>
                <a:sym typeface="Avenir Next Condensed"/>
              </a:rPr>
            </a:br>
            <a:r>
              <a:rPr sz="4000" b="1" spc="-40" dirty="0">
                <a:solidFill>
                  <a:srgbClr val="0052E2"/>
                </a:solidFill>
                <a:latin typeface="Avenir Next Condensed"/>
                <a:ea typeface="Avenir Next Condensed"/>
                <a:cs typeface="Avenir Next Condensed"/>
                <a:sym typeface="Avenir Next Condensed"/>
              </a:rPr>
              <a:t>Nutritionally ‘At-Risk’ Critically Ill Patient</a:t>
            </a:r>
          </a:p>
        </p:txBody>
      </p:sp>
      <p:sp>
        <p:nvSpPr>
          <p:cNvPr id="65" name="Shape 65"/>
          <p:cNvSpPr/>
          <p:nvPr/>
        </p:nvSpPr>
        <p:spPr>
          <a:xfrm>
            <a:off x="1220686" y="1486521"/>
            <a:ext cx="14898893"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sp>
        <p:nvSpPr>
          <p:cNvPr id="66" name="Shape 66"/>
          <p:cNvSpPr/>
          <p:nvPr/>
        </p:nvSpPr>
        <p:spPr>
          <a:xfrm>
            <a:off x="3981077" y="1706404"/>
            <a:ext cx="9378105" cy="2291229"/>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p>
            <a:pPr defTabSz="609630">
              <a:defRPr sz="1800">
                <a:solidFill>
                  <a:srgbClr val="000000"/>
                </a:solidFill>
              </a:defRPr>
            </a:pPr>
            <a:r>
              <a:rPr sz="2800" dirty="0">
                <a:latin typeface="Avenir Book"/>
                <a:ea typeface="Avenir Book"/>
                <a:cs typeface="Avenir Book"/>
                <a:sym typeface="Avenir Book"/>
              </a:rPr>
              <a:t>% Patients who FAILED to meet minimal quality targets</a:t>
            </a:r>
            <a:r>
              <a:rPr sz="2800" b="1" dirty="0">
                <a:latin typeface="Avenir Book"/>
                <a:ea typeface="Avenir Book"/>
                <a:cs typeface="Avenir Book"/>
                <a:sym typeface="Avenir Book"/>
              </a:rPr>
              <a:t> </a:t>
            </a:r>
            <a:br>
              <a:rPr sz="2800" b="1" dirty="0">
                <a:latin typeface="Avenir Book"/>
                <a:ea typeface="Avenir Book"/>
                <a:cs typeface="Avenir Book"/>
                <a:sym typeface="Avenir Book"/>
              </a:rPr>
            </a:br>
            <a:r>
              <a:rPr sz="2800" b="1" i="1" dirty="0">
                <a:latin typeface="Avenir Book"/>
                <a:ea typeface="Avenir Book"/>
                <a:cs typeface="Avenir Book"/>
                <a:sym typeface="Avenir Book"/>
              </a:rPr>
              <a:t>(80% overall </a:t>
            </a:r>
            <a:r>
              <a:rPr lang="en-CA" sz="2800" b="1" i="1" dirty="0" smtClean="0">
                <a:latin typeface="Avenir Book"/>
                <a:ea typeface="Avenir Book"/>
                <a:cs typeface="Avenir Book"/>
                <a:sym typeface="Avenir Book"/>
              </a:rPr>
              <a:t>protein/</a:t>
            </a:r>
            <a:r>
              <a:rPr sz="2800" b="1" i="1" dirty="0" smtClean="0">
                <a:latin typeface="Avenir Book"/>
                <a:ea typeface="Avenir Book"/>
                <a:cs typeface="Avenir Book"/>
                <a:sym typeface="Avenir Book"/>
              </a:rPr>
              <a:t>energy </a:t>
            </a:r>
            <a:r>
              <a:rPr sz="2800" b="1" i="1" dirty="0">
                <a:latin typeface="Avenir Book"/>
                <a:ea typeface="Avenir Book"/>
                <a:cs typeface="Avenir Book"/>
                <a:sym typeface="Avenir Book"/>
              </a:rPr>
              <a:t>adequacy!)</a:t>
            </a:r>
            <a:endParaRPr sz="2800" dirty="0">
              <a:latin typeface="Gill Sans Light"/>
              <a:ea typeface="Gill Sans Light"/>
              <a:cs typeface="Gill Sans Light"/>
              <a:sym typeface="Gill Sans Light"/>
            </a:endParaRPr>
          </a:p>
          <a:p>
            <a:pPr indent="351350" algn="l" defTabSz="609630">
              <a:defRPr sz="1800">
                <a:solidFill>
                  <a:srgbClr val="000000"/>
                </a:solidFill>
              </a:defRPr>
            </a:pPr>
            <a:r>
              <a:rPr sz="2800" dirty="0">
                <a:latin typeface="Gill Sans Light"/>
                <a:ea typeface="Gill Sans Light"/>
                <a:cs typeface="Gill Sans Light"/>
                <a:sym typeface="Gill Sans Light"/>
              </a:rPr>
              <a:t/>
            </a:r>
            <a:br>
              <a:rPr sz="2800" dirty="0">
                <a:latin typeface="Gill Sans Light"/>
                <a:ea typeface="Gill Sans Light"/>
                <a:cs typeface="Gill Sans Light"/>
                <a:sym typeface="Gill Sans Light"/>
              </a:rPr>
            </a:br>
            <a:r>
              <a:rPr sz="2800" dirty="0">
                <a:latin typeface="Gill Sans Light"/>
                <a:ea typeface="Gill Sans Light"/>
                <a:cs typeface="Gill Sans Light"/>
                <a:sym typeface="Gill Sans Light"/>
              </a:rPr>
              <a:t/>
            </a:r>
            <a:br>
              <a:rPr sz="2800" dirty="0">
                <a:latin typeface="Gill Sans Light"/>
                <a:ea typeface="Gill Sans Light"/>
                <a:cs typeface="Gill Sans Light"/>
                <a:sym typeface="Gill Sans Light"/>
              </a:rPr>
            </a:br>
            <a:endParaRPr sz="2800" dirty="0">
              <a:latin typeface="Gill Sans Light"/>
              <a:ea typeface="Gill Sans Light"/>
              <a:cs typeface="Gill Sans Light"/>
              <a:sym typeface="Gill Sans Light"/>
            </a:endParaRPr>
          </a:p>
        </p:txBody>
      </p:sp>
      <p:grpSp>
        <p:nvGrpSpPr>
          <p:cNvPr id="2" name="Group 1"/>
          <p:cNvGrpSpPr/>
          <p:nvPr/>
        </p:nvGrpSpPr>
        <p:grpSpPr>
          <a:xfrm>
            <a:off x="1057184" y="2648345"/>
            <a:ext cx="10706179" cy="6423712"/>
            <a:chOff x="1057185" y="3718293"/>
            <a:chExt cx="10706179" cy="6423712"/>
          </a:xfrm>
        </p:grpSpPr>
        <p:pic>
          <p:nvPicPr>
            <p:cNvPr id="61" name="image4.png"/>
            <p:cNvPicPr/>
            <p:nvPr/>
          </p:nvPicPr>
          <p:blipFill>
            <a:blip r:embed="rId2">
              <a:extLst/>
            </a:blip>
            <a:stretch>
              <a:fillRect/>
            </a:stretch>
          </p:blipFill>
          <p:spPr>
            <a:xfrm>
              <a:off x="1057185" y="3718293"/>
              <a:ext cx="10706179" cy="6423712"/>
            </a:xfrm>
            <a:prstGeom prst="rect">
              <a:avLst/>
            </a:prstGeom>
            <a:ln w="12700">
              <a:miter lim="400000"/>
            </a:ln>
            <a:effectLst>
              <a:reflection stA="50000" endPos="40000" dir="5400000" sy="-100000" algn="bl" rotWithShape="0"/>
            </a:effectLst>
          </p:spPr>
        </p:pic>
        <p:sp>
          <p:nvSpPr>
            <p:cNvPr id="62" name="Shape 62"/>
            <p:cNvSpPr/>
            <p:nvPr/>
          </p:nvSpPr>
          <p:spPr>
            <a:xfrm>
              <a:off x="1571055" y="3983926"/>
              <a:ext cx="9678433" cy="5892449"/>
            </a:xfrm>
            <a:prstGeom prst="rect">
              <a:avLst/>
            </a:prstGeom>
            <a:gradFill>
              <a:gsLst>
                <a:gs pos="0">
                  <a:srgbClr val="FFFFFF"/>
                </a:gs>
                <a:gs pos="100000">
                  <a:srgbClr val="F6F6F6"/>
                </a:gs>
              </a:gsLst>
              <a:lin ang="5400000"/>
            </a:gra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dirty="0"/>
            </a:p>
          </p:txBody>
        </p:sp>
        <p:pic>
          <p:nvPicPr>
            <p:cNvPr id="67" name="image5.png"/>
            <p:cNvPicPr/>
            <p:nvPr/>
          </p:nvPicPr>
          <p:blipFill>
            <a:blip r:embed="rId3">
              <a:extLst/>
            </a:blip>
            <a:stretch>
              <a:fillRect/>
            </a:stretch>
          </p:blipFill>
          <p:spPr>
            <a:xfrm>
              <a:off x="1820355" y="4266387"/>
              <a:ext cx="9179839" cy="5361392"/>
            </a:xfrm>
            <a:prstGeom prst="rect">
              <a:avLst/>
            </a:prstGeom>
            <a:ln w="12700">
              <a:miter lim="400000"/>
            </a:ln>
          </p:spPr>
        </p:pic>
      </p:grpSp>
      <p:sp>
        <p:nvSpPr>
          <p:cNvPr id="68" name="Shape 68"/>
          <p:cNvSpPr/>
          <p:nvPr/>
        </p:nvSpPr>
        <p:spPr>
          <a:xfrm>
            <a:off x="13735197" y="8557831"/>
            <a:ext cx="3504705" cy="1056275"/>
          </a:xfrm>
          <a:prstGeom prst="rect">
            <a:avLst/>
          </a:prstGeom>
          <a:ln w="12700">
            <a:miter lim="400000"/>
          </a:ln>
          <a:extLst>
            <a:ext uri="{C572A759-6A51-4108-AA02-DFA0A04FC94B}">
              <ma14:wrappingTextBoxFlag xmlns="" xmlns:ma14="http://schemas.microsoft.com/office/mac/drawingml/2011/main" val="1"/>
            </a:ext>
          </a:extLst>
        </p:spPr>
        <p:txBody>
          <a:bodyPr wrap="square" lIns="67735" tIns="67735" rIns="67735" bIns="67735" anchor="ctr">
            <a:spAutoFit/>
          </a:bodyPr>
          <a:lstStyle/>
          <a:p>
            <a:pPr algn="r" defTabSz="609630">
              <a:lnSpc>
                <a:spcPct val="80000"/>
              </a:lnSpc>
              <a:defRPr sz="1800">
                <a:solidFill>
                  <a:srgbClr val="000000"/>
                </a:solidFill>
              </a:defRPr>
            </a:pPr>
            <a:r>
              <a:rPr sz="1867" dirty="0" smtClean="0">
                <a:latin typeface="Avenir Light"/>
                <a:ea typeface="Avenir Light"/>
                <a:cs typeface="Avenir Light"/>
                <a:sym typeface="Avenir Light"/>
              </a:rPr>
              <a:t>Heyland</a:t>
            </a:r>
            <a:r>
              <a:rPr lang="en-CA" sz="1867" dirty="0" smtClean="0">
                <a:latin typeface="Avenir Light"/>
                <a:ea typeface="Avenir Light"/>
                <a:cs typeface="Avenir Light"/>
                <a:sym typeface="Avenir Light"/>
              </a:rPr>
              <a:t> </a:t>
            </a:r>
          </a:p>
          <a:p>
            <a:pPr algn="r" defTabSz="609630">
              <a:lnSpc>
                <a:spcPct val="80000"/>
              </a:lnSpc>
              <a:defRPr sz="1800">
                <a:solidFill>
                  <a:srgbClr val="000000"/>
                </a:solidFill>
              </a:defRPr>
            </a:pPr>
            <a:r>
              <a:rPr sz="1867" dirty="0" smtClean="0">
                <a:latin typeface="Avenir Light"/>
                <a:ea typeface="Avenir Light"/>
                <a:cs typeface="Avenir Light"/>
                <a:sym typeface="Avenir Light"/>
              </a:rPr>
              <a:t>Clinical Nutrition</a:t>
            </a:r>
            <a:r>
              <a:rPr lang="en-CA" sz="1867" dirty="0" smtClean="0">
                <a:latin typeface="Avenir Light"/>
                <a:ea typeface="Avenir Light"/>
                <a:cs typeface="Avenir Light"/>
                <a:sym typeface="Avenir Light"/>
              </a:rPr>
              <a:t> </a:t>
            </a:r>
            <a:r>
              <a:rPr sz="1867" dirty="0" smtClean="0">
                <a:latin typeface="Avenir Light"/>
                <a:ea typeface="Avenir Light"/>
                <a:cs typeface="Avenir Light"/>
                <a:sym typeface="Avenir Light"/>
              </a:rPr>
              <a:t>2015</a:t>
            </a:r>
            <a:r>
              <a:rPr sz="1867" dirty="0">
                <a:latin typeface="Avenir Light"/>
                <a:ea typeface="Avenir Light"/>
                <a:cs typeface="Avenir Light"/>
                <a:sym typeface="Avenir Light"/>
              </a:rPr>
              <a:t/>
            </a:r>
            <a:br>
              <a:rPr sz="1867" dirty="0">
                <a:latin typeface="Avenir Light"/>
                <a:ea typeface="Avenir Light"/>
                <a:cs typeface="Avenir Light"/>
                <a:sym typeface="Avenir Light"/>
              </a:rPr>
            </a:br>
            <a:r>
              <a:rPr sz="1867" dirty="0">
                <a:latin typeface="Avenir Light"/>
                <a:ea typeface="Avenir Light"/>
                <a:cs typeface="Avenir Light"/>
                <a:sym typeface="Avenir Light"/>
              </a:rPr>
              <a:t/>
            </a:r>
            <a:br>
              <a:rPr sz="1867" dirty="0">
                <a:latin typeface="Avenir Light"/>
                <a:ea typeface="Avenir Light"/>
                <a:cs typeface="Avenir Light"/>
                <a:sym typeface="Avenir Light"/>
              </a:rPr>
            </a:br>
            <a:endParaRPr sz="1867" dirty="0">
              <a:latin typeface="Avenir Light"/>
              <a:ea typeface="Avenir Light"/>
              <a:cs typeface="Avenir Light"/>
              <a:sym typeface="Avenir Light"/>
            </a:endParaRPr>
          </a:p>
        </p:txBody>
      </p:sp>
      <p:sp>
        <p:nvSpPr>
          <p:cNvPr id="69" name="Shape 69"/>
          <p:cNvSpPr/>
          <p:nvPr/>
        </p:nvSpPr>
        <p:spPr>
          <a:xfrm>
            <a:off x="12055530" y="4114595"/>
            <a:ext cx="4480905" cy="4199957"/>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p>
            <a:pPr algn="l" defTabSz="609630">
              <a:lnSpc>
                <a:spcPct val="90000"/>
              </a:lnSpc>
              <a:defRPr sz="1800">
                <a:solidFill>
                  <a:srgbClr val="000000"/>
                </a:solidFill>
              </a:defRPr>
            </a:pPr>
            <a:r>
              <a:rPr sz="2667" b="1" dirty="0">
                <a:solidFill>
                  <a:srgbClr val="5A5F5E"/>
                </a:solidFill>
                <a:latin typeface="Avenir Book"/>
                <a:ea typeface="Avenir Book"/>
                <a:cs typeface="Avenir Book"/>
                <a:sym typeface="Avenir Book"/>
              </a:rPr>
              <a:t>Of all </a:t>
            </a:r>
            <a:r>
              <a:rPr sz="2667" b="1" u="sng" dirty="0">
                <a:solidFill>
                  <a:srgbClr val="5A5F5E"/>
                </a:solidFill>
                <a:latin typeface="Avenir Book"/>
                <a:ea typeface="Avenir Book"/>
                <a:cs typeface="Avenir Book"/>
                <a:sym typeface="Avenir Book"/>
              </a:rPr>
              <a:t>at-risk</a:t>
            </a:r>
            <a:r>
              <a:rPr sz="2667" b="1" dirty="0">
                <a:solidFill>
                  <a:srgbClr val="5A5F5E"/>
                </a:solidFill>
                <a:latin typeface="Avenir Book"/>
                <a:ea typeface="Avenir Book"/>
                <a:cs typeface="Avenir Book"/>
                <a:sym typeface="Avenir Book"/>
              </a:rPr>
              <a:t> patients:</a:t>
            </a:r>
            <a:br>
              <a:rPr sz="2667" b="1" dirty="0">
                <a:solidFill>
                  <a:srgbClr val="5A5F5E"/>
                </a:solidFill>
                <a:latin typeface="Avenir Book"/>
                <a:ea typeface="Avenir Book"/>
                <a:cs typeface="Avenir Book"/>
                <a:sym typeface="Avenir Book"/>
              </a:rPr>
            </a:br>
            <a:r>
              <a:rPr sz="2667" b="1" dirty="0">
                <a:solidFill>
                  <a:srgbClr val="5A5F5E"/>
                </a:solidFill>
                <a:latin typeface="Avenir Book"/>
                <a:ea typeface="Avenir Book"/>
                <a:cs typeface="Avenir Book"/>
                <a:sym typeface="Avenir Book"/>
              </a:rPr>
              <a:t/>
            </a:r>
            <a:br>
              <a:rPr sz="2667" b="1" dirty="0">
                <a:solidFill>
                  <a:srgbClr val="5A5F5E"/>
                </a:solidFill>
                <a:latin typeface="Avenir Book"/>
                <a:ea typeface="Avenir Book"/>
                <a:cs typeface="Avenir Book"/>
                <a:sym typeface="Avenir Book"/>
              </a:rPr>
            </a:br>
            <a:r>
              <a:rPr sz="4000" b="1" dirty="0">
                <a:latin typeface="Avenir Book"/>
                <a:ea typeface="Avenir Book"/>
                <a:cs typeface="Avenir Book"/>
                <a:sym typeface="Avenir Book"/>
              </a:rPr>
              <a:t>14%</a:t>
            </a:r>
            <a:r>
              <a:rPr sz="4000" dirty="0">
                <a:latin typeface="Avenir Light"/>
                <a:ea typeface="Avenir Light"/>
                <a:cs typeface="Avenir Light"/>
                <a:sym typeface="Avenir Light"/>
              </a:rPr>
              <a:t> </a:t>
            </a:r>
            <a:br>
              <a:rPr sz="4000" dirty="0">
                <a:latin typeface="Avenir Light"/>
                <a:ea typeface="Avenir Light"/>
                <a:cs typeface="Avenir Light"/>
                <a:sym typeface="Avenir Light"/>
              </a:rPr>
            </a:br>
            <a:r>
              <a:rPr sz="2667" dirty="0">
                <a:latin typeface="Avenir Light"/>
                <a:ea typeface="Avenir Light"/>
                <a:cs typeface="Avenir Light"/>
                <a:sym typeface="Avenir Light"/>
              </a:rPr>
              <a:t>were ever prescribed volume-based feeds </a:t>
            </a:r>
            <a:br>
              <a:rPr sz="2667" dirty="0">
                <a:latin typeface="Avenir Light"/>
                <a:ea typeface="Avenir Light"/>
                <a:cs typeface="Avenir Light"/>
                <a:sym typeface="Avenir Light"/>
              </a:rPr>
            </a:br>
            <a:r>
              <a:rPr sz="2667" dirty="0">
                <a:latin typeface="Avenir Light"/>
                <a:ea typeface="Avenir Light"/>
                <a:cs typeface="Avenir Light"/>
                <a:sym typeface="Avenir Light"/>
              </a:rPr>
              <a:t/>
            </a:r>
            <a:br>
              <a:rPr sz="2667" dirty="0">
                <a:latin typeface="Avenir Light"/>
                <a:ea typeface="Avenir Light"/>
                <a:cs typeface="Avenir Light"/>
                <a:sym typeface="Avenir Light"/>
              </a:rPr>
            </a:br>
            <a:r>
              <a:rPr sz="4000" b="1" dirty="0">
                <a:latin typeface="Avenir Book"/>
                <a:ea typeface="Avenir Book"/>
                <a:cs typeface="Avenir Book"/>
                <a:sym typeface="Avenir Book"/>
              </a:rPr>
              <a:t>15%</a:t>
            </a:r>
            <a:r>
              <a:rPr sz="4000" dirty="0">
                <a:latin typeface="Avenir Light"/>
                <a:ea typeface="Avenir Light"/>
                <a:cs typeface="Avenir Light"/>
                <a:sym typeface="Avenir Light"/>
              </a:rPr>
              <a:t> </a:t>
            </a:r>
            <a:br>
              <a:rPr sz="4000" dirty="0">
                <a:latin typeface="Avenir Light"/>
                <a:ea typeface="Avenir Light"/>
                <a:cs typeface="Avenir Light"/>
                <a:sym typeface="Avenir Light"/>
              </a:rPr>
            </a:br>
            <a:r>
              <a:rPr sz="2667" dirty="0">
                <a:latin typeface="Avenir Light"/>
                <a:ea typeface="Avenir Light"/>
                <a:cs typeface="Avenir Light"/>
                <a:sym typeface="Avenir Light"/>
              </a:rPr>
              <a:t>received </a:t>
            </a:r>
            <a:r>
              <a:rPr sz="2667" dirty="0" err="1">
                <a:latin typeface="Avenir Light"/>
                <a:ea typeface="Avenir Light"/>
                <a:cs typeface="Avenir Light"/>
                <a:sym typeface="Avenir Light"/>
              </a:rPr>
              <a:t>sPN</a:t>
            </a:r>
            <a:r>
              <a:rPr sz="2667">
                <a:latin typeface="Avenir Light"/>
                <a:ea typeface="Avenir Light"/>
                <a:cs typeface="Avenir Light"/>
                <a:sym typeface="Avenir Light"/>
              </a:rPr>
              <a:t/>
            </a:r>
            <a:br>
              <a:rPr sz="2667">
                <a:latin typeface="Avenir Light"/>
                <a:ea typeface="Avenir Light"/>
                <a:cs typeface="Avenir Light"/>
                <a:sym typeface="Avenir Light"/>
              </a:rPr>
            </a:br>
            <a:r>
              <a:rPr sz="2667">
                <a:latin typeface="Avenir Light"/>
                <a:ea typeface="Avenir Light"/>
                <a:cs typeface="Avenir Light"/>
                <a:sym typeface="Avenir Light"/>
              </a:rPr>
              <a:t/>
            </a:r>
            <a:br>
              <a:rPr sz="2667">
                <a:latin typeface="Avenir Light"/>
                <a:ea typeface="Avenir Light"/>
                <a:cs typeface="Avenir Light"/>
                <a:sym typeface="Avenir Light"/>
              </a:rPr>
            </a:br>
            <a:endParaRPr sz="2667">
              <a:latin typeface="Avenir Light"/>
              <a:ea typeface="Avenir Light"/>
              <a:cs typeface="Avenir Light"/>
              <a:sym typeface="Avenir Light"/>
            </a:endParaRPr>
          </a:p>
        </p:txBody>
      </p:sp>
      <p:pic>
        <p:nvPicPr>
          <p:cNvPr id="11" name="image2.png"/>
          <p:cNvPicPr/>
          <p:nvPr/>
        </p:nvPicPr>
        <p:blipFill>
          <a:blip r:embed="rId4">
            <a:extLst/>
          </a:blip>
          <a:stretch>
            <a:fillRect/>
          </a:stretch>
        </p:blipFill>
        <p:spPr>
          <a:xfrm>
            <a:off x="142230" y="230720"/>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Shape 726"/>
          <p:cNvSpPr>
            <a:spLocks noGrp="1"/>
          </p:cNvSpPr>
          <p:nvPr>
            <p:ph type="title"/>
          </p:nvPr>
        </p:nvSpPr>
        <p:spPr>
          <a:xfrm>
            <a:off x="3335973" y="507293"/>
            <a:ext cx="10363516" cy="1524048"/>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Protocol Development Meetings</a:t>
            </a:r>
          </a:p>
        </p:txBody>
      </p:sp>
      <p:sp>
        <p:nvSpPr>
          <p:cNvPr id="727" name="Shape 727"/>
          <p:cNvSpPr>
            <a:spLocks noGrp="1"/>
          </p:cNvSpPr>
          <p:nvPr>
            <p:ph type="body" idx="1"/>
          </p:nvPr>
        </p:nvSpPr>
        <p:spPr>
          <a:xfrm>
            <a:off x="1608716" y="2692400"/>
            <a:ext cx="14122832" cy="8019792"/>
          </a:xfrm>
          <a:prstGeom prst="rect">
            <a:avLst/>
          </a:prstGeom>
        </p:spPr>
        <p:txBody>
          <a:bodyPr lIns="60959" tIns="60959" rIns="60959" bIns="60959" anchor="t">
            <a:normAutofit/>
          </a:bodyPr>
          <a:lstStyle/>
          <a:p>
            <a:pPr marL="812841" indent="-812841" defTabSz="609630">
              <a:spcBef>
                <a:spcPts val="0"/>
              </a:spcBef>
              <a:buSzPct val="100000"/>
              <a:buFont typeface="Avenir Book"/>
              <a:defRPr sz="1800">
                <a:solidFill>
                  <a:srgbClr val="000000"/>
                </a:solidFill>
              </a:defRPr>
            </a:pPr>
            <a:r>
              <a:rPr lang="en-CA" sz="3200" dirty="0">
                <a:latin typeface="Avenir Book"/>
                <a:ea typeface="Avenir Book"/>
                <a:cs typeface="Avenir Book"/>
                <a:sym typeface="Avenir Book"/>
              </a:rPr>
              <a:t>Goal: to produce, high quality, multi-center RCTs (or other study designs)</a:t>
            </a:r>
          </a:p>
          <a:p>
            <a:pPr marL="812841" indent="-812841" defTabSz="609630">
              <a:spcBef>
                <a:spcPts val="0"/>
              </a:spcBef>
              <a:buSzPct val="100000"/>
              <a:buFont typeface="Avenir Book"/>
              <a:defRPr sz="1800">
                <a:solidFill>
                  <a:srgbClr val="000000"/>
                </a:solidFill>
              </a:defRPr>
            </a:pPr>
            <a:r>
              <a:rPr sz="3200" dirty="0">
                <a:latin typeface="Avenir Book"/>
                <a:ea typeface="Avenir Book"/>
                <a:cs typeface="Avenir Book"/>
                <a:sym typeface="Avenir Book"/>
              </a:rPr>
              <a:t>Face-to-face, round table, open discussion about research protocols</a:t>
            </a:r>
          </a:p>
          <a:p>
            <a:pPr marL="812841" indent="-812841" defTabSz="609630">
              <a:spcBef>
                <a:spcPts val="0"/>
              </a:spcBef>
              <a:buSzPct val="100000"/>
              <a:buFont typeface="Avenir Book"/>
              <a:defRPr sz="1800">
                <a:solidFill>
                  <a:srgbClr val="000000"/>
                </a:solidFill>
              </a:defRPr>
            </a:pPr>
            <a:r>
              <a:rPr sz="3200" dirty="0">
                <a:latin typeface="Avenir Book"/>
                <a:ea typeface="Avenir Book"/>
                <a:cs typeface="Avenir Book"/>
                <a:sym typeface="Avenir Book"/>
              </a:rPr>
              <a:t>Multi-disciplinary</a:t>
            </a:r>
          </a:p>
          <a:p>
            <a:pPr marL="812841" indent="-812841" defTabSz="609630">
              <a:spcBef>
                <a:spcPts val="0"/>
              </a:spcBef>
              <a:buSzPct val="100000"/>
              <a:buFont typeface="Avenir Book"/>
              <a:defRPr sz="1800">
                <a:solidFill>
                  <a:srgbClr val="000000"/>
                </a:solidFill>
              </a:defRPr>
            </a:pPr>
            <a:r>
              <a:rPr sz="3200" dirty="0">
                <a:latin typeface="Avenir Book"/>
                <a:ea typeface="Avenir Book"/>
                <a:cs typeface="Avenir Book"/>
                <a:sym typeface="Avenir Book"/>
              </a:rPr>
              <a:t>Stand alone meetings or in conjunction with society meetings</a:t>
            </a:r>
          </a:p>
          <a:p>
            <a:pPr marL="812841" indent="-812841" defTabSz="609630">
              <a:spcBef>
                <a:spcPts val="0"/>
              </a:spcBef>
              <a:buSzPct val="100000"/>
              <a:buFont typeface="Avenir Book"/>
              <a:defRPr sz="1800">
                <a:solidFill>
                  <a:srgbClr val="000000"/>
                </a:solidFill>
              </a:defRPr>
            </a:pPr>
            <a:r>
              <a:rPr sz="3200" dirty="0">
                <a:latin typeface="Avenir Book"/>
                <a:ea typeface="Avenir Book"/>
                <a:cs typeface="Avenir Book"/>
                <a:sym typeface="Avenir Book"/>
              </a:rPr>
              <a:t>Mix of  funding strategies</a:t>
            </a:r>
          </a:p>
          <a:p>
            <a:pPr marL="1255599" lvl="1" indent="-645968" defTabSz="609630">
              <a:spcBef>
                <a:spcPts val="0"/>
              </a:spcBef>
              <a:buSzPct val="100000"/>
              <a:buFont typeface="Avenir Book"/>
              <a:buChar char="–"/>
              <a:defRPr sz="1800">
                <a:solidFill>
                  <a:srgbClr val="000000"/>
                </a:solidFill>
              </a:defRPr>
            </a:pPr>
            <a:r>
              <a:rPr sz="2933" dirty="0">
                <a:latin typeface="Avenir Book"/>
                <a:ea typeface="Avenir Book"/>
                <a:cs typeface="Avenir Book"/>
                <a:sym typeface="Avenir Book"/>
              </a:rPr>
              <a:t>industry support, meetings grants or self-funding</a:t>
            </a:r>
          </a:p>
        </p:txBody>
      </p:sp>
      <p:sp>
        <p:nvSpPr>
          <p:cNvPr id="728" name="Shape 728"/>
          <p:cNvSpPr/>
          <p:nvPr/>
        </p:nvSpPr>
        <p:spPr>
          <a:xfrm>
            <a:off x="2152625" y="1980776"/>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pic>
        <p:nvPicPr>
          <p:cNvPr id="6" name="image2.png"/>
          <p:cNvPicPr/>
          <p:nvPr/>
        </p:nvPicPr>
        <p:blipFill>
          <a:blip r:embed="rId2">
            <a:extLst/>
          </a:blip>
          <a:stretch>
            <a:fillRect/>
          </a:stretch>
        </p:blipFill>
        <p:spPr>
          <a:xfrm>
            <a:off x="110709" y="23887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Shape 731"/>
          <p:cNvSpPr>
            <a:spLocks noGrp="1"/>
          </p:cNvSpPr>
          <p:nvPr>
            <p:ph type="title"/>
          </p:nvPr>
        </p:nvSpPr>
        <p:spPr>
          <a:xfrm>
            <a:off x="2523143" y="131916"/>
            <a:ext cx="12293975" cy="1693390"/>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Protocol Development Meetings</a:t>
            </a:r>
          </a:p>
        </p:txBody>
      </p:sp>
      <p:sp>
        <p:nvSpPr>
          <p:cNvPr id="732" name="Shape 732"/>
          <p:cNvSpPr>
            <a:spLocks noGrp="1"/>
          </p:cNvSpPr>
          <p:nvPr>
            <p:ph type="body" idx="1"/>
          </p:nvPr>
        </p:nvSpPr>
        <p:spPr>
          <a:xfrm>
            <a:off x="3714863" y="2438317"/>
            <a:ext cx="10363518" cy="5486567"/>
          </a:xfrm>
          <a:prstGeom prst="rect">
            <a:avLst/>
          </a:prstGeom>
        </p:spPr>
        <p:txBody>
          <a:bodyPr lIns="60959" tIns="60959" rIns="60959" bIns="60959" anchor="t">
            <a:normAutofit/>
          </a:bodyPr>
          <a:lstStyle/>
          <a:p>
            <a:pPr marL="812841" indent="-812841" defTabSz="609630">
              <a:spcBef>
                <a:spcPts val="0"/>
              </a:spcBef>
              <a:buSzPct val="100000"/>
              <a:buFont typeface="Avenir Book"/>
              <a:defRPr sz="1800">
                <a:solidFill>
                  <a:srgbClr val="000000"/>
                </a:solidFill>
              </a:defRPr>
            </a:pPr>
            <a:r>
              <a:rPr sz="2933" dirty="0" smtClean="0">
                <a:latin typeface="Avenir Book"/>
                <a:ea typeface="Avenir Book"/>
                <a:cs typeface="Avenir Book"/>
                <a:sym typeface="Avenir Book"/>
              </a:rPr>
              <a:t>Set priorities</a:t>
            </a:r>
            <a:endParaRPr lang="en-CA" sz="2933" dirty="0" smtClean="0">
              <a:latin typeface="Avenir Book"/>
              <a:ea typeface="Avenir Book"/>
              <a:cs typeface="Avenir Book"/>
              <a:sym typeface="Avenir Book"/>
            </a:endParaRPr>
          </a:p>
          <a:p>
            <a:pPr marL="812841" indent="-812841" defTabSz="609630">
              <a:spcBef>
                <a:spcPts val="0"/>
              </a:spcBef>
              <a:buSzPct val="100000"/>
              <a:buFont typeface="Avenir Book"/>
              <a:defRPr sz="1800">
                <a:solidFill>
                  <a:srgbClr val="000000"/>
                </a:solidFill>
              </a:defRPr>
            </a:pPr>
            <a:r>
              <a:rPr sz="2933" dirty="0" smtClean="0">
                <a:latin typeface="Avenir Book"/>
                <a:ea typeface="Avenir Book"/>
                <a:cs typeface="Avenir Book"/>
                <a:sym typeface="Avenir Book"/>
              </a:rPr>
              <a:t>‘</a:t>
            </a:r>
            <a:r>
              <a:rPr lang="en-CA" sz="2933" dirty="0" smtClean="0">
                <a:latin typeface="Avenir Book"/>
                <a:ea typeface="Avenir Book"/>
                <a:cs typeface="Avenir Book"/>
                <a:sym typeface="Avenir Book"/>
              </a:rPr>
              <a:t>B</a:t>
            </a:r>
            <a:r>
              <a:rPr sz="2933" dirty="0" err="1" smtClean="0">
                <a:latin typeface="Avenir Book"/>
                <a:ea typeface="Avenir Book"/>
                <a:cs typeface="Avenir Book"/>
                <a:sym typeface="Avenir Book"/>
              </a:rPr>
              <a:t>est</a:t>
            </a:r>
            <a:r>
              <a:rPr sz="2933" dirty="0">
                <a:latin typeface="Avenir Book"/>
                <a:ea typeface="Avenir Book"/>
                <a:cs typeface="Avenir Book"/>
                <a:sym typeface="Avenir Book"/>
              </a:rPr>
              <a:t>’ </a:t>
            </a:r>
            <a:r>
              <a:rPr sz="2933" dirty="0" smtClean="0">
                <a:latin typeface="Avenir Book"/>
                <a:ea typeface="Avenir Book"/>
                <a:cs typeface="Avenir Book"/>
                <a:sym typeface="Avenir Book"/>
              </a:rPr>
              <a:t>methods</a:t>
            </a:r>
            <a:endParaRPr lang="en-CA" sz="2933" dirty="0" smtClean="0">
              <a:latin typeface="Avenir Book"/>
              <a:ea typeface="Avenir Book"/>
              <a:cs typeface="Avenir Book"/>
              <a:sym typeface="Avenir Book"/>
            </a:endParaRPr>
          </a:p>
          <a:p>
            <a:pPr marL="812841" indent="-812841" defTabSz="609630">
              <a:spcBef>
                <a:spcPts val="0"/>
              </a:spcBef>
              <a:buSzPct val="100000"/>
              <a:buFont typeface="Avenir Book"/>
              <a:defRPr sz="1800">
                <a:solidFill>
                  <a:srgbClr val="000000"/>
                </a:solidFill>
              </a:defRPr>
            </a:pPr>
            <a:r>
              <a:rPr sz="2933" dirty="0" smtClean="0">
                <a:latin typeface="Avenir Book"/>
                <a:ea typeface="Avenir Book"/>
                <a:cs typeface="Avenir Book"/>
                <a:sym typeface="Avenir Book"/>
              </a:rPr>
              <a:t>‘</a:t>
            </a:r>
            <a:r>
              <a:rPr lang="en-CA" sz="2933" dirty="0" smtClean="0">
                <a:latin typeface="Avenir Book"/>
                <a:ea typeface="Avenir Book"/>
                <a:cs typeface="Avenir Book"/>
                <a:sym typeface="Avenir Book"/>
              </a:rPr>
              <a:t>B</a:t>
            </a:r>
            <a:r>
              <a:rPr sz="2933" dirty="0" err="1" smtClean="0">
                <a:latin typeface="Avenir Book"/>
                <a:ea typeface="Avenir Book"/>
                <a:cs typeface="Avenir Book"/>
                <a:sym typeface="Avenir Book"/>
              </a:rPr>
              <a:t>est</a:t>
            </a:r>
            <a:r>
              <a:rPr sz="2933" dirty="0">
                <a:latin typeface="Avenir Book"/>
                <a:ea typeface="Avenir Book"/>
                <a:cs typeface="Avenir Book"/>
                <a:sym typeface="Avenir Book"/>
              </a:rPr>
              <a:t>’ operational aspects of </a:t>
            </a:r>
            <a:r>
              <a:rPr sz="2933" dirty="0" smtClean="0">
                <a:latin typeface="Avenir Book"/>
                <a:ea typeface="Avenir Book"/>
                <a:cs typeface="Avenir Book"/>
                <a:sym typeface="Avenir Book"/>
              </a:rPr>
              <a:t>protocol</a:t>
            </a:r>
            <a:endParaRPr lang="en-CA" sz="2933" dirty="0" smtClean="0">
              <a:latin typeface="Avenir Book"/>
              <a:ea typeface="Avenir Book"/>
              <a:cs typeface="Avenir Book"/>
              <a:sym typeface="Avenir Book"/>
            </a:endParaRPr>
          </a:p>
          <a:p>
            <a:pPr marL="812841" indent="-812841" defTabSz="609630">
              <a:spcBef>
                <a:spcPts val="0"/>
              </a:spcBef>
              <a:buSzPct val="100000"/>
              <a:buFont typeface="Avenir Book"/>
              <a:defRPr sz="1800">
                <a:solidFill>
                  <a:srgbClr val="000000"/>
                </a:solidFill>
              </a:defRPr>
            </a:pPr>
            <a:r>
              <a:rPr sz="2933" dirty="0" smtClean="0">
                <a:latin typeface="Avenir Book"/>
                <a:ea typeface="Avenir Book"/>
                <a:cs typeface="Avenir Book"/>
                <a:sym typeface="Avenir Book"/>
              </a:rPr>
              <a:t>Recruit </a:t>
            </a:r>
            <a:r>
              <a:rPr sz="2933" dirty="0">
                <a:latin typeface="Avenir Book"/>
                <a:ea typeface="Avenir Book"/>
                <a:cs typeface="Avenir Book"/>
                <a:sym typeface="Avenir Book"/>
              </a:rPr>
              <a:t>other interested </a:t>
            </a:r>
            <a:r>
              <a:rPr sz="2933" dirty="0" smtClean="0">
                <a:latin typeface="Avenir Book"/>
                <a:ea typeface="Avenir Book"/>
                <a:cs typeface="Avenir Book"/>
                <a:sym typeface="Avenir Book"/>
              </a:rPr>
              <a:t>sites</a:t>
            </a:r>
            <a:endParaRPr lang="en-CA" sz="2933" dirty="0" smtClean="0">
              <a:latin typeface="Avenir Book"/>
              <a:ea typeface="Avenir Book"/>
              <a:cs typeface="Avenir Book"/>
              <a:sym typeface="Avenir Book"/>
            </a:endParaRPr>
          </a:p>
          <a:p>
            <a:pPr marL="812841" indent="-812841" defTabSz="609630">
              <a:spcBef>
                <a:spcPts val="0"/>
              </a:spcBef>
              <a:buSzPct val="100000"/>
              <a:buFont typeface="Avenir Book"/>
              <a:defRPr sz="1800">
                <a:solidFill>
                  <a:srgbClr val="000000"/>
                </a:solidFill>
              </a:defRPr>
            </a:pPr>
            <a:r>
              <a:rPr sz="2933" dirty="0" smtClean="0">
                <a:latin typeface="Avenir Book"/>
                <a:ea typeface="Avenir Book"/>
                <a:cs typeface="Avenir Book"/>
                <a:sym typeface="Avenir Book"/>
              </a:rPr>
              <a:t>Provide </a:t>
            </a:r>
            <a:r>
              <a:rPr sz="2933" dirty="0">
                <a:latin typeface="Avenir Book"/>
                <a:ea typeface="Avenir Book"/>
                <a:cs typeface="Avenir Book"/>
                <a:sym typeface="Avenir Book"/>
              </a:rPr>
              <a:t>mentoring and career development</a:t>
            </a:r>
          </a:p>
        </p:txBody>
      </p:sp>
      <p:sp>
        <p:nvSpPr>
          <p:cNvPr id="733" name="Shape 733"/>
          <p:cNvSpPr/>
          <p:nvPr/>
        </p:nvSpPr>
        <p:spPr>
          <a:xfrm>
            <a:off x="2305025" y="1970616"/>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pic>
        <p:nvPicPr>
          <p:cNvPr id="7" name="image2.png"/>
          <p:cNvPicPr/>
          <p:nvPr/>
        </p:nvPicPr>
        <p:blipFill>
          <a:blip r:embed="rId3">
            <a:extLst/>
          </a:blip>
          <a:stretch>
            <a:fillRect/>
          </a:stretch>
        </p:blipFill>
        <p:spPr>
          <a:xfrm>
            <a:off x="283429" y="20839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p:cNvSpPr>
          <p:nvPr>
            <p:ph type="title"/>
          </p:nvPr>
        </p:nvSpPr>
        <p:spPr>
          <a:xfrm>
            <a:off x="2421544" y="246746"/>
            <a:ext cx="12293975" cy="1693390"/>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Infrastructure</a:t>
            </a:r>
          </a:p>
        </p:txBody>
      </p:sp>
      <p:sp>
        <p:nvSpPr>
          <p:cNvPr id="737" name="Shape 737"/>
          <p:cNvSpPr>
            <a:spLocks noGrp="1"/>
          </p:cNvSpPr>
          <p:nvPr>
            <p:ph type="body" idx="1"/>
          </p:nvPr>
        </p:nvSpPr>
        <p:spPr>
          <a:xfrm>
            <a:off x="3488372" y="2201252"/>
            <a:ext cx="10363518" cy="5486567"/>
          </a:xfrm>
          <a:prstGeom prst="rect">
            <a:avLst/>
          </a:prstGeom>
        </p:spPr>
        <p:txBody>
          <a:bodyPr lIns="60959" tIns="60959" rIns="60959" bIns="60959" anchor="t">
            <a:normAutofit/>
          </a:bodyPr>
          <a:lstStyle/>
          <a:p>
            <a:pPr marL="812841" indent="-812841" defTabSz="609630">
              <a:spcBef>
                <a:spcPts val="0"/>
              </a:spcBef>
              <a:buSzPct val="100000"/>
              <a:buFont typeface="Avenir Book"/>
              <a:defRPr sz="1800">
                <a:solidFill>
                  <a:srgbClr val="000000"/>
                </a:solidFill>
              </a:defRPr>
            </a:pPr>
            <a:r>
              <a:rPr sz="3200" dirty="0">
                <a:latin typeface="Avenir Book"/>
                <a:ea typeface="Avenir Book"/>
                <a:cs typeface="Avenir Book"/>
                <a:sym typeface="Avenir Book"/>
              </a:rPr>
              <a:t>Central Randomization System</a:t>
            </a:r>
          </a:p>
          <a:p>
            <a:pPr marL="812841" indent="-812841" defTabSz="609630">
              <a:spcBef>
                <a:spcPts val="0"/>
              </a:spcBef>
              <a:buSzPct val="100000"/>
              <a:buFont typeface="Avenir Book"/>
              <a:defRPr sz="1800">
                <a:solidFill>
                  <a:srgbClr val="000000"/>
                </a:solidFill>
              </a:defRPr>
            </a:pPr>
            <a:r>
              <a:rPr sz="3200" dirty="0">
                <a:latin typeface="Avenir Book"/>
                <a:ea typeface="Avenir Book"/>
                <a:cs typeface="Avenir Book"/>
                <a:sym typeface="Avenir Book"/>
              </a:rPr>
              <a:t>Electronic Data Capture System (REDCAP)</a:t>
            </a:r>
          </a:p>
          <a:p>
            <a:pPr marL="812841" indent="-812841" defTabSz="609630">
              <a:spcBef>
                <a:spcPts val="0"/>
              </a:spcBef>
              <a:buSzPct val="100000"/>
              <a:buFont typeface="Avenir Book"/>
              <a:defRPr sz="1800">
                <a:solidFill>
                  <a:srgbClr val="000000"/>
                </a:solidFill>
              </a:defRPr>
            </a:pPr>
            <a:r>
              <a:rPr sz="3200" dirty="0">
                <a:latin typeface="Avenir Book"/>
                <a:ea typeface="Avenir Book"/>
                <a:cs typeface="Avenir Book"/>
                <a:sym typeface="Avenir Book"/>
              </a:rPr>
              <a:t>Data Management and Analysis</a:t>
            </a:r>
          </a:p>
        </p:txBody>
      </p:sp>
      <p:sp>
        <p:nvSpPr>
          <p:cNvPr id="738" name="Shape 738"/>
          <p:cNvSpPr/>
          <p:nvPr/>
        </p:nvSpPr>
        <p:spPr>
          <a:xfrm>
            <a:off x="2305025" y="1940136"/>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sp>
        <p:nvSpPr>
          <p:cNvPr id="739" name="Shape 739"/>
          <p:cNvSpPr/>
          <p:nvPr/>
        </p:nvSpPr>
        <p:spPr>
          <a:xfrm>
            <a:off x="2523143" y="6232147"/>
            <a:ext cx="12730869" cy="1969963"/>
          </a:xfrm>
          <a:prstGeom prst="rect">
            <a:avLst/>
          </a:prstGeom>
          <a:solidFill>
            <a:srgbClr val="0070C0"/>
          </a:solidFill>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defRPr sz="3200">
                <a:solidFill>
                  <a:srgbClr val="FFFFFF"/>
                </a:solidFill>
              </a:defRPr>
            </a:lvl1pPr>
          </a:lstStyle>
          <a:p>
            <a:pPr lvl="0">
              <a:defRPr sz="1800">
                <a:solidFill>
                  <a:srgbClr val="000000"/>
                </a:solidFill>
              </a:defRPr>
            </a:pPr>
            <a:endParaRPr lang="en-CA" sz="4267" dirty="0" smtClean="0">
              <a:solidFill>
                <a:schemeClr val="bg1"/>
              </a:solidFill>
            </a:endParaRPr>
          </a:p>
          <a:p>
            <a:pPr lvl="0">
              <a:defRPr sz="1800">
                <a:solidFill>
                  <a:srgbClr val="000000"/>
                </a:solidFill>
              </a:defRPr>
            </a:pPr>
            <a:r>
              <a:rPr sz="4267" dirty="0" smtClean="0">
                <a:solidFill>
                  <a:schemeClr val="bg1"/>
                </a:solidFill>
              </a:rPr>
              <a:t>Can </a:t>
            </a:r>
            <a:r>
              <a:rPr sz="4267" dirty="0">
                <a:solidFill>
                  <a:schemeClr val="bg1"/>
                </a:solidFill>
              </a:rPr>
              <a:t>this be owned by our Society</a:t>
            </a:r>
            <a:r>
              <a:rPr sz="4267" dirty="0" smtClean="0">
                <a:solidFill>
                  <a:schemeClr val="bg1"/>
                </a:solidFill>
              </a:rPr>
              <a:t>?</a:t>
            </a:r>
            <a:endParaRPr lang="en-CA" sz="4267" dirty="0" smtClean="0">
              <a:solidFill>
                <a:schemeClr val="bg1"/>
              </a:solidFill>
            </a:endParaRPr>
          </a:p>
          <a:p>
            <a:pPr lvl="0">
              <a:defRPr sz="1800">
                <a:solidFill>
                  <a:srgbClr val="000000"/>
                </a:solidFill>
              </a:defRPr>
            </a:pPr>
            <a:endParaRPr sz="4267" dirty="0">
              <a:solidFill>
                <a:schemeClr val="bg1"/>
              </a:solidFill>
            </a:endParaRPr>
          </a:p>
        </p:txBody>
      </p:sp>
      <p:pic>
        <p:nvPicPr>
          <p:cNvPr id="7" name="image2.png"/>
          <p:cNvPicPr/>
          <p:nvPr/>
        </p:nvPicPr>
        <p:blipFill>
          <a:blip r:embed="rId2">
            <a:extLst/>
          </a:blip>
          <a:stretch>
            <a:fillRect/>
          </a:stretch>
        </p:blipFill>
        <p:spPr>
          <a:xfrm>
            <a:off x="100549" y="246746"/>
            <a:ext cx="1829909" cy="661807"/>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9"/>
                                        </p:tgtEl>
                                        <p:attrNameLst>
                                          <p:attrName>style.visibility</p:attrName>
                                        </p:attrNameLst>
                                      </p:cBhvr>
                                      <p:to>
                                        <p:strVal val="visible"/>
                                      </p:to>
                                    </p:set>
                                    <p:animEffect transition="in" filter="fade">
                                      <p:cBhvr>
                                        <p:cTn id="7" dur="250"/>
                                        <p:tgtEl>
                                          <p:spTgt spid="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p:nvPr/>
        </p:nvSpPr>
        <p:spPr>
          <a:xfrm>
            <a:off x="6906298" y="256526"/>
            <a:ext cx="9240549" cy="924054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78AAB3"/>
            </a:solidFill>
          </a:ln>
        </p:spPr>
        <p:txBody>
          <a:bodyPr lIns="0" tIns="0" rIns="0" bIns="0" anchor="ctr"/>
          <a:lstStyle/>
          <a:p>
            <a:pPr lvl="0"/>
            <a:endParaRPr sz="4800"/>
          </a:p>
        </p:txBody>
      </p:sp>
      <p:sp>
        <p:nvSpPr>
          <p:cNvPr id="743" name="Shape 743"/>
          <p:cNvSpPr/>
          <p:nvPr/>
        </p:nvSpPr>
        <p:spPr>
          <a:xfrm>
            <a:off x="1984626" y="3740878"/>
            <a:ext cx="3962522" cy="209287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1219261">
              <a:defRPr sz="1800">
                <a:solidFill>
                  <a:srgbClr val="000000"/>
                </a:solidFill>
              </a:defRPr>
            </a:pPr>
            <a:r>
              <a:rPr sz="3200" b="1" dirty="0">
                <a:latin typeface="Arial"/>
                <a:ea typeface="Arial"/>
                <a:cs typeface="Arial"/>
                <a:sym typeface="Arial"/>
              </a:rPr>
              <a:t>Small, </a:t>
            </a:r>
            <a:endParaRPr sz="2133" b="1" dirty="0">
              <a:latin typeface="Arial"/>
              <a:ea typeface="Arial"/>
              <a:cs typeface="Arial"/>
              <a:sym typeface="Arial"/>
            </a:endParaRPr>
          </a:p>
          <a:p>
            <a:pPr defTabSz="1219261">
              <a:defRPr sz="1800">
                <a:solidFill>
                  <a:srgbClr val="000000"/>
                </a:solidFill>
              </a:defRPr>
            </a:pPr>
            <a:r>
              <a:rPr sz="3200" b="1" dirty="0">
                <a:latin typeface="Arial"/>
                <a:ea typeface="Arial"/>
                <a:cs typeface="Arial"/>
                <a:sym typeface="Arial"/>
              </a:rPr>
              <a:t>single-center </a:t>
            </a:r>
            <a:endParaRPr sz="2133" b="1" dirty="0">
              <a:latin typeface="Arial"/>
              <a:ea typeface="Arial"/>
              <a:cs typeface="Arial"/>
              <a:sym typeface="Arial"/>
            </a:endParaRPr>
          </a:p>
          <a:p>
            <a:pPr defTabSz="1219261">
              <a:defRPr sz="1800">
                <a:solidFill>
                  <a:srgbClr val="000000"/>
                </a:solidFill>
              </a:defRPr>
            </a:pPr>
            <a:r>
              <a:rPr sz="3200" b="1" dirty="0">
                <a:latin typeface="Arial"/>
                <a:ea typeface="Arial"/>
                <a:cs typeface="Arial"/>
                <a:sym typeface="Arial"/>
              </a:rPr>
              <a:t>Inconsequential</a:t>
            </a:r>
            <a:endParaRPr sz="2133" b="1" dirty="0">
              <a:latin typeface="Arial"/>
              <a:ea typeface="Arial"/>
              <a:cs typeface="Arial"/>
              <a:sym typeface="Arial"/>
            </a:endParaRPr>
          </a:p>
          <a:p>
            <a:pPr defTabSz="1219261">
              <a:defRPr sz="1800">
                <a:solidFill>
                  <a:srgbClr val="000000"/>
                </a:solidFill>
              </a:defRPr>
            </a:pPr>
            <a:r>
              <a:rPr sz="3200" b="1" dirty="0">
                <a:latin typeface="Arial"/>
                <a:ea typeface="Arial"/>
                <a:cs typeface="Arial"/>
                <a:sym typeface="Arial"/>
              </a:rPr>
              <a:t>trials </a:t>
            </a:r>
          </a:p>
        </p:txBody>
      </p:sp>
      <p:sp>
        <p:nvSpPr>
          <p:cNvPr id="744" name="Shape 744"/>
          <p:cNvSpPr/>
          <p:nvPr/>
        </p:nvSpPr>
        <p:spPr>
          <a:xfrm>
            <a:off x="9545313" y="3631144"/>
            <a:ext cx="3962522" cy="209287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1219261">
              <a:defRPr sz="1800">
                <a:solidFill>
                  <a:srgbClr val="000000"/>
                </a:solidFill>
              </a:defRPr>
            </a:pPr>
            <a:r>
              <a:rPr sz="3200" b="1">
                <a:latin typeface="Arial"/>
                <a:ea typeface="Arial"/>
                <a:cs typeface="Arial"/>
                <a:sym typeface="Arial"/>
              </a:rPr>
              <a:t>Larger,</a:t>
            </a:r>
            <a:endParaRPr sz="2133" b="1">
              <a:latin typeface="Arial"/>
              <a:ea typeface="Arial"/>
              <a:cs typeface="Arial"/>
              <a:sym typeface="Arial"/>
            </a:endParaRPr>
          </a:p>
          <a:p>
            <a:pPr defTabSz="1219261">
              <a:defRPr sz="1800">
                <a:solidFill>
                  <a:srgbClr val="000000"/>
                </a:solidFill>
              </a:defRPr>
            </a:pPr>
            <a:r>
              <a:rPr sz="3200" b="1">
                <a:latin typeface="Arial"/>
                <a:ea typeface="Arial"/>
                <a:cs typeface="Arial"/>
                <a:sym typeface="Arial"/>
              </a:rPr>
              <a:t>multi-center,</a:t>
            </a:r>
            <a:endParaRPr sz="2133" b="1">
              <a:latin typeface="Arial"/>
              <a:ea typeface="Arial"/>
              <a:cs typeface="Arial"/>
              <a:sym typeface="Arial"/>
            </a:endParaRPr>
          </a:p>
          <a:p>
            <a:pPr defTabSz="1219261">
              <a:defRPr sz="1800">
                <a:solidFill>
                  <a:srgbClr val="000000"/>
                </a:solidFill>
              </a:defRPr>
            </a:pPr>
            <a:r>
              <a:rPr sz="3200" b="1">
                <a:latin typeface="Arial"/>
                <a:ea typeface="Arial"/>
                <a:cs typeface="Arial"/>
                <a:sym typeface="Arial"/>
              </a:rPr>
              <a:t>Practice-changing</a:t>
            </a:r>
            <a:endParaRPr sz="2133" b="1">
              <a:latin typeface="Arial"/>
              <a:ea typeface="Arial"/>
              <a:cs typeface="Arial"/>
              <a:sym typeface="Arial"/>
            </a:endParaRPr>
          </a:p>
          <a:p>
            <a:pPr defTabSz="1219261">
              <a:defRPr sz="1800">
                <a:solidFill>
                  <a:srgbClr val="000000"/>
                </a:solidFill>
              </a:defRPr>
            </a:pPr>
            <a:r>
              <a:rPr sz="3200" b="1">
                <a:latin typeface="Arial"/>
                <a:ea typeface="Arial"/>
                <a:cs typeface="Arial"/>
                <a:sym typeface="Arial"/>
              </a:rPr>
              <a:t>trials </a:t>
            </a:r>
          </a:p>
        </p:txBody>
      </p:sp>
      <p:sp>
        <p:nvSpPr>
          <p:cNvPr id="745" name="Shape 745"/>
          <p:cNvSpPr/>
          <p:nvPr/>
        </p:nvSpPr>
        <p:spPr>
          <a:xfrm>
            <a:off x="1189180" y="4384767"/>
            <a:ext cx="984067" cy="9840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9050">
            <a:solidFill>
              <a:srgbClr val="78AAB3"/>
            </a:solidFill>
          </a:ln>
        </p:spPr>
        <p:txBody>
          <a:bodyPr lIns="0" tIns="0" rIns="0" bIns="0" anchor="ctr"/>
          <a:lstStyle/>
          <a:p>
            <a:pPr lvl="0"/>
            <a:endParaRPr sz="4800"/>
          </a:p>
        </p:txBody>
      </p:sp>
      <p:pic>
        <p:nvPicPr>
          <p:cNvPr id="746" name="pasted-image.tif"/>
          <p:cNvPicPr/>
          <p:nvPr/>
        </p:nvPicPr>
        <p:blipFill>
          <a:blip r:embed="rId3">
            <a:extLst/>
          </a:blip>
          <a:stretch>
            <a:fillRect/>
          </a:stretch>
        </p:blipFill>
        <p:spPr>
          <a:xfrm>
            <a:off x="5566202" y="3278414"/>
            <a:ext cx="3196772" cy="3196772"/>
          </a:xfrm>
          <a:prstGeom prst="rect">
            <a:avLst/>
          </a:prstGeom>
          <a:ln w="12700">
            <a:miter lim="400000"/>
          </a:ln>
        </p:spPr>
      </p:pic>
      <p:pic>
        <p:nvPicPr>
          <p:cNvPr id="8" name="image2.png"/>
          <p:cNvPicPr/>
          <p:nvPr/>
        </p:nvPicPr>
        <p:blipFill>
          <a:blip r:embed="rId4">
            <a:extLst/>
          </a:blip>
          <a:stretch>
            <a:fillRect/>
          </a:stretch>
        </p:blipFill>
        <p:spPr>
          <a:xfrm>
            <a:off x="274225" y="167756"/>
            <a:ext cx="1829909" cy="66180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iterate>
                                    <p:tmAbs val="0"/>
                                  </p:iterate>
                                  <p:childTnLst>
                                    <p:set>
                                      <p:cBhvr>
                                        <p:cTn id="6" fill="hold"/>
                                        <p:tgtEl>
                                          <p:spTgt spid="744"/>
                                        </p:tgtEl>
                                        <p:attrNameLst>
                                          <p:attrName>style.visibility</p:attrName>
                                        </p:attrNameLst>
                                      </p:cBhvr>
                                      <p:to>
                                        <p:strVal val="visible"/>
                                      </p:to>
                                    </p:set>
                                    <p:animEffect transition="in" filter="fade">
                                      <p:cBhvr>
                                        <p:cTn id="7" dur="1000"/>
                                        <p:tgtEl>
                                          <p:spTgt spid="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 grpId="2"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hape 750"/>
          <p:cNvSpPr/>
          <p:nvPr/>
        </p:nvSpPr>
        <p:spPr>
          <a:xfrm>
            <a:off x="-251223" y="2761835"/>
            <a:ext cx="17842710" cy="923394"/>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5000" b="1" spc="-5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6667" spc="-67"/>
              <a:t>My Big Idea</a:t>
            </a:r>
          </a:p>
        </p:txBody>
      </p:sp>
      <p:sp>
        <p:nvSpPr>
          <p:cNvPr id="751" name="Shape 751"/>
          <p:cNvSpPr/>
          <p:nvPr/>
        </p:nvSpPr>
        <p:spPr>
          <a:xfrm>
            <a:off x="3566402" y="5161039"/>
            <a:ext cx="9889463" cy="4027089"/>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p>
            <a:pPr algn="l" defTabSz="609630">
              <a:lnSpc>
                <a:spcPct val="130000"/>
              </a:lnSpc>
              <a:defRPr sz="1800">
                <a:solidFill>
                  <a:srgbClr val="000000"/>
                </a:solidFill>
              </a:defRPr>
            </a:pPr>
            <a:r>
              <a:rPr sz="3200">
                <a:latin typeface="Avenir Book"/>
                <a:ea typeface="Avenir Book"/>
                <a:cs typeface="Avenir Book"/>
                <a:sym typeface="Avenir Book"/>
              </a:rPr>
              <a:t>• Creation of volunteer-driven, registry-based RCTs</a:t>
            </a:r>
            <a:endParaRPr sz="2400">
              <a:latin typeface="Gill Sans Light"/>
              <a:ea typeface="Gill Sans Light"/>
              <a:cs typeface="Gill Sans Light"/>
              <a:sym typeface="Gill Sans Light"/>
            </a:endParaRPr>
          </a:p>
          <a:p>
            <a:pPr algn="l" defTabSz="609630">
              <a:defRPr sz="1800">
                <a:solidFill>
                  <a:srgbClr val="000000"/>
                </a:solidFill>
              </a:defRPr>
            </a:pPr>
            <a:r>
              <a:rPr sz="3200" spc="-32">
                <a:latin typeface="Avenir Book"/>
                <a:ea typeface="Avenir Book"/>
                <a:cs typeface="Avenir Book"/>
                <a:sym typeface="Avenir Book"/>
              </a:rPr>
              <a:t>• Formation of research networks to foster the growth</a:t>
            </a:r>
            <a:endParaRPr sz="2400">
              <a:latin typeface="Gill Sans Light"/>
              <a:ea typeface="Gill Sans Light"/>
              <a:cs typeface="Gill Sans Light"/>
              <a:sym typeface="Gill Sans Light"/>
            </a:endParaRPr>
          </a:p>
          <a:p>
            <a:pPr lvl="1" indent="304815" algn="l" defTabSz="609630">
              <a:lnSpc>
                <a:spcPct val="130000"/>
              </a:lnSpc>
              <a:defRPr sz="1800">
                <a:solidFill>
                  <a:srgbClr val="000000"/>
                </a:solidFill>
              </a:defRPr>
            </a:pPr>
            <a:r>
              <a:rPr sz="3200">
                <a:latin typeface="Avenir Book"/>
                <a:ea typeface="Avenir Book"/>
                <a:cs typeface="Avenir Book"/>
                <a:sym typeface="Avenir Book"/>
              </a:rPr>
              <a:t>or large scale projects</a:t>
            </a:r>
            <a:endParaRPr sz="2400">
              <a:latin typeface="Gill Sans Light"/>
              <a:ea typeface="Gill Sans Light"/>
              <a:cs typeface="Gill Sans Light"/>
              <a:sym typeface="Gill Sans Light"/>
            </a:endParaRPr>
          </a:p>
          <a:p>
            <a:pPr algn="l" defTabSz="609630">
              <a:lnSpc>
                <a:spcPct val="130000"/>
              </a:lnSpc>
              <a:defRPr sz="1800">
                <a:solidFill>
                  <a:srgbClr val="000000"/>
                </a:solidFill>
              </a:defRPr>
            </a:pPr>
            <a:r>
              <a:rPr sz="3200">
                <a:latin typeface="Avenir Book"/>
                <a:ea typeface="Avenir Book"/>
                <a:cs typeface="Avenir Book"/>
                <a:sym typeface="Avenir Book"/>
              </a:rPr>
              <a:t>• Engagement of patients and families as our partners</a:t>
            </a:r>
            <a:endParaRPr sz="2400">
              <a:latin typeface="Gill Sans Light"/>
              <a:ea typeface="Gill Sans Light"/>
              <a:cs typeface="Gill Sans Light"/>
              <a:sym typeface="Gill Sans Light"/>
            </a:endParaRPr>
          </a:p>
          <a:p>
            <a:pPr algn="l" defTabSz="609630">
              <a:defRPr sz="1800">
                <a:solidFill>
                  <a:srgbClr val="000000"/>
                </a:solidFill>
              </a:defRPr>
            </a:pPr>
            <a:r>
              <a:rPr sz="3200">
                <a:latin typeface="Avenir Book"/>
                <a:ea typeface="Avenir Book"/>
                <a:cs typeface="Avenir Book"/>
                <a:sym typeface="Avenir Book"/>
              </a:rPr>
              <a:t>• Shift away from physiological measurements and</a:t>
            </a:r>
            <a:endParaRPr sz="2400">
              <a:latin typeface="Gill Sans Light"/>
              <a:ea typeface="Gill Sans Light"/>
              <a:cs typeface="Gill Sans Light"/>
              <a:sym typeface="Gill Sans Light"/>
            </a:endParaRPr>
          </a:p>
          <a:p>
            <a:pPr lvl="1" indent="304815" algn="l" defTabSz="609630">
              <a:defRPr sz="1800">
                <a:solidFill>
                  <a:srgbClr val="000000"/>
                </a:solidFill>
              </a:defRPr>
            </a:pPr>
            <a:r>
              <a:rPr sz="3200" spc="-32">
                <a:latin typeface="Avenir Book"/>
                <a:ea typeface="Avenir Book"/>
                <a:cs typeface="Avenir Book"/>
                <a:sym typeface="Avenir Book"/>
              </a:rPr>
              <a:t>mortality to more rigorous patient centered outcomes</a:t>
            </a:r>
            <a:endParaRPr sz="2400">
              <a:latin typeface="Gill Sans Light"/>
              <a:ea typeface="Gill Sans Light"/>
              <a:cs typeface="Gill Sans Light"/>
              <a:sym typeface="Gill Sans Light"/>
            </a:endParaRPr>
          </a:p>
          <a:p>
            <a:pPr lvl="1" indent="304815" algn="l" defTabSz="609630">
              <a:defRPr sz="1800">
                <a:solidFill>
                  <a:srgbClr val="000000"/>
                </a:solidFill>
              </a:defRPr>
            </a:pPr>
            <a:r>
              <a:rPr sz="3200">
                <a:latin typeface="Avenir Book"/>
                <a:ea typeface="Avenir Book"/>
                <a:cs typeface="Avenir Book"/>
                <a:sym typeface="Avenir Book"/>
              </a:rPr>
              <a:t>including activity and performance-based measures</a:t>
            </a:r>
          </a:p>
        </p:txBody>
      </p:sp>
      <p:sp>
        <p:nvSpPr>
          <p:cNvPr id="752" name="Shape 752"/>
          <p:cNvSpPr/>
          <p:nvPr/>
        </p:nvSpPr>
        <p:spPr>
          <a:xfrm>
            <a:off x="2305025" y="4304246"/>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sp>
        <p:nvSpPr>
          <p:cNvPr id="754" name="Shape 754"/>
          <p:cNvSpPr/>
          <p:nvPr/>
        </p:nvSpPr>
        <p:spPr>
          <a:xfrm rot="5400000" flipH="1">
            <a:off x="9068875" y="778353"/>
            <a:ext cx="2032067" cy="169338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3600" y="8640"/>
                </a:lnTo>
                <a:lnTo>
                  <a:pt x="0" y="10800"/>
                </a:lnTo>
                <a:lnTo>
                  <a:pt x="3600" y="12960"/>
                </a:lnTo>
                <a:lnTo>
                  <a:pt x="3600" y="21600"/>
                </a:lnTo>
                <a:lnTo>
                  <a:pt x="21600" y="21600"/>
                </a:lnTo>
                <a:lnTo>
                  <a:pt x="21600" y="0"/>
                </a:lnTo>
                <a:lnTo>
                  <a:pt x="3600" y="0"/>
                </a:lnTo>
                <a:close/>
              </a:path>
            </a:pathLst>
          </a:custGeom>
          <a:ln w="31750">
            <a:solidFill>
              <a:srgbClr val="0051E2"/>
            </a:solidFill>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pic>
        <p:nvPicPr>
          <p:cNvPr id="7" name="image2.png"/>
          <p:cNvPicPr/>
          <p:nvPr/>
        </p:nvPicPr>
        <p:blipFill>
          <a:blip r:embed="rId2">
            <a:extLst/>
          </a:blip>
          <a:stretch>
            <a:fillRect/>
          </a:stretch>
        </p:blipFill>
        <p:spPr>
          <a:xfrm>
            <a:off x="161509" y="278108"/>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 name="Group 768"/>
          <p:cNvGrpSpPr/>
          <p:nvPr/>
        </p:nvGrpSpPr>
        <p:grpSpPr>
          <a:xfrm>
            <a:off x="1051631" y="6747941"/>
            <a:ext cx="15237005" cy="2391297"/>
            <a:chOff x="-1" y="0"/>
            <a:chExt cx="11427403" cy="1793416"/>
          </a:xfrm>
        </p:grpSpPr>
        <p:pic>
          <p:nvPicPr>
            <p:cNvPr id="766" name="image45.png"/>
            <p:cNvPicPr/>
            <p:nvPr/>
          </p:nvPicPr>
          <p:blipFill>
            <a:blip r:embed="rId2">
              <a:extLst/>
            </a:blip>
            <a:stretch>
              <a:fillRect/>
            </a:stretch>
          </p:blipFill>
          <p:spPr>
            <a:xfrm>
              <a:off x="88898" y="50800"/>
              <a:ext cx="11249605" cy="1552116"/>
            </a:xfrm>
            <a:prstGeom prst="rect">
              <a:avLst/>
            </a:prstGeom>
            <a:ln w="12700" cap="flat">
              <a:noFill/>
              <a:miter lim="400000"/>
            </a:ln>
            <a:effectLst/>
          </p:spPr>
        </p:pic>
        <p:pic>
          <p:nvPicPr>
            <p:cNvPr id="767" name="image46.png"/>
            <p:cNvPicPr/>
            <p:nvPr/>
          </p:nvPicPr>
          <p:blipFill>
            <a:blip r:embed="rId3">
              <a:extLst/>
            </a:blip>
            <a:stretch>
              <a:fillRect/>
            </a:stretch>
          </p:blipFill>
          <p:spPr>
            <a:xfrm>
              <a:off x="-2" y="0"/>
              <a:ext cx="11427405" cy="1793417"/>
            </a:xfrm>
            <a:prstGeom prst="rect">
              <a:avLst/>
            </a:prstGeom>
            <a:ln w="12700" cap="flat">
              <a:noFill/>
              <a:miter lim="400000"/>
            </a:ln>
            <a:effectLst/>
          </p:spPr>
        </p:pic>
      </p:grpSp>
      <p:grpSp>
        <p:nvGrpSpPr>
          <p:cNvPr id="771" name="Group 771"/>
          <p:cNvGrpSpPr/>
          <p:nvPr/>
        </p:nvGrpSpPr>
        <p:grpSpPr>
          <a:xfrm>
            <a:off x="2785618" y="2031911"/>
            <a:ext cx="11769026" cy="4904476"/>
            <a:chOff x="0" y="0"/>
            <a:chExt cx="8826500" cy="3678244"/>
          </a:xfrm>
        </p:grpSpPr>
        <p:pic>
          <p:nvPicPr>
            <p:cNvPr id="769" name="image47.png"/>
            <p:cNvPicPr/>
            <p:nvPr/>
          </p:nvPicPr>
          <p:blipFill>
            <a:blip r:embed="rId4">
              <a:extLst/>
            </a:blip>
            <a:stretch>
              <a:fillRect/>
            </a:stretch>
          </p:blipFill>
          <p:spPr>
            <a:xfrm>
              <a:off x="88900" y="50800"/>
              <a:ext cx="8648700" cy="3436942"/>
            </a:xfrm>
            <a:prstGeom prst="rect">
              <a:avLst/>
            </a:prstGeom>
            <a:ln w="12700" cap="flat">
              <a:noFill/>
              <a:miter lim="400000"/>
            </a:ln>
            <a:effectLst/>
          </p:spPr>
        </p:pic>
        <p:pic>
          <p:nvPicPr>
            <p:cNvPr id="770" name="image48.png"/>
            <p:cNvPicPr/>
            <p:nvPr/>
          </p:nvPicPr>
          <p:blipFill>
            <a:blip r:embed="rId5">
              <a:extLst/>
            </a:blip>
            <a:stretch>
              <a:fillRect/>
            </a:stretch>
          </p:blipFill>
          <p:spPr>
            <a:xfrm>
              <a:off x="0" y="-1"/>
              <a:ext cx="8826500" cy="3678245"/>
            </a:xfrm>
            <a:prstGeom prst="rect">
              <a:avLst/>
            </a:prstGeom>
            <a:ln w="12700" cap="flat">
              <a:noFill/>
              <a:miter lim="400000"/>
            </a:ln>
            <a:effectLst/>
          </p:spPr>
        </p:pic>
      </p:grpSp>
      <p:pic>
        <p:nvPicPr>
          <p:cNvPr id="10" name="image2.png"/>
          <p:cNvPicPr/>
          <p:nvPr/>
        </p:nvPicPr>
        <p:blipFill>
          <a:blip r:embed="rId6">
            <a:extLst/>
          </a:blip>
          <a:stretch>
            <a:fillRect/>
          </a:stretch>
        </p:blipFill>
        <p:spPr>
          <a:xfrm>
            <a:off x="80229" y="-1366404"/>
            <a:ext cx="1829909" cy="661807"/>
          </a:xfrm>
          <a:prstGeom prst="rect">
            <a:avLst/>
          </a:prstGeom>
          <a:ln w="12700">
            <a:miter lim="400000"/>
          </a:ln>
        </p:spPr>
      </p:pic>
      <p:pic>
        <p:nvPicPr>
          <p:cNvPr id="11" name="image2.png"/>
          <p:cNvPicPr/>
          <p:nvPr/>
        </p:nvPicPr>
        <p:blipFill>
          <a:blip r:embed="rId6">
            <a:extLst/>
          </a:blip>
          <a:stretch>
            <a:fillRect/>
          </a:stretch>
        </p:blipFill>
        <p:spPr>
          <a:xfrm>
            <a:off x="222469" y="38111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69548" y="215834"/>
            <a:ext cx="12652743" cy="1204113"/>
          </a:xfrm>
        </p:spPr>
        <p:txBody>
          <a:bodyPr>
            <a:normAutofit fontScale="90000"/>
          </a:bodyPr>
          <a:lstStyle/>
          <a:p>
            <a:r>
              <a:rPr lang="en-US" dirty="0">
                <a:latin typeface="Calibri" panose="020F0502020204030204" pitchFamily="34" charset="0"/>
                <a:cs typeface="Calibri" panose="020F0502020204030204" pitchFamily="34" charset="0"/>
              </a:rPr>
              <a:t>What do we mean by engagement and partnership?</a:t>
            </a:r>
          </a:p>
        </p:txBody>
      </p:sp>
      <p:pic>
        <p:nvPicPr>
          <p:cNvPr id="8" name="Picture 7"/>
          <p:cNvPicPr>
            <a:picLocks noChangeAspect="1"/>
          </p:cNvPicPr>
          <p:nvPr/>
        </p:nvPicPr>
        <p:blipFill>
          <a:blip r:embed="rId2"/>
          <a:stretch>
            <a:fillRect/>
          </a:stretch>
        </p:blipFill>
        <p:spPr>
          <a:xfrm>
            <a:off x="2429020" y="1419949"/>
            <a:ext cx="12337377" cy="7666846"/>
          </a:xfrm>
          <a:prstGeom prst="rect">
            <a:avLst/>
          </a:prstGeom>
        </p:spPr>
      </p:pic>
      <p:sp>
        <p:nvSpPr>
          <p:cNvPr id="9" name="TextBox 8"/>
          <p:cNvSpPr txBox="1"/>
          <p:nvPr/>
        </p:nvSpPr>
        <p:spPr>
          <a:xfrm>
            <a:off x="7152615" y="9086794"/>
            <a:ext cx="7369678" cy="617733"/>
          </a:xfrm>
          <a:prstGeom prst="rect">
            <a:avLst/>
          </a:prstGeom>
          <a:noFill/>
        </p:spPr>
        <p:txBody>
          <a:bodyPr wrap="square" rtlCol="0">
            <a:spAutoFit/>
          </a:bodyPr>
          <a:lstStyle/>
          <a:p>
            <a:r>
              <a:rPr lang="en-US" sz="1707" dirty="0"/>
              <a:t>Health Canada. 2000. Policy toolkit for public involvement in decision making.</a:t>
            </a:r>
          </a:p>
        </p:txBody>
      </p:sp>
    </p:spTree>
    <p:extLst>
      <p:ext uri="{BB962C8B-B14F-4D97-AF65-F5344CB8AC3E}">
        <p14:creationId xmlns:p14="http://schemas.microsoft.com/office/powerpoint/2010/main" val="25677147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Shape 774"/>
          <p:cNvSpPr>
            <a:spLocks noGrp="1"/>
          </p:cNvSpPr>
          <p:nvPr>
            <p:ph type="title"/>
          </p:nvPr>
        </p:nvSpPr>
        <p:spPr>
          <a:xfrm>
            <a:off x="1792024" y="212719"/>
            <a:ext cx="13797720" cy="1916357"/>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Why Partner with Families of ICU Patients?</a:t>
            </a:r>
          </a:p>
        </p:txBody>
      </p:sp>
      <p:sp>
        <p:nvSpPr>
          <p:cNvPr id="775" name="Shape 775"/>
          <p:cNvSpPr>
            <a:spLocks noGrp="1"/>
          </p:cNvSpPr>
          <p:nvPr>
            <p:ph type="body" idx="1"/>
          </p:nvPr>
        </p:nvSpPr>
        <p:spPr>
          <a:xfrm>
            <a:off x="3434081" y="2053649"/>
            <a:ext cx="9386716" cy="5874187"/>
          </a:xfrm>
          <a:prstGeom prst="rect">
            <a:avLst/>
          </a:prstGeom>
        </p:spPr>
        <p:txBody>
          <a:bodyPr lIns="60959" tIns="60959" rIns="60959" bIns="60959" anchor="t">
            <a:normAutofit/>
          </a:bodyPr>
          <a:lstStyle/>
          <a:p>
            <a:pPr marL="0" indent="0" defTabSz="603533">
              <a:spcBef>
                <a:spcPts val="0"/>
              </a:spcBef>
              <a:buSzTx/>
              <a:buNone/>
              <a:defRPr sz="1800">
                <a:solidFill>
                  <a:srgbClr val="000000"/>
                </a:solidFill>
              </a:defRPr>
            </a:pPr>
            <a:r>
              <a:rPr sz="3600" dirty="0">
                <a:latin typeface="Avenir Book"/>
                <a:ea typeface="Avenir Book"/>
                <a:cs typeface="Avenir Book"/>
                <a:sym typeface="Avenir Book"/>
              </a:rPr>
              <a:t>Families of critically ill patients </a:t>
            </a:r>
            <a:endParaRPr sz="2267" dirty="0"/>
          </a:p>
          <a:p>
            <a:pPr marL="586545" lvl="1" indent="-586545" defTabSz="603533">
              <a:spcBef>
                <a:spcPts val="0"/>
              </a:spcBef>
              <a:buSzPct val="100000"/>
              <a:buFont typeface="Avenir Book"/>
              <a:buChar char="–"/>
              <a:defRPr sz="1800">
                <a:solidFill>
                  <a:srgbClr val="000000"/>
                </a:solidFill>
              </a:defRPr>
            </a:pPr>
            <a:r>
              <a:rPr sz="3067" dirty="0">
                <a:latin typeface="Avenir Book"/>
                <a:ea typeface="Avenir Book"/>
                <a:cs typeface="Avenir Book"/>
                <a:sym typeface="Avenir Book"/>
              </a:rPr>
              <a:t>They are the one constant across the continuum of care</a:t>
            </a:r>
            <a:endParaRPr sz="2267" dirty="0"/>
          </a:p>
          <a:p>
            <a:pPr marL="586545" lvl="1" indent="-586545" defTabSz="603533">
              <a:spcBef>
                <a:spcPts val="0"/>
              </a:spcBef>
              <a:buSzPct val="100000"/>
              <a:buFont typeface="Avenir Book"/>
              <a:buChar char="–"/>
              <a:defRPr sz="1800">
                <a:solidFill>
                  <a:srgbClr val="000000"/>
                </a:solidFill>
              </a:defRPr>
            </a:pPr>
            <a:r>
              <a:rPr sz="3067" dirty="0">
                <a:latin typeface="Avenir Book"/>
                <a:ea typeface="Avenir Book"/>
                <a:cs typeface="Avenir Book"/>
                <a:sym typeface="Avenir Book"/>
              </a:rPr>
              <a:t>Provide significant direct care to surviving patients</a:t>
            </a:r>
            <a:endParaRPr sz="2267" dirty="0"/>
          </a:p>
          <a:p>
            <a:pPr marL="1456125" lvl="2" indent="-249056" defTabSz="603533">
              <a:spcBef>
                <a:spcPts val="0"/>
              </a:spcBef>
              <a:buSzPct val="100000"/>
              <a:buFont typeface="Avenir Book"/>
              <a:defRPr sz="1800">
                <a:solidFill>
                  <a:srgbClr val="000000"/>
                </a:solidFill>
              </a:defRPr>
            </a:pPr>
            <a:r>
              <a:rPr sz="2533" dirty="0">
                <a:latin typeface="Avenir Book"/>
                <a:ea typeface="Avenir Book"/>
                <a:cs typeface="Avenir Book"/>
                <a:sym typeface="Avenir Book"/>
              </a:rPr>
              <a:t>Estimated at &gt;$642 Billion per year in costs </a:t>
            </a:r>
            <a:r>
              <a:rPr sz="2533" baseline="29978" dirty="0">
                <a:latin typeface="Avenir Book"/>
                <a:ea typeface="Avenir Book"/>
                <a:cs typeface="Avenir Book"/>
                <a:sym typeface="Avenir Book"/>
              </a:rPr>
              <a:t>2</a:t>
            </a:r>
            <a:endParaRPr sz="2533" dirty="0">
              <a:latin typeface="Avenir Book"/>
              <a:ea typeface="Avenir Book"/>
              <a:cs typeface="Avenir Book"/>
              <a:sym typeface="Avenir Book"/>
            </a:endParaRPr>
          </a:p>
          <a:p>
            <a:pPr marL="586545" lvl="1" indent="-586545" defTabSz="603533">
              <a:spcBef>
                <a:spcPts val="0"/>
              </a:spcBef>
              <a:buSzPct val="100000"/>
              <a:buFont typeface="Avenir Book"/>
              <a:buChar char="–"/>
              <a:defRPr sz="1800">
                <a:solidFill>
                  <a:srgbClr val="000000"/>
                </a:solidFill>
              </a:defRPr>
            </a:pPr>
            <a:r>
              <a:rPr sz="3067" dirty="0">
                <a:latin typeface="Avenir Book"/>
                <a:ea typeface="Avenir Book"/>
                <a:cs typeface="Avenir Book"/>
                <a:sym typeface="Avenir Book"/>
              </a:rPr>
              <a:t>Suffer from significant mental health issues including depression</a:t>
            </a:r>
            <a:r>
              <a:rPr sz="3067" baseline="29978" dirty="0">
                <a:latin typeface="Avenir Book"/>
                <a:ea typeface="Avenir Book"/>
                <a:cs typeface="Avenir Book"/>
                <a:sym typeface="Avenir Book"/>
              </a:rPr>
              <a:t>1</a:t>
            </a:r>
          </a:p>
        </p:txBody>
      </p:sp>
      <p:sp>
        <p:nvSpPr>
          <p:cNvPr id="777" name="Shape 777"/>
          <p:cNvSpPr/>
          <p:nvPr/>
        </p:nvSpPr>
        <p:spPr>
          <a:xfrm>
            <a:off x="11186806" y="9977754"/>
            <a:ext cx="6299395" cy="77957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1219261">
              <a:defRPr sz="1800">
                <a:solidFill>
                  <a:srgbClr val="000000"/>
                </a:solidFill>
              </a:defRPr>
            </a:pPr>
            <a:r>
              <a:rPr sz="2133">
                <a:latin typeface="Avenir Next Demi Bold"/>
                <a:ea typeface="Avenir Next Demi Bold"/>
                <a:cs typeface="Avenir Next Demi Bold"/>
                <a:sym typeface="Avenir Next Demi Bold"/>
              </a:rPr>
              <a:t>1 Cameron NEJM 2016;374:1831-1841</a:t>
            </a:r>
            <a:endParaRPr sz="2400">
              <a:latin typeface="Gill Sans Light"/>
              <a:ea typeface="Gill Sans Light"/>
              <a:cs typeface="Gill Sans Light"/>
              <a:sym typeface="Gill Sans Light"/>
            </a:endParaRPr>
          </a:p>
          <a:p>
            <a:pPr defTabSz="1219261">
              <a:defRPr sz="1800">
                <a:solidFill>
                  <a:srgbClr val="000000"/>
                </a:solidFill>
              </a:defRPr>
            </a:pPr>
            <a:r>
              <a:rPr sz="2133">
                <a:latin typeface="Avenir Next Demi Bold"/>
                <a:ea typeface="Avenir Next Demi Bold"/>
                <a:cs typeface="Avenir Next Demi Bold"/>
                <a:sym typeface="Avenir Next Demi Bold"/>
              </a:rPr>
              <a:t>2 Chari Health Serv Res 2015;50:871-82</a:t>
            </a:r>
          </a:p>
        </p:txBody>
      </p:sp>
      <p:grpSp>
        <p:nvGrpSpPr>
          <p:cNvPr id="780" name="Group 780"/>
          <p:cNvGrpSpPr/>
          <p:nvPr/>
        </p:nvGrpSpPr>
        <p:grpSpPr>
          <a:xfrm>
            <a:off x="11451063" y="5785474"/>
            <a:ext cx="5228054" cy="3656510"/>
            <a:chOff x="-1" y="-1"/>
            <a:chExt cx="3920919" cy="2742298"/>
          </a:xfrm>
        </p:grpSpPr>
        <p:pic>
          <p:nvPicPr>
            <p:cNvPr id="778" name="image49.png"/>
            <p:cNvPicPr/>
            <p:nvPr/>
          </p:nvPicPr>
          <p:blipFill>
            <a:blip r:embed="rId2">
              <a:extLst/>
            </a:blip>
            <a:srcRect l="75689" t="16797" r="1103" b="57076"/>
            <a:stretch>
              <a:fillRect/>
            </a:stretch>
          </p:blipFill>
          <p:spPr>
            <a:xfrm>
              <a:off x="214862" y="177413"/>
              <a:ext cx="3522323" cy="2399091"/>
            </a:xfrm>
            <a:prstGeom prst="rect">
              <a:avLst/>
            </a:prstGeom>
            <a:ln w="12700" cap="flat">
              <a:noFill/>
              <a:miter lim="400000"/>
            </a:ln>
            <a:effectLst/>
          </p:spPr>
        </p:pic>
        <p:sp>
          <p:nvSpPr>
            <p:cNvPr id="779" name="Shape 779"/>
            <p:cNvSpPr/>
            <p:nvPr/>
          </p:nvSpPr>
          <p:spPr>
            <a:xfrm>
              <a:off x="-2" y="-2"/>
              <a:ext cx="3920921" cy="2742299"/>
            </a:xfrm>
            <a:prstGeom prst="rect">
              <a:avLst/>
            </a:prstGeom>
            <a:noFill/>
            <a:ln w="6350" cap="flat">
              <a:solidFill>
                <a:srgbClr val="808785"/>
              </a:solidFill>
              <a:prstDash val="solid"/>
              <a:miter lim="400000"/>
            </a:ln>
            <a:effectLst/>
          </p:spPr>
          <p:txBody>
            <a:bodyPr wrap="square" lIns="0" tIns="0" rIns="0" bIns="0" numCol="1" anchor="ctr">
              <a:noAutofit/>
            </a:bodyPr>
            <a:lstStyle/>
            <a:p>
              <a:pPr lvl="0">
                <a:defRPr>
                  <a:solidFill>
                    <a:srgbClr val="FFFFFF"/>
                  </a:solidFill>
                  <a:latin typeface="Gill Sans Light"/>
                  <a:ea typeface="Gill Sans Light"/>
                  <a:cs typeface="Gill Sans Light"/>
                  <a:sym typeface="Gill Sans Light"/>
                </a:defRPr>
              </a:pPr>
              <a:endParaRPr sz="4800"/>
            </a:p>
          </p:txBody>
        </p:sp>
      </p:grpSp>
      <p:pic>
        <p:nvPicPr>
          <p:cNvPr id="11" name="image2.png"/>
          <p:cNvPicPr/>
          <p:nvPr/>
        </p:nvPicPr>
        <p:blipFill>
          <a:blip r:embed="rId3">
            <a:extLst/>
          </a:blip>
          <a:stretch>
            <a:fillRect/>
          </a:stretch>
        </p:blipFill>
        <p:spPr>
          <a:xfrm>
            <a:off x="151349" y="212719"/>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Shape 783"/>
          <p:cNvSpPr>
            <a:spLocks noGrp="1"/>
          </p:cNvSpPr>
          <p:nvPr>
            <p:ph type="title"/>
          </p:nvPr>
        </p:nvSpPr>
        <p:spPr>
          <a:xfrm>
            <a:off x="1990822" y="297342"/>
            <a:ext cx="13460219" cy="1869484"/>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Partnering with Patient and their Families</a:t>
            </a:r>
          </a:p>
        </p:txBody>
      </p:sp>
      <p:sp>
        <p:nvSpPr>
          <p:cNvPr id="784" name="Shape 784"/>
          <p:cNvSpPr>
            <a:spLocks noGrp="1"/>
          </p:cNvSpPr>
          <p:nvPr>
            <p:ph type="body" idx="1"/>
          </p:nvPr>
        </p:nvSpPr>
        <p:spPr>
          <a:xfrm>
            <a:off x="1342755" y="2327098"/>
            <a:ext cx="8652231" cy="6034804"/>
          </a:xfrm>
          <a:prstGeom prst="rect">
            <a:avLst/>
          </a:prstGeom>
        </p:spPr>
        <p:txBody>
          <a:bodyPr lIns="60959" tIns="60959" rIns="60959" bIns="60959" anchor="t">
            <a:normAutofit/>
          </a:bodyPr>
          <a:lstStyle/>
          <a:p>
            <a:pPr marL="484636" indent="-484636" defTabSz="542571">
              <a:spcBef>
                <a:spcPts val="0"/>
              </a:spcBef>
              <a:buSzPct val="100000"/>
              <a:buFont typeface="Avenir Book"/>
              <a:defRPr sz="1800">
                <a:solidFill>
                  <a:srgbClr val="000000"/>
                </a:solidFill>
              </a:defRPr>
            </a:pPr>
            <a:r>
              <a:rPr sz="2800">
                <a:latin typeface="Avenir Book"/>
                <a:ea typeface="Avenir Book"/>
                <a:cs typeface="Avenir Book"/>
                <a:sym typeface="Avenir Book"/>
              </a:rPr>
              <a:t>Partnering with families members of critically ill patients has been shown to </a:t>
            </a:r>
          </a:p>
          <a:p>
            <a:pPr marL="746620" lvl="1" indent="-204049" defTabSz="542571">
              <a:spcBef>
                <a:spcPts val="0"/>
              </a:spcBef>
              <a:buSzPct val="100000"/>
              <a:buFont typeface="Avenir Book"/>
              <a:buChar char="–"/>
              <a:defRPr sz="1800">
                <a:solidFill>
                  <a:srgbClr val="000000"/>
                </a:solidFill>
              </a:defRPr>
            </a:pPr>
            <a:r>
              <a:rPr sz="2267">
                <a:latin typeface="Avenir Book"/>
                <a:ea typeface="Avenir Book"/>
                <a:cs typeface="Avenir Book"/>
                <a:sym typeface="Avenir Book"/>
              </a:rPr>
              <a:t>decrease patient anxiety, confusion and agitation, </a:t>
            </a:r>
          </a:p>
          <a:p>
            <a:pPr marL="746620" lvl="1" indent="-204049" defTabSz="542571">
              <a:spcBef>
                <a:spcPts val="0"/>
              </a:spcBef>
              <a:buSzPct val="100000"/>
              <a:buFont typeface="Avenir Book"/>
              <a:buChar char="–"/>
              <a:defRPr sz="1800">
                <a:solidFill>
                  <a:srgbClr val="000000"/>
                </a:solidFill>
              </a:defRPr>
            </a:pPr>
            <a:r>
              <a:rPr sz="2267">
                <a:latin typeface="Avenir Book"/>
                <a:ea typeface="Avenir Book"/>
                <a:cs typeface="Avenir Book"/>
                <a:sym typeface="Avenir Book"/>
              </a:rPr>
              <a:t>reduce cardiovascular complications, </a:t>
            </a:r>
          </a:p>
          <a:p>
            <a:pPr marL="746620" lvl="1" indent="-204049" defTabSz="542571">
              <a:spcBef>
                <a:spcPts val="0"/>
              </a:spcBef>
              <a:buSzPct val="100000"/>
              <a:buFont typeface="Avenir Book"/>
              <a:buChar char="–"/>
              <a:defRPr sz="1800">
                <a:solidFill>
                  <a:srgbClr val="000000"/>
                </a:solidFill>
              </a:defRPr>
            </a:pPr>
            <a:r>
              <a:rPr sz="2267">
                <a:latin typeface="Avenir Book"/>
                <a:ea typeface="Avenir Book"/>
                <a:cs typeface="Avenir Book"/>
                <a:sym typeface="Avenir Book"/>
              </a:rPr>
              <a:t>decrease length of stay in the ICU, </a:t>
            </a:r>
          </a:p>
          <a:p>
            <a:pPr marL="746620" lvl="1" indent="-204049" defTabSz="542571">
              <a:spcBef>
                <a:spcPts val="0"/>
              </a:spcBef>
              <a:buSzPct val="100000"/>
              <a:buFont typeface="Avenir Book"/>
              <a:buChar char="–"/>
              <a:defRPr sz="1800">
                <a:solidFill>
                  <a:srgbClr val="000000"/>
                </a:solidFill>
              </a:defRPr>
            </a:pPr>
            <a:r>
              <a:rPr sz="2267">
                <a:latin typeface="Avenir Book"/>
                <a:ea typeface="Avenir Book"/>
                <a:cs typeface="Avenir Book"/>
                <a:sym typeface="Avenir Book"/>
              </a:rPr>
              <a:t>make the patient feel more secure and </a:t>
            </a:r>
          </a:p>
          <a:p>
            <a:pPr marL="746620" lvl="1" indent="-204049" defTabSz="542571">
              <a:spcBef>
                <a:spcPts val="0"/>
              </a:spcBef>
              <a:buSzPct val="100000"/>
              <a:buFont typeface="Avenir Book"/>
              <a:buChar char="–"/>
              <a:defRPr sz="1800">
                <a:solidFill>
                  <a:srgbClr val="000000"/>
                </a:solidFill>
              </a:defRPr>
            </a:pPr>
            <a:r>
              <a:rPr sz="2267">
                <a:latin typeface="Avenir Book"/>
                <a:ea typeface="Avenir Book"/>
                <a:cs typeface="Avenir Book"/>
                <a:sym typeface="Avenir Book"/>
              </a:rPr>
              <a:t>increase patient satisfaction. </a:t>
            </a:r>
          </a:p>
          <a:p>
            <a:pPr marL="484636" indent="-484636" defTabSz="542571">
              <a:spcBef>
                <a:spcPts val="0"/>
              </a:spcBef>
              <a:buSzPct val="100000"/>
              <a:buFont typeface="Avenir Book"/>
              <a:defRPr sz="1800">
                <a:solidFill>
                  <a:srgbClr val="000000"/>
                </a:solidFill>
              </a:defRPr>
            </a:pPr>
            <a:r>
              <a:rPr sz="2800">
                <a:latin typeface="Avenir Book"/>
                <a:ea typeface="Avenir Book"/>
                <a:cs typeface="Avenir Book"/>
                <a:sym typeface="Avenir Book"/>
              </a:rPr>
              <a:t>Reduces family stress</a:t>
            </a:r>
          </a:p>
          <a:p>
            <a:pPr marL="833232" lvl="1" indent="-290660" defTabSz="542571">
              <a:spcBef>
                <a:spcPts val="0"/>
              </a:spcBef>
              <a:buSzPct val="100000"/>
              <a:buFont typeface="Avenir Book"/>
              <a:buChar char="–"/>
              <a:defRPr sz="1800">
                <a:solidFill>
                  <a:srgbClr val="000000"/>
                </a:solidFill>
              </a:defRPr>
            </a:pPr>
            <a:endParaRPr sz="2267">
              <a:latin typeface="Avenir Book"/>
              <a:ea typeface="Avenir Book"/>
              <a:cs typeface="Avenir Book"/>
              <a:sym typeface="Avenir Book"/>
            </a:endParaRPr>
          </a:p>
          <a:p>
            <a:pPr marL="484636" indent="-484636" defTabSz="542571">
              <a:spcBef>
                <a:spcPts val="0"/>
              </a:spcBef>
              <a:buSzPct val="100000"/>
              <a:buFont typeface="Avenir Book"/>
              <a:defRPr sz="1800">
                <a:solidFill>
                  <a:srgbClr val="000000"/>
                </a:solidFill>
              </a:defRPr>
            </a:pPr>
            <a:r>
              <a:rPr sz="2800">
                <a:latin typeface="Avenir Book"/>
                <a:ea typeface="Avenir Book"/>
                <a:cs typeface="Avenir Book"/>
                <a:sym typeface="Avenir Book"/>
              </a:rPr>
              <a:t>Overall, it is thought to promote                                           quality and safety in the ICU. </a:t>
            </a:r>
          </a:p>
        </p:txBody>
      </p:sp>
      <p:grpSp>
        <p:nvGrpSpPr>
          <p:cNvPr id="787" name="Group 787"/>
          <p:cNvGrpSpPr/>
          <p:nvPr/>
        </p:nvGrpSpPr>
        <p:grpSpPr>
          <a:xfrm>
            <a:off x="9934611" y="2621297"/>
            <a:ext cx="6449807" cy="4511007"/>
            <a:chOff x="-1" y="-1"/>
            <a:chExt cx="4837207" cy="3383150"/>
          </a:xfrm>
        </p:grpSpPr>
        <p:pic>
          <p:nvPicPr>
            <p:cNvPr id="785" name="image50.png" descr="E:\Face to Face May 2014\Agenda\banner.tif"/>
            <p:cNvPicPr/>
            <p:nvPr/>
          </p:nvPicPr>
          <p:blipFill>
            <a:blip r:embed="rId2">
              <a:extLst/>
            </a:blip>
            <a:srcRect l="3055" t="12266"/>
            <a:stretch>
              <a:fillRect/>
            </a:stretch>
          </p:blipFill>
          <p:spPr>
            <a:xfrm>
              <a:off x="272896" y="240399"/>
              <a:ext cx="4291327" cy="2902327"/>
            </a:xfrm>
            <a:prstGeom prst="rect">
              <a:avLst/>
            </a:prstGeom>
            <a:ln w="12700" cap="flat">
              <a:noFill/>
              <a:miter lim="400000"/>
            </a:ln>
            <a:effectLst/>
          </p:spPr>
        </p:pic>
        <p:sp>
          <p:nvSpPr>
            <p:cNvPr id="786" name="Shape 786"/>
            <p:cNvSpPr/>
            <p:nvPr/>
          </p:nvSpPr>
          <p:spPr>
            <a:xfrm>
              <a:off x="-2" y="-2"/>
              <a:ext cx="4837208" cy="3383152"/>
            </a:xfrm>
            <a:prstGeom prst="rect">
              <a:avLst/>
            </a:prstGeom>
            <a:noFill/>
            <a:ln w="6350" cap="flat">
              <a:solidFill>
                <a:srgbClr val="808785"/>
              </a:solidFill>
              <a:prstDash val="solid"/>
              <a:miter lim="400000"/>
            </a:ln>
            <a:effectLst/>
          </p:spPr>
          <p:txBody>
            <a:bodyPr wrap="square" lIns="0" tIns="0" rIns="0" bIns="0" numCol="1" anchor="ctr">
              <a:noAutofit/>
            </a:bodyPr>
            <a:lstStyle/>
            <a:p>
              <a:pPr lvl="0">
                <a:defRPr>
                  <a:solidFill>
                    <a:srgbClr val="FFFFFF"/>
                  </a:solidFill>
                  <a:latin typeface="Gill Sans Light"/>
                  <a:ea typeface="Gill Sans Light"/>
                  <a:cs typeface="Gill Sans Light"/>
                  <a:sym typeface="Gill Sans Light"/>
                </a:defRPr>
              </a:pPr>
              <a:endParaRPr sz="4800"/>
            </a:p>
          </p:txBody>
        </p:sp>
      </p:grpSp>
      <p:pic>
        <p:nvPicPr>
          <p:cNvPr id="8" name="image2.png"/>
          <p:cNvPicPr/>
          <p:nvPr/>
        </p:nvPicPr>
        <p:blipFill>
          <a:blip r:embed="rId3">
            <a:extLst/>
          </a:blip>
          <a:stretch>
            <a:fillRect/>
          </a:stretch>
        </p:blipFill>
        <p:spPr>
          <a:xfrm>
            <a:off x="160913" y="297342"/>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Shape 802"/>
          <p:cNvSpPr/>
          <p:nvPr/>
        </p:nvSpPr>
        <p:spPr>
          <a:xfrm>
            <a:off x="0" y="1524000"/>
            <a:ext cx="17340265" cy="8215680"/>
          </a:xfrm>
          <a:prstGeom prst="rect">
            <a:avLst/>
          </a:prstGeom>
          <a:solidFill>
            <a:srgbClr val="535353"/>
          </a:soli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sp>
        <p:nvSpPr>
          <p:cNvPr id="804" name="Shape 804"/>
          <p:cNvSpPr>
            <a:spLocks noGrp="1"/>
          </p:cNvSpPr>
          <p:nvPr>
            <p:ph type="title"/>
          </p:nvPr>
        </p:nvSpPr>
        <p:spPr>
          <a:xfrm>
            <a:off x="874258" y="-248319"/>
            <a:ext cx="15585156" cy="2087301"/>
          </a:xfrm>
          <a:prstGeom prst="rect">
            <a:avLst/>
          </a:prstGeom>
        </p:spPr>
        <p:txBody>
          <a:bodyPr lIns="60959" tIns="60959" rIns="60959" bIns="60959" anchor="ctr">
            <a:normAutofit/>
          </a:bodyPr>
          <a:lstStyle/>
          <a:p>
            <a:pPr lvl="0">
              <a:lnSpc>
                <a:spcPct val="90000"/>
              </a:lnSpc>
              <a:defRPr sz="1800" cap="none">
                <a:solidFill>
                  <a:srgbClr val="000000"/>
                </a:solidFill>
              </a:defRPr>
            </a:pPr>
            <a:r>
              <a:rPr sz="4400" b="1" spc="-133" dirty="0">
                <a:solidFill>
                  <a:srgbClr val="0052E2"/>
                </a:solidFill>
                <a:latin typeface="Avenir Next Condensed"/>
                <a:ea typeface="Avenir Next Condensed"/>
                <a:cs typeface="Avenir Next Condensed"/>
                <a:sym typeface="Avenir Next Condensed"/>
              </a:rPr>
              <a:t>Understanding Adherence to Guidelines in the ICU: </a:t>
            </a:r>
            <a:br>
              <a:rPr sz="4400" b="1" spc="-133" dirty="0">
                <a:solidFill>
                  <a:srgbClr val="0052E2"/>
                </a:solidFill>
                <a:latin typeface="Avenir Next Condensed"/>
                <a:ea typeface="Avenir Next Condensed"/>
                <a:cs typeface="Avenir Next Condensed"/>
                <a:sym typeface="Avenir Next Condensed"/>
              </a:rPr>
            </a:br>
            <a:r>
              <a:rPr sz="4400" b="1" spc="-133" dirty="0">
                <a:solidFill>
                  <a:srgbClr val="0052E2"/>
                </a:solidFill>
                <a:latin typeface="Avenir Next Condensed"/>
                <a:ea typeface="Avenir Next Condensed"/>
                <a:cs typeface="Avenir Next Condensed"/>
                <a:sym typeface="Avenir Next Condensed"/>
              </a:rPr>
              <a:t>Development of a Comprehensive Framework</a:t>
            </a:r>
          </a:p>
        </p:txBody>
      </p:sp>
      <p:sp>
        <p:nvSpPr>
          <p:cNvPr id="805" name="Shape 805"/>
          <p:cNvSpPr/>
          <p:nvPr/>
        </p:nvSpPr>
        <p:spPr>
          <a:xfrm>
            <a:off x="5139289" y="9383477"/>
            <a:ext cx="8331454" cy="35298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l" defTabSz="457200">
              <a:lnSpc>
                <a:spcPct val="80000"/>
              </a:lnSpc>
              <a:defRPr sz="1400" b="1">
                <a:solidFill>
                  <a:srgbClr val="000000"/>
                </a:solidFill>
                <a:latin typeface="Avenir Book"/>
                <a:ea typeface="Avenir Book"/>
                <a:cs typeface="Avenir Book"/>
                <a:sym typeface="Avenir Book"/>
              </a:defRPr>
            </a:lvl1pPr>
          </a:lstStyle>
          <a:p>
            <a:pPr lvl="0">
              <a:defRPr sz="1800" b="0"/>
            </a:pPr>
            <a:r>
              <a:rPr sz="1867" dirty="0">
                <a:solidFill>
                  <a:schemeClr val="bg1"/>
                </a:solidFill>
              </a:rPr>
              <a:t>Jones N, Suurdt J, Ouellette-Kuntz H, Heyland DK JPEN Nov 2010</a:t>
            </a:r>
          </a:p>
        </p:txBody>
      </p:sp>
      <p:grpSp>
        <p:nvGrpSpPr>
          <p:cNvPr id="808" name="Group 808"/>
          <p:cNvGrpSpPr/>
          <p:nvPr/>
        </p:nvGrpSpPr>
        <p:grpSpPr>
          <a:xfrm>
            <a:off x="2605504" y="2252805"/>
            <a:ext cx="1729566" cy="812835"/>
            <a:chOff x="-1" y="-1"/>
            <a:chExt cx="1297134" cy="609606"/>
          </a:xfrm>
        </p:grpSpPr>
        <p:sp>
          <p:nvSpPr>
            <p:cNvPr id="806" name="Shape 806"/>
            <p:cNvSpPr/>
            <p:nvPr/>
          </p:nvSpPr>
          <p:spPr>
            <a:xfrm>
              <a:off x="-1" y="-1"/>
              <a:ext cx="1295407" cy="609606"/>
            </a:xfrm>
            <a:prstGeom prst="rect">
              <a:avLst/>
            </a:prstGeom>
            <a:noFill/>
            <a:ln w="9525" cap="flat">
              <a:solidFill>
                <a:srgbClr val="FFFFFF"/>
              </a:solidFill>
              <a:prstDash val="solid"/>
              <a:round/>
            </a:ln>
            <a:effectLst/>
          </p:spPr>
          <p:txBody>
            <a:bodyPr wrap="square" lIns="0" tIns="0" rIns="0" bIns="0" numCol="1" anchor="ctr">
              <a:noAutofit/>
            </a:bodyPr>
            <a:lstStyle/>
            <a:p>
              <a:pPr algn="l" defTabSz="1219261">
                <a:defRPr sz="1200">
                  <a:solidFill>
                    <a:srgbClr val="FFFFFF"/>
                  </a:solidFill>
                  <a:latin typeface="Arial"/>
                  <a:ea typeface="Arial"/>
                  <a:cs typeface="Arial"/>
                  <a:sym typeface="Arial"/>
                </a:defRPr>
              </a:pPr>
              <a:endParaRPr sz="1600"/>
            </a:p>
          </p:txBody>
        </p:sp>
        <p:sp>
          <p:nvSpPr>
            <p:cNvPr id="807" name="Shape 807"/>
            <p:cNvSpPr/>
            <p:nvPr/>
          </p:nvSpPr>
          <p:spPr>
            <a:xfrm>
              <a:off x="91735" y="73973"/>
              <a:ext cx="1205398" cy="46164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9" tIns="60959" rIns="60959" bIns="60959" numCol="1" anchor="ctr">
              <a:spAutoFit/>
            </a:bodyPr>
            <a:lstStyle/>
            <a:p>
              <a:pPr algn="l" defTabSz="1219261">
                <a:defRPr sz="1800">
                  <a:solidFill>
                    <a:srgbClr val="000000"/>
                  </a:solidFill>
                </a:defRPr>
              </a:pPr>
              <a:r>
                <a:rPr sz="1600" b="1">
                  <a:solidFill>
                    <a:srgbClr val="FFFFFF"/>
                  </a:solidFill>
                  <a:latin typeface="Arial"/>
                  <a:ea typeface="Arial"/>
                  <a:cs typeface="Arial"/>
                  <a:sym typeface="Arial"/>
                </a:rPr>
                <a:t>CPG</a:t>
              </a:r>
              <a:endParaRPr sz="2400">
                <a:latin typeface="Gill Sans Light"/>
                <a:ea typeface="Gill Sans Light"/>
                <a:cs typeface="Gill Sans Light"/>
                <a:sym typeface="Gill Sans Light"/>
              </a:endParaRPr>
            </a:p>
            <a:p>
              <a:pPr algn="l" defTabSz="1219261">
                <a:defRPr sz="1800">
                  <a:solidFill>
                    <a:srgbClr val="000000"/>
                  </a:solidFill>
                </a:defRPr>
              </a:pPr>
              <a:r>
                <a:rPr sz="1600" b="1">
                  <a:solidFill>
                    <a:srgbClr val="FFFFFF"/>
                  </a:solidFill>
                  <a:latin typeface="Arial"/>
                  <a:ea typeface="Arial"/>
                  <a:cs typeface="Arial"/>
                  <a:sym typeface="Arial"/>
                </a:rPr>
                <a:t>Characteristics</a:t>
              </a:r>
            </a:p>
          </p:txBody>
        </p:sp>
      </p:grpSp>
      <p:sp>
        <p:nvSpPr>
          <p:cNvPr id="809" name="Shape 809"/>
          <p:cNvSpPr/>
          <p:nvPr/>
        </p:nvSpPr>
        <p:spPr>
          <a:xfrm>
            <a:off x="11543460" y="2189962"/>
            <a:ext cx="1727258" cy="812830"/>
          </a:xfrm>
          <a:prstGeom prst="rect">
            <a:avLst/>
          </a:prstGeom>
          <a:solidFill>
            <a:srgbClr val="0051E2"/>
          </a:solidFill>
          <a:ln>
            <a:solidFill>
              <a:srgbClr val="FFFFFF"/>
            </a:solidFill>
            <a:round/>
          </a:ln>
        </p:spPr>
        <p:txBody>
          <a:bodyPr lIns="0" tIns="0" rIns="0" bIns="0" anchor="ctr"/>
          <a:lstStyle/>
          <a:p>
            <a:pPr algn="l" defTabSz="1219261">
              <a:defRPr sz="1200">
                <a:solidFill>
                  <a:srgbClr val="FFFFFF"/>
                </a:solidFill>
                <a:latin typeface="Arial"/>
                <a:ea typeface="Arial"/>
                <a:cs typeface="Arial"/>
                <a:sym typeface="Arial"/>
              </a:defRPr>
            </a:pPr>
            <a:endParaRPr sz="1600"/>
          </a:p>
        </p:txBody>
      </p:sp>
      <p:sp>
        <p:nvSpPr>
          <p:cNvPr id="810" name="Shape 810"/>
          <p:cNvSpPr/>
          <p:nvPr/>
        </p:nvSpPr>
        <p:spPr>
          <a:xfrm>
            <a:off x="11694105" y="2411707"/>
            <a:ext cx="1405511" cy="369330"/>
          </a:xfrm>
          <a:prstGeom prst="rect">
            <a:avLst/>
          </a:prstGeom>
          <a:ln w="12700">
            <a:miter lim="400000"/>
          </a:ln>
          <a:extLst>
            <a:ext uri="{C572A759-6A51-4108-AA02-DFA0A04FC94B}">
              <ma14:wrappingTextBoxFlag xmlns="" xmlns:ma14="http://schemas.microsoft.com/office/mac/drawingml/2011/main" val="1"/>
            </a:ext>
          </a:extLst>
        </p:spPr>
        <p:txBody>
          <a:bodyPr wrap="none" lIns="60959" tIns="60959" rIns="60959" bIns="60959" anchor="ctr">
            <a:spAutoFit/>
          </a:bodyPr>
          <a:lstStyle>
            <a:lvl1pPr algn="l" defTabSz="914400">
              <a:defRPr sz="1200" b="1">
                <a:solidFill>
                  <a:srgbClr val="FFFFFF"/>
                </a:solidFill>
                <a:latin typeface="Arial"/>
                <a:ea typeface="Arial"/>
                <a:cs typeface="Arial"/>
                <a:sym typeface="Arial"/>
              </a:defRPr>
            </a:lvl1pPr>
          </a:lstStyle>
          <a:p>
            <a:pPr lvl="0">
              <a:defRPr sz="1800" b="0">
                <a:solidFill>
                  <a:srgbClr val="000000"/>
                </a:solidFill>
              </a:defRPr>
            </a:pPr>
            <a:r>
              <a:rPr sz="1600" dirty="0">
                <a:solidFill>
                  <a:schemeClr val="bg1"/>
                </a:solidFill>
              </a:rPr>
              <a:t>ADHERENCE</a:t>
            </a:r>
          </a:p>
        </p:txBody>
      </p:sp>
      <p:sp>
        <p:nvSpPr>
          <p:cNvPr id="811" name="Shape 811"/>
          <p:cNvSpPr/>
          <p:nvPr/>
        </p:nvSpPr>
        <p:spPr>
          <a:xfrm>
            <a:off x="4487467" y="2596375"/>
            <a:ext cx="6858212" cy="1"/>
          </a:xfrm>
          <a:prstGeom prst="line">
            <a:avLst/>
          </a:prstGeom>
          <a:ln w="76200">
            <a:solidFill>
              <a:srgbClr val="FFFFFF"/>
            </a:solidFill>
            <a:round/>
            <a:tailEnd type="triangle"/>
          </a:ln>
        </p:spPr>
        <p:txBody>
          <a:bodyPr lIns="0" tIns="0" rIns="0" bIns="0"/>
          <a:lstStyle/>
          <a:p>
            <a:pPr algn="l" defTabSz="609630">
              <a:defRPr sz="1200">
                <a:solidFill>
                  <a:srgbClr val="000000"/>
                </a:solidFill>
              </a:defRPr>
            </a:pPr>
            <a:endParaRPr sz="1600"/>
          </a:p>
        </p:txBody>
      </p:sp>
      <p:grpSp>
        <p:nvGrpSpPr>
          <p:cNvPr id="814" name="Group 814"/>
          <p:cNvGrpSpPr/>
          <p:nvPr/>
        </p:nvGrpSpPr>
        <p:grpSpPr>
          <a:xfrm>
            <a:off x="2404496" y="3936223"/>
            <a:ext cx="2641630" cy="914369"/>
            <a:chOff x="-27" y="-10"/>
            <a:chExt cx="1981160" cy="685755"/>
          </a:xfrm>
        </p:grpSpPr>
        <p:sp>
          <p:nvSpPr>
            <p:cNvPr id="812" name="Shape 812"/>
            <p:cNvSpPr/>
            <p:nvPr/>
          </p:nvSpPr>
          <p:spPr>
            <a:xfrm>
              <a:off x="-27" y="-10"/>
              <a:ext cx="1981160" cy="6857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FFFFFF"/>
              </a:solidFill>
              <a:prstDash val="solid"/>
              <a:round/>
            </a:ln>
            <a:effectLst/>
          </p:spPr>
          <p:txBody>
            <a:bodyPr wrap="square" lIns="0" tIns="0" rIns="0" bIns="0" numCol="1" anchor="ctr">
              <a:noAutofit/>
            </a:bodyPr>
            <a:lstStyle/>
            <a:p>
              <a:pPr defTabSz="1219261">
                <a:defRPr sz="1200" b="1">
                  <a:solidFill>
                    <a:srgbClr val="FFFF00"/>
                  </a:solidFill>
                  <a:latin typeface="Arial"/>
                  <a:ea typeface="Arial"/>
                  <a:cs typeface="Arial"/>
                  <a:sym typeface="Arial"/>
                </a:defRPr>
              </a:pPr>
              <a:endParaRPr sz="1600"/>
            </a:p>
          </p:txBody>
        </p:sp>
        <p:sp>
          <p:nvSpPr>
            <p:cNvPr id="813" name="Shape 813"/>
            <p:cNvSpPr/>
            <p:nvPr/>
          </p:nvSpPr>
          <p:spPr>
            <a:xfrm>
              <a:off x="119162" y="204422"/>
              <a:ext cx="1742969" cy="2769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0959" tIns="60959" rIns="60959" bIns="60959" numCol="1" anchor="ctr">
              <a:spAutoFit/>
            </a:bodyPr>
            <a:lstStyle>
              <a:lvl1pPr defTabSz="914400">
                <a:defRPr sz="1200" b="1">
                  <a:solidFill>
                    <a:srgbClr val="FFFFFF"/>
                  </a:solidFill>
                  <a:latin typeface="Arial"/>
                  <a:ea typeface="Arial"/>
                  <a:cs typeface="Arial"/>
                  <a:sym typeface="Arial"/>
                </a:defRPr>
              </a:lvl1pPr>
            </a:lstStyle>
            <a:p>
              <a:pPr lvl="0">
                <a:defRPr sz="1800" b="0">
                  <a:solidFill>
                    <a:srgbClr val="000000"/>
                  </a:solidFill>
                </a:defRPr>
              </a:pPr>
              <a:r>
                <a:rPr sz="1600" dirty="0">
                  <a:solidFill>
                    <a:schemeClr val="bg1"/>
                  </a:solidFill>
                </a:rPr>
                <a:t>Implementation Process</a:t>
              </a:r>
            </a:p>
          </p:txBody>
        </p:sp>
      </p:grpSp>
      <p:grpSp>
        <p:nvGrpSpPr>
          <p:cNvPr id="817" name="Group 817"/>
          <p:cNvGrpSpPr/>
          <p:nvPr/>
        </p:nvGrpSpPr>
        <p:grpSpPr>
          <a:xfrm>
            <a:off x="5452598" y="4018776"/>
            <a:ext cx="2438303" cy="914415"/>
            <a:chOff x="-25" y="-10"/>
            <a:chExt cx="1828670" cy="685789"/>
          </a:xfrm>
        </p:grpSpPr>
        <p:sp>
          <p:nvSpPr>
            <p:cNvPr id="815" name="Shape 815"/>
            <p:cNvSpPr/>
            <p:nvPr/>
          </p:nvSpPr>
          <p:spPr>
            <a:xfrm>
              <a:off x="-25" y="-10"/>
              <a:ext cx="1828670" cy="6857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FFFFFF"/>
              </a:solidFill>
              <a:prstDash val="solid"/>
              <a:round/>
            </a:ln>
            <a:effectLst/>
          </p:spPr>
          <p:txBody>
            <a:bodyPr wrap="square" lIns="0" tIns="0" rIns="0" bIns="0" numCol="1" anchor="ctr">
              <a:noAutofit/>
            </a:bodyPr>
            <a:lstStyle/>
            <a:p>
              <a:pPr defTabSz="1219261">
                <a:defRPr sz="1200" b="1">
                  <a:solidFill>
                    <a:srgbClr val="FFFF00"/>
                  </a:solidFill>
                  <a:latin typeface="Arial"/>
                  <a:ea typeface="Arial"/>
                  <a:cs typeface="Arial"/>
                  <a:sym typeface="Arial"/>
                </a:defRPr>
              </a:pPr>
              <a:endParaRPr sz="1600"/>
            </a:p>
          </p:txBody>
        </p:sp>
        <p:sp>
          <p:nvSpPr>
            <p:cNvPr id="816" name="Shape 816"/>
            <p:cNvSpPr/>
            <p:nvPr/>
          </p:nvSpPr>
          <p:spPr>
            <a:xfrm>
              <a:off x="201050" y="204421"/>
              <a:ext cx="1426787" cy="2769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0959" tIns="60959" rIns="60959" bIns="60959" numCol="1" anchor="ctr">
              <a:spAutoFit/>
            </a:bodyPr>
            <a:lstStyle>
              <a:lvl1pPr defTabSz="914400">
                <a:defRPr sz="1200" b="1">
                  <a:solidFill>
                    <a:srgbClr val="FFFFFF"/>
                  </a:solidFill>
                  <a:latin typeface="Arial"/>
                  <a:ea typeface="Arial"/>
                  <a:cs typeface="Arial"/>
                  <a:sym typeface="Arial"/>
                </a:defRPr>
              </a:lvl1pPr>
            </a:lstStyle>
            <a:p>
              <a:pPr lvl="0">
                <a:defRPr sz="1800" b="0">
                  <a:solidFill>
                    <a:srgbClr val="000000"/>
                  </a:solidFill>
                </a:defRPr>
              </a:pPr>
              <a:r>
                <a:rPr sz="1600" dirty="0">
                  <a:solidFill>
                    <a:schemeClr val="bg1"/>
                  </a:solidFill>
                </a:rPr>
                <a:t>Institutional Factors</a:t>
              </a:r>
            </a:p>
          </p:txBody>
        </p:sp>
      </p:grpSp>
      <p:grpSp>
        <p:nvGrpSpPr>
          <p:cNvPr id="820" name="Group 820"/>
          <p:cNvGrpSpPr/>
          <p:nvPr/>
        </p:nvGrpSpPr>
        <p:grpSpPr>
          <a:xfrm>
            <a:off x="9008708" y="3917173"/>
            <a:ext cx="2438426" cy="914415"/>
            <a:chOff x="-25" y="-10"/>
            <a:chExt cx="1828762" cy="685789"/>
          </a:xfrm>
        </p:grpSpPr>
        <p:sp>
          <p:nvSpPr>
            <p:cNvPr id="818" name="Shape 818"/>
            <p:cNvSpPr/>
            <p:nvPr/>
          </p:nvSpPr>
          <p:spPr>
            <a:xfrm>
              <a:off x="-25" y="-10"/>
              <a:ext cx="1828762" cy="6857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FFFFFF"/>
              </a:solidFill>
              <a:prstDash val="solid"/>
              <a:round/>
            </a:ln>
            <a:effectLst/>
          </p:spPr>
          <p:txBody>
            <a:bodyPr wrap="square" lIns="0" tIns="0" rIns="0" bIns="0" numCol="1" anchor="ctr">
              <a:noAutofit/>
            </a:bodyPr>
            <a:lstStyle/>
            <a:p>
              <a:pPr algn="l" defTabSz="1219261">
                <a:defRPr sz="1200" b="1">
                  <a:solidFill>
                    <a:srgbClr val="FFFF00"/>
                  </a:solidFill>
                  <a:latin typeface="Arial"/>
                  <a:ea typeface="Arial"/>
                  <a:cs typeface="Arial"/>
                  <a:sym typeface="Arial"/>
                </a:defRPr>
              </a:pPr>
              <a:endParaRPr sz="1600"/>
            </a:p>
          </p:txBody>
        </p:sp>
        <p:sp>
          <p:nvSpPr>
            <p:cNvPr id="819" name="Shape 819"/>
            <p:cNvSpPr/>
            <p:nvPr/>
          </p:nvSpPr>
          <p:spPr>
            <a:xfrm>
              <a:off x="324660" y="204421"/>
              <a:ext cx="1093774" cy="2769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0959" tIns="60959" rIns="60959" bIns="60959" numCol="1" anchor="ctr">
              <a:spAutoFit/>
            </a:bodyPr>
            <a:lstStyle>
              <a:lvl1pPr algn="l" defTabSz="914400">
                <a:defRPr sz="1200" b="1">
                  <a:solidFill>
                    <a:srgbClr val="FFFFFF"/>
                  </a:solidFill>
                  <a:latin typeface="Arial"/>
                  <a:ea typeface="Arial"/>
                  <a:cs typeface="Arial"/>
                  <a:sym typeface="Arial"/>
                </a:defRPr>
              </a:lvl1pPr>
            </a:lstStyle>
            <a:p>
              <a:pPr lvl="0">
                <a:defRPr sz="1800" b="0">
                  <a:solidFill>
                    <a:srgbClr val="000000"/>
                  </a:solidFill>
                </a:defRPr>
              </a:pPr>
              <a:r>
                <a:rPr sz="1600" dirty="0">
                  <a:solidFill>
                    <a:schemeClr val="bg1"/>
                  </a:solidFill>
                </a:rPr>
                <a:t>Provider Intent</a:t>
              </a:r>
            </a:p>
          </p:txBody>
        </p:sp>
      </p:grpSp>
      <p:grpSp>
        <p:nvGrpSpPr>
          <p:cNvPr id="823" name="Group 823"/>
          <p:cNvGrpSpPr/>
          <p:nvPr/>
        </p:nvGrpSpPr>
        <p:grpSpPr>
          <a:xfrm>
            <a:off x="5655901" y="6033423"/>
            <a:ext cx="1930468" cy="1558951"/>
            <a:chOff x="-1" y="-51999"/>
            <a:chExt cx="1447805" cy="1169175"/>
          </a:xfrm>
        </p:grpSpPr>
        <p:sp>
          <p:nvSpPr>
            <p:cNvPr id="821" name="Shape 821"/>
            <p:cNvSpPr/>
            <p:nvPr/>
          </p:nvSpPr>
          <p:spPr>
            <a:xfrm>
              <a:off x="-1" y="113490"/>
              <a:ext cx="1447805" cy="990606"/>
            </a:xfrm>
            <a:prstGeom prst="rect">
              <a:avLst/>
            </a:prstGeom>
            <a:noFill/>
            <a:ln w="9525" cap="flat">
              <a:solidFill>
                <a:srgbClr val="FFFFFF"/>
              </a:solidFill>
              <a:prstDash val="solid"/>
              <a:round/>
            </a:ln>
            <a:effectLst/>
          </p:spPr>
          <p:txBody>
            <a:bodyPr wrap="square" lIns="0" tIns="0" rIns="0" bIns="0" numCol="1" anchor="ctr">
              <a:noAutofit/>
            </a:bodyPr>
            <a:lstStyle/>
            <a:p>
              <a:pPr algn="l" defTabSz="1219261">
                <a:defRPr sz="1000" i="1">
                  <a:solidFill>
                    <a:srgbClr val="FFFF00"/>
                  </a:solidFill>
                  <a:latin typeface="Arial"/>
                  <a:ea typeface="Arial"/>
                  <a:cs typeface="Arial"/>
                  <a:sym typeface="Arial"/>
                </a:defRPr>
              </a:pPr>
              <a:endParaRPr sz="1333"/>
            </a:p>
          </p:txBody>
        </p:sp>
        <p:sp>
          <p:nvSpPr>
            <p:cNvPr id="822" name="Shape 822"/>
            <p:cNvSpPr/>
            <p:nvPr/>
          </p:nvSpPr>
          <p:spPr>
            <a:xfrm>
              <a:off x="266025" y="-51999"/>
              <a:ext cx="911037" cy="11691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0959" tIns="60959" rIns="60959" bIns="60959" numCol="1" anchor="ctr">
              <a:spAutoFit/>
            </a:bodyPr>
            <a:lstStyle/>
            <a:p>
              <a:pPr algn="l" defTabSz="1219261">
                <a:defRPr sz="1800">
                  <a:solidFill>
                    <a:srgbClr val="000000"/>
                  </a:solidFill>
                </a:defRPr>
              </a:pPr>
              <a:endParaRPr sz="1333">
                <a:solidFill>
                  <a:srgbClr val="FFFFFF"/>
                </a:solidFill>
                <a:latin typeface="Arial"/>
                <a:ea typeface="Arial"/>
                <a:cs typeface="Arial"/>
                <a:sym typeface="Arial"/>
              </a:endParaRPr>
            </a:p>
            <a:p>
              <a:pPr algn="l" defTabSz="1219261">
                <a:defRPr sz="1800">
                  <a:solidFill>
                    <a:srgbClr val="000000"/>
                  </a:solidFill>
                </a:defRPr>
              </a:pPr>
              <a:endParaRPr sz="1333">
                <a:solidFill>
                  <a:srgbClr val="FFFFFF"/>
                </a:solidFill>
                <a:latin typeface="Arial"/>
                <a:ea typeface="Arial"/>
                <a:cs typeface="Arial"/>
                <a:sym typeface="Arial"/>
              </a:endParaRPr>
            </a:p>
            <a:p>
              <a:pPr algn="l" defTabSz="1219261">
                <a:defRPr sz="1800">
                  <a:solidFill>
                    <a:srgbClr val="000000"/>
                  </a:solidFill>
                </a:defRPr>
              </a:pPr>
              <a:r>
                <a:rPr sz="1333">
                  <a:solidFill>
                    <a:srgbClr val="FFFFFF"/>
                  </a:solidFill>
                  <a:latin typeface="Arial"/>
                  <a:ea typeface="Arial"/>
                  <a:cs typeface="Arial"/>
                  <a:sym typeface="Arial"/>
                </a:rPr>
                <a:t>Hospital</a:t>
              </a:r>
              <a:endParaRPr sz="2400">
                <a:latin typeface="Gill Sans Light"/>
                <a:ea typeface="Gill Sans Light"/>
                <a:cs typeface="Gill Sans Light"/>
                <a:sym typeface="Gill Sans Light"/>
              </a:endParaRPr>
            </a:p>
            <a:p>
              <a:pPr algn="l" defTabSz="1219261">
                <a:defRPr sz="1800">
                  <a:solidFill>
                    <a:srgbClr val="000000"/>
                  </a:solidFill>
                </a:defRPr>
              </a:pPr>
              <a:r>
                <a:rPr sz="1333">
                  <a:solidFill>
                    <a:srgbClr val="FFFFFF"/>
                  </a:solidFill>
                  <a:latin typeface="Arial"/>
                  <a:ea typeface="Arial"/>
                  <a:cs typeface="Arial"/>
                  <a:sym typeface="Arial"/>
                </a:rPr>
                <a:t>characteristics</a:t>
              </a:r>
              <a:br>
                <a:rPr sz="1333">
                  <a:solidFill>
                    <a:srgbClr val="FFFFFF"/>
                  </a:solidFill>
                  <a:latin typeface="Arial"/>
                  <a:ea typeface="Arial"/>
                  <a:cs typeface="Arial"/>
                  <a:sym typeface="Arial"/>
                </a:rPr>
              </a:br>
              <a:r>
                <a:rPr sz="1333">
                  <a:solidFill>
                    <a:srgbClr val="FFFFFF"/>
                  </a:solidFill>
                  <a:latin typeface="Arial"/>
                  <a:ea typeface="Arial"/>
                  <a:cs typeface="Arial"/>
                  <a:sym typeface="Arial"/>
                </a:rPr>
                <a:t>Structure</a:t>
              </a:r>
              <a:br>
                <a:rPr sz="1333">
                  <a:solidFill>
                    <a:srgbClr val="FFFFFF"/>
                  </a:solidFill>
                  <a:latin typeface="Arial"/>
                  <a:ea typeface="Arial"/>
                  <a:cs typeface="Arial"/>
                  <a:sym typeface="Arial"/>
                </a:rPr>
              </a:br>
              <a:r>
                <a:rPr sz="1333">
                  <a:solidFill>
                    <a:srgbClr val="FFFFFF"/>
                  </a:solidFill>
                  <a:latin typeface="Arial"/>
                  <a:ea typeface="Arial"/>
                  <a:cs typeface="Arial"/>
                  <a:sym typeface="Arial"/>
                </a:rPr>
                <a:t>Processes</a:t>
              </a:r>
              <a:br>
                <a:rPr sz="1333">
                  <a:solidFill>
                    <a:srgbClr val="FFFFFF"/>
                  </a:solidFill>
                  <a:latin typeface="Arial"/>
                  <a:ea typeface="Arial"/>
                  <a:cs typeface="Arial"/>
                  <a:sym typeface="Arial"/>
                </a:rPr>
              </a:br>
              <a:r>
                <a:rPr sz="1333">
                  <a:solidFill>
                    <a:srgbClr val="FFFFFF"/>
                  </a:solidFill>
                  <a:latin typeface="Arial"/>
                  <a:ea typeface="Arial"/>
                  <a:cs typeface="Arial"/>
                  <a:sym typeface="Arial"/>
                </a:rPr>
                <a:t>Resources</a:t>
              </a:r>
            </a:p>
          </p:txBody>
        </p:sp>
      </p:grpSp>
      <p:grpSp>
        <p:nvGrpSpPr>
          <p:cNvPr id="826" name="Group 826"/>
          <p:cNvGrpSpPr/>
          <p:nvPr/>
        </p:nvGrpSpPr>
        <p:grpSpPr>
          <a:xfrm>
            <a:off x="7992771" y="6457287"/>
            <a:ext cx="1930471" cy="711232"/>
            <a:chOff x="-1" y="-1"/>
            <a:chExt cx="1447808" cy="533406"/>
          </a:xfrm>
        </p:grpSpPr>
        <p:sp>
          <p:nvSpPr>
            <p:cNvPr id="824" name="Shape 824"/>
            <p:cNvSpPr/>
            <p:nvPr/>
          </p:nvSpPr>
          <p:spPr>
            <a:xfrm>
              <a:off x="-1" y="-1"/>
              <a:ext cx="1447808" cy="533406"/>
            </a:xfrm>
            <a:prstGeom prst="rect">
              <a:avLst/>
            </a:prstGeom>
            <a:noFill/>
            <a:ln w="9525" cap="flat">
              <a:solidFill>
                <a:srgbClr val="FFFFFF"/>
              </a:solidFill>
              <a:prstDash val="solid"/>
              <a:round/>
            </a:ln>
            <a:effectLst/>
          </p:spPr>
          <p:txBody>
            <a:bodyPr wrap="square" lIns="0" tIns="0" rIns="0" bIns="0" numCol="1" anchor="ctr">
              <a:noAutofit/>
            </a:bodyPr>
            <a:lstStyle/>
            <a:p>
              <a:pPr algn="l" defTabSz="1219261">
                <a:defRPr sz="1000">
                  <a:solidFill>
                    <a:srgbClr val="FFFF00"/>
                  </a:solidFill>
                  <a:latin typeface="Arial"/>
                  <a:ea typeface="Arial"/>
                  <a:cs typeface="Arial"/>
                  <a:sym typeface="Arial"/>
                </a:defRPr>
              </a:pPr>
              <a:endParaRPr sz="1333"/>
            </a:p>
          </p:txBody>
        </p:sp>
        <p:sp>
          <p:nvSpPr>
            <p:cNvPr id="825" name="Shape 825"/>
            <p:cNvSpPr/>
            <p:nvPr/>
          </p:nvSpPr>
          <p:spPr>
            <a:xfrm>
              <a:off x="357617" y="143618"/>
              <a:ext cx="724693" cy="2461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0959" tIns="60959" rIns="60959" bIns="60959" numCol="1" anchor="ctr">
              <a:spAutoFit/>
            </a:bodyPr>
            <a:lstStyle>
              <a:lvl1pPr algn="l" defTabSz="914400">
                <a:defRPr sz="1000">
                  <a:solidFill>
                    <a:srgbClr val="FFFFFF"/>
                  </a:solidFill>
                  <a:latin typeface="Arial"/>
                  <a:ea typeface="Arial"/>
                  <a:cs typeface="Arial"/>
                  <a:sym typeface="Arial"/>
                </a:defRPr>
              </a:lvl1pPr>
            </a:lstStyle>
            <a:p>
              <a:pPr lvl="0">
                <a:defRPr sz="1800">
                  <a:solidFill>
                    <a:srgbClr val="000000"/>
                  </a:solidFill>
                </a:defRPr>
              </a:pPr>
              <a:r>
                <a:rPr sz="1333" dirty="0">
                  <a:solidFill>
                    <a:schemeClr val="bg1"/>
                  </a:solidFill>
                </a:rPr>
                <a:t>Knowledge</a:t>
              </a:r>
            </a:p>
          </p:txBody>
        </p:sp>
      </p:grpSp>
      <p:grpSp>
        <p:nvGrpSpPr>
          <p:cNvPr id="829" name="Group 829"/>
          <p:cNvGrpSpPr/>
          <p:nvPr/>
        </p:nvGrpSpPr>
        <p:grpSpPr>
          <a:xfrm>
            <a:off x="10228039" y="6457287"/>
            <a:ext cx="1930472" cy="711232"/>
            <a:chOff x="-1" y="-1"/>
            <a:chExt cx="1447808" cy="533406"/>
          </a:xfrm>
        </p:grpSpPr>
        <p:sp>
          <p:nvSpPr>
            <p:cNvPr id="827" name="Shape 827"/>
            <p:cNvSpPr/>
            <p:nvPr/>
          </p:nvSpPr>
          <p:spPr>
            <a:xfrm>
              <a:off x="-1" y="-1"/>
              <a:ext cx="1447808" cy="533406"/>
            </a:xfrm>
            <a:prstGeom prst="rect">
              <a:avLst/>
            </a:prstGeom>
            <a:noFill/>
            <a:ln w="9525" cap="flat">
              <a:solidFill>
                <a:srgbClr val="FFFFFF"/>
              </a:solidFill>
              <a:prstDash val="solid"/>
              <a:round/>
            </a:ln>
            <a:effectLst/>
          </p:spPr>
          <p:txBody>
            <a:bodyPr wrap="square" lIns="0" tIns="0" rIns="0" bIns="0" numCol="1" anchor="ctr">
              <a:noAutofit/>
            </a:bodyPr>
            <a:lstStyle/>
            <a:p>
              <a:pPr algn="l" defTabSz="1219261">
                <a:defRPr sz="1000">
                  <a:solidFill>
                    <a:srgbClr val="FFFF00"/>
                  </a:solidFill>
                  <a:latin typeface="Arial"/>
                  <a:ea typeface="Arial"/>
                  <a:cs typeface="Arial"/>
                  <a:sym typeface="Arial"/>
                </a:defRPr>
              </a:pPr>
              <a:endParaRPr sz="1333"/>
            </a:p>
          </p:txBody>
        </p:sp>
        <p:sp>
          <p:nvSpPr>
            <p:cNvPr id="828" name="Shape 828"/>
            <p:cNvSpPr/>
            <p:nvPr/>
          </p:nvSpPr>
          <p:spPr>
            <a:xfrm>
              <a:off x="424745" y="143618"/>
              <a:ext cx="591247" cy="2461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0959" tIns="60959" rIns="60959" bIns="60959" numCol="1" anchor="ctr">
              <a:spAutoFit/>
            </a:bodyPr>
            <a:lstStyle>
              <a:lvl1pPr algn="l" defTabSz="914400">
                <a:defRPr sz="1000">
                  <a:solidFill>
                    <a:srgbClr val="FFFFFF"/>
                  </a:solidFill>
                  <a:latin typeface="Arial"/>
                  <a:ea typeface="Arial"/>
                  <a:cs typeface="Arial"/>
                  <a:sym typeface="Arial"/>
                </a:defRPr>
              </a:lvl1pPr>
            </a:lstStyle>
            <a:p>
              <a:pPr lvl="0">
                <a:defRPr sz="1800">
                  <a:solidFill>
                    <a:srgbClr val="000000"/>
                  </a:solidFill>
                </a:defRPr>
              </a:pPr>
              <a:r>
                <a:rPr sz="1333" dirty="0">
                  <a:solidFill>
                    <a:schemeClr val="bg1"/>
                  </a:solidFill>
                </a:rPr>
                <a:t>Attitudes</a:t>
              </a:r>
            </a:p>
          </p:txBody>
        </p:sp>
      </p:grpSp>
      <p:grpSp>
        <p:nvGrpSpPr>
          <p:cNvPr id="832" name="Group 832"/>
          <p:cNvGrpSpPr/>
          <p:nvPr/>
        </p:nvGrpSpPr>
        <p:grpSpPr>
          <a:xfrm>
            <a:off x="8297586" y="7473319"/>
            <a:ext cx="1117634" cy="711232"/>
            <a:chOff x="0" y="-1"/>
            <a:chExt cx="838200" cy="533406"/>
          </a:xfrm>
        </p:grpSpPr>
        <p:sp>
          <p:nvSpPr>
            <p:cNvPr id="830" name="Shape 830"/>
            <p:cNvSpPr/>
            <p:nvPr/>
          </p:nvSpPr>
          <p:spPr>
            <a:xfrm>
              <a:off x="0" y="-1"/>
              <a:ext cx="838200" cy="533406"/>
            </a:xfrm>
            <a:prstGeom prst="rect">
              <a:avLst/>
            </a:prstGeom>
            <a:noFill/>
            <a:ln w="9525" cap="flat">
              <a:solidFill>
                <a:srgbClr val="FFFFFF"/>
              </a:solidFill>
              <a:prstDash val="solid"/>
              <a:round/>
            </a:ln>
            <a:effectLst/>
          </p:spPr>
          <p:txBody>
            <a:bodyPr wrap="square" lIns="0" tIns="0" rIns="0" bIns="0" numCol="1" anchor="ctr">
              <a:noAutofit/>
            </a:bodyPr>
            <a:lstStyle/>
            <a:p>
              <a:pPr algn="l" defTabSz="1219261">
                <a:defRPr sz="1000">
                  <a:solidFill>
                    <a:srgbClr val="FFFF00"/>
                  </a:solidFill>
                  <a:latin typeface="Arial"/>
                  <a:ea typeface="Arial"/>
                  <a:cs typeface="Arial"/>
                  <a:sym typeface="Arial"/>
                </a:defRPr>
              </a:pPr>
              <a:endParaRPr sz="1333"/>
            </a:p>
          </p:txBody>
        </p:sp>
        <p:sp>
          <p:nvSpPr>
            <p:cNvPr id="831" name="Shape 831"/>
            <p:cNvSpPr/>
            <p:nvPr/>
          </p:nvSpPr>
          <p:spPr>
            <a:xfrm>
              <a:off x="77742" y="143618"/>
              <a:ext cx="677808" cy="2461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0959" tIns="60959" rIns="60959" bIns="60959" numCol="1" anchor="ctr">
              <a:spAutoFit/>
            </a:bodyPr>
            <a:lstStyle>
              <a:lvl1pPr algn="l" defTabSz="914400">
                <a:defRPr sz="1000">
                  <a:solidFill>
                    <a:srgbClr val="FFFFFF"/>
                  </a:solidFill>
                  <a:latin typeface="Arial"/>
                  <a:ea typeface="Arial"/>
                  <a:cs typeface="Arial"/>
                  <a:sym typeface="Arial"/>
                </a:defRPr>
              </a:lvl1pPr>
            </a:lstStyle>
            <a:p>
              <a:pPr lvl="0">
                <a:defRPr sz="1800">
                  <a:solidFill>
                    <a:srgbClr val="000000"/>
                  </a:solidFill>
                </a:defRPr>
              </a:pPr>
              <a:r>
                <a:rPr sz="1333" dirty="0">
                  <a:solidFill>
                    <a:schemeClr val="bg1"/>
                  </a:solidFill>
                </a:rPr>
                <a:t>Familiarity</a:t>
              </a:r>
            </a:p>
          </p:txBody>
        </p:sp>
      </p:grpSp>
      <p:grpSp>
        <p:nvGrpSpPr>
          <p:cNvPr id="835" name="Group 835"/>
          <p:cNvGrpSpPr/>
          <p:nvPr/>
        </p:nvGrpSpPr>
        <p:grpSpPr>
          <a:xfrm>
            <a:off x="8297587" y="8489350"/>
            <a:ext cx="1117634" cy="711232"/>
            <a:chOff x="0" y="-1"/>
            <a:chExt cx="838200" cy="533406"/>
          </a:xfrm>
        </p:grpSpPr>
        <p:sp>
          <p:nvSpPr>
            <p:cNvPr id="833" name="Shape 833"/>
            <p:cNvSpPr/>
            <p:nvPr/>
          </p:nvSpPr>
          <p:spPr>
            <a:xfrm>
              <a:off x="0" y="-1"/>
              <a:ext cx="838200" cy="533406"/>
            </a:xfrm>
            <a:prstGeom prst="rect">
              <a:avLst/>
            </a:prstGeom>
            <a:noFill/>
            <a:ln w="9525" cap="flat">
              <a:solidFill>
                <a:srgbClr val="FFFFFF"/>
              </a:solidFill>
              <a:prstDash val="solid"/>
              <a:round/>
            </a:ln>
            <a:effectLst/>
          </p:spPr>
          <p:txBody>
            <a:bodyPr wrap="square" lIns="0" tIns="0" rIns="0" bIns="0" numCol="1" anchor="ctr">
              <a:noAutofit/>
            </a:bodyPr>
            <a:lstStyle/>
            <a:p>
              <a:pPr algn="l" defTabSz="1219261">
                <a:defRPr sz="1000">
                  <a:solidFill>
                    <a:srgbClr val="FFFF00"/>
                  </a:solidFill>
                  <a:latin typeface="Arial"/>
                  <a:ea typeface="Arial"/>
                  <a:cs typeface="Arial"/>
                  <a:sym typeface="Arial"/>
                </a:defRPr>
              </a:pPr>
              <a:endParaRPr sz="1333"/>
            </a:p>
          </p:txBody>
        </p:sp>
        <p:sp>
          <p:nvSpPr>
            <p:cNvPr id="834" name="Shape 834"/>
            <p:cNvSpPr/>
            <p:nvPr/>
          </p:nvSpPr>
          <p:spPr>
            <a:xfrm>
              <a:off x="54055" y="143618"/>
              <a:ext cx="724694" cy="2461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0959" tIns="60959" rIns="60959" bIns="60959" numCol="1" anchor="ctr">
              <a:spAutoFit/>
            </a:bodyPr>
            <a:lstStyle>
              <a:lvl1pPr algn="l" defTabSz="914400">
                <a:defRPr sz="1000">
                  <a:solidFill>
                    <a:srgbClr val="FFFFFF"/>
                  </a:solidFill>
                  <a:latin typeface="Arial"/>
                  <a:ea typeface="Arial"/>
                  <a:cs typeface="Arial"/>
                  <a:sym typeface="Arial"/>
                </a:defRPr>
              </a:lvl1pPr>
            </a:lstStyle>
            <a:p>
              <a:pPr lvl="0">
                <a:defRPr sz="1800">
                  <a:solidFill>
                    <a:srgbClr val="000000"/>
                  </a:solidFill>
                </a:defRPr>
              </a:pPr>
              <a:r>
                <a:rPr sz="1333" dirty="0">
                  <a:solidFill>
                    <a:schemeClr val="bg1"/>
                  </a:solidFill>
                </a:rPr>
                <a:t>Awareness</a:t>
              </a:r>
            </a:p>
          </p:txBody>
        </p:sp>
      </p:grpSp>
      <p:grpSp>
        <p:nvGrpSpPr>
          <p:cNvPr id="838" name="Group 838"/>
          <p:cNvGrpSpPr/>
          <p:nvPr/>
        </p:nvGrpSpPr>
        <p:grpSpPr>
          <a:xfrm>
            <a:off x="10024839" y="8387747"/>
            <a:ext cx="1016031" cy="711232"/>
            <a:chOff x="0" y="-1"/>
            <a:chExt cx="762000" cy="533406"/>
          </a:xfrm>
        </p:grpSpPr>
        <p:sp>
          <p:nvSpPr>
            <p:cNvPr id="836" name="Shape 836"/>
            <p:cNvSpPr/>
            <p:nvPr/>
          </p:nvSpPr>
          <p:spPr>
            <a:xfrm>
              <a:off x="0" y="-1"/>
              <a:ext cx="762000" cy="533406"/>
            </a:xfrm>
            <a:prstGeom prst="rect">
              <a:avLst/>
            </a:prstGeom>
            <a:noFill/>
            <a:ln w="9525" cap="flat">
              <a:solidFill>
                <a:srgbClr val="FFFFFF"/>
              </a:solidFill>
              <a:prstDash val="solid"/>
              <a:round/>
            </a:ln>
            <a:effectLst/>
          </p:spPr>
          <p:txBody>
            <a:bodyPr wrap="square" lIns="0" tIns="0" rIns="0" bIns="0" numCol="1" anchor="ctr">
              <a:noAutofit/>
            </a:bodyPr>
            <a:lstStyle/>
            <a:p>
              <a:pPr algn="l" defTabSz="1219261">
                <a:defRPr sz="1000">
                  <a:solidFill>
                    <a:srgbClr val="FFFF00"/>
                  </a:solidFill>
                  <a:latin typeface="Arial"/>
                  <a:ea typeface="Arial"/>
                  <a:cs typeface="Arial"/>
                  <a:sym typeface="Arial"/>
                </a:defRPr>
              </a:pPr>
              <a:endParaRPr sz="1333"/>
            </a:p>
          </p:txBody>
        </p:sp>
        <p:sp>
          <p:nvSpPr>
            <p:cNvPr id="837" name="Shape 837"/>
            <p:cNvSpPr/>
            <p:nvPr/>
          </p:nvSpPr>
          <p:spPr>
            <a:xfrm>
              <a:off x="39518" y="143618"/>
              <a:ext cx="676606" cy="2461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0959" tIns="60959" rIns="60959" bIns="60959" numCol="1" anchor="ctr">
              <a:spAutoFit/>
            </a:bodyPr>
            <a:lstStyle>
              <a:lvl1pPr algn="l" defTabSz="914400">
                <a:defRPr sz="1000">
                  <a:solidFill>
                    <a:srgbClr val="FFFFFF"/>
                  </a:solidFill>
                  <a:latin typeface="Arial"/>
                  <a:ea typeface="Arial"/>
                  <a:cs typeface="Arial"/>
                  <a:sym typeface="Arial"/>
                </a:defRPr>
              </a:lvl1pPr>
            </a:lstStyle>
            <a:p>
              <a:pPr lvl="0">
                <a:defRPr sz="1800">
                  <a:solidFill>
                    <a:srgbClr val="000000"/>
                  </a:solidFill>
                </a:defRPr>
              </a:pPr>
              <a:r>
                <a:rPr sz="1333" dirty="0">
                  <a:solidFill>
                    <a:schemeClr val="bg1"/>
                  </a:solidFill>
                </a:rPr>
                <a:t>Motivation</a:t>
              </a:r>
            </a:p>
          </p:txBody>
        </p:sp>
      </p:grpSp>
      <p:grpSp>
        <p:nvGrpSpPr>
          <p:cNvPr id="841" name="Group 841"/>
          <p:cNvGrpSpPr/>
          <p:nvPr/>
        </p:nvGrpSpPr>
        <p:grpSpPr>
          <a:xfrm>
            <a:off x="11318307" y="8376991"/>
            <a:ext cx="1054454" cy="711232"/>
            <a:chOff x="-2" y="-1"/>
            <a:chExt cx="790816" cy="533406"/>
          </a:xfrm>
        </p:grpSpPr>
        <p:sp>
          <p:nvSpPr>
            <p:cNvPr id="839" name="Shape 839"/>
            <p:cNvSpPr/>
            <p:nvPr/>
          </p:nvSpPr>
          <p:spPr>
            <a:xfrm>
              <a:off x="-2" y="-1"/>
              <a:ext cx="762006" cy="533406"/>
            </a:xfrm>
            <a:prstGeom prst="rect">
              <a:avLst/>
            </a:prstGeom>
            <a:noFill/>
            <a:ln w="9525" cap="flat">
              <a:solidFill>
                <a:srgbClr val="FFFFFF"/>
              </a:solidFill>
              <a:prstDash val="solid"/>
              <a:round/>
            </a:ln>
            <a:effectLst/>
          </p:spPr>
          <p:txBody>
            <a:bodyPr wrap="square" lIns="0" tIns="0" rIns="0" bIns="0" numCol="1" anchor="ctr">
              <a:noAutofit/>
            </a:bodyPr>
            <a:lstStyle/>
            <a:p>
              <a:pPr algn="l" defTabSz="1219261">
                <a:defRPr sz="1000">
                  <a:solidFill>
                    <a:srgbClr val="FFFF00"/>
                  </a:solidFill>
                  <a:latin typeface="Arial"/>
                  <a:ea typeface="Arial"/>
                  <a:cs typeface="Arial"/>
                  <a:sym typeface="Arial"/>
                </a:defRPr>
              </a:pPr>
              <a:endParaRPr sz="1333"/>
            </a:p>
          </p:txBody>
        </p:sp>
        <p:sp>
          <p:nvSpPr>
            <p:cNvPr id="840" name="Shape 840"/>
            <p:cNvSpPr/>
            <p:nvPr/>
          </p:nvSpPr>
          <p:spPr>
            <a:xfrm>
              <a:off x="-2" y="143618"/>
              <a:ext cx="790816" cy="2461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0959" tIns="60959" rIns="60959" bIns="60959" numCol="1" anchor="ctr">
              <a:spAutoFit/>
            </a:bodyPr>
            <a:lstStyle>
              <a:lvl1pPr algn="l" defTabSz="914400">
                <a:defRPr sz="1000">
                  <a:solidFill>
                    <a:srgbClr val="FFFFFF"/>
                  </a:solidFill>
                  <a:latin typeface="Arial"/>
                  <a:ea typeface="Arial"/>
                  <a:cs typeface="Arial"/>
                  <a:sym typeface="Arial"/>
                </a:defRPr>
              </a:lvl1pPr>
            </a:lstStyle>
            <a:p>
              <a:pPr lvl="0">
                <a:defRPr sz="1800">
                  <a:solidFill>
                    <a:srgbClr val="000000"/>
                  </a:solidFill>
                </a:defRPr>
              </a:pPr>
              <a:r>
                <a:rPr sz="1333" dirty="0">
                  <a:solidFill>
                    <a:schemeClr val="bg1"/>
                  </a:solidFill>
                </a:rPr>
                <a:t>Self-efficacy</a:t>
              </a:r>
            </a:p>
          </p:txBody>
        </p:sp>
      </p:grpSp>
      <p:grpSp>
        <p:nvGrpSpPr>
          <p:cNvPr id="844" name="Group 844"/>
          <p:cNvGrpSpPr/>
          <p:nvPr/>
        </p:nvGrpSpPr>
        <p:grpSpPr>
          <a:xfrm>
            <a:off x="11345679" y="7473319"/>
            <a:ext cx="1117634" cy="711232"/>
            <a:chOff x="0" y="-1"/>
            <a:chExt cx="838200" cy="533406"/>
          </a:xfrm>
        </p:grpSpPr>
        <p:sp>
          <p:nvSpPr>
            <p:cNvPr id="842" name="Shape 842"/>
            <p:cNvSpPr/>
            <p:nvPr/>
          </p:nvSpPr>
          <p:spPr>
            <a:xfrm>
              <a:off x="0" y="-1"/>
              <a:ext cx="838200" cy="533406"/>
            </a:xfrm>
            <a:prstGeom prst="rect">
              <a:avLst/>
            </a:prstGeom>
            <a:noFill/>
            <a:ln w="9525" cap="flat">
              <a:solidFill>
                <a:srgbClr val="FFFFFF"/>
              </a:solidFill>
              <a:prstDash val="solid"/>
              <a:round/>
            </a:ln>
            <a:effectLst/>
          </p:spPr>
          <p:txBody>
            <a:bodyPr wrap="square" lIns="0" tIns="0" rIns="0" bIns="0" numCol="1" anchor="ctr">
              <a:noAutofit/>
            </a:bodyPr>
            <a:lstStyle/>
            <a:p>
              <a:pPr algn="l" defTabSz="1219261">
                <a:defRPr sz="1000">
                  <a:solidFill>
                    <a:srgbClr val="FFFF00"/>
                  </a:solidFill>
                  <a:latin typeface="Arial"/>
                  <a:ea typeface="Arial"/>
                  <a:cs typeface="Arial"/>
                  <a:sym typeface="Arial"/>
                </a:defRPr>
              </a:pPr>
              <a:endParaRPr sz="1333"/>
            </a:p>
          </p:txBody>
        </p:sp>
        <p:sp>
          <p:nvSpPr>
            <p:cNvPr id="843" name="Shape 843"/>
            <p:cNvSpPr/>
            <p:nvPr/>
          </p:nvSpPr>
          <p:spPr>
            <a:xfrm>
              <a:off x="45808" y="66698"/>
              <a:ext cx="737919" cy="399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0959" tIns="60959" rIns="60959" bIns="60959" numCol="1" anchor="ctr">
              <a:spAutoFit/>
            </a:bodyPr>
            <a:lstStyle/>
            <a:p>
              <a:pPr algn="l" defTabSz="1219261">
                <a:defRPr sz="1800">
                  <a:solidFill>
                    <a:srgbClr val="000000"/>
                  </a:solidFill>
                </a:defRPr>
              </a:pPr>
              <a:r>
                <a:rPr sz="1333">
                  <a:solidFill>
                    <a:srgbClr val="FFFFFF"/>
                  </a:solidFill>
                  <a:latin typeface="Arial"/>
                  <a:ea typeface="Arial"/>
                  <a:cs typeface="Arial"/>
                  <a:sym typeface="Arial"/>
                </a:rPr>
                <a:t>Outcome</a:t>
              </a:r>
              <a:endParaRPr sz="2400">
                <a:latin typeface="Gill Sans Light"/>
                <a:ea typeface="Gill Sans Light"/>
                <a:cs typeface="Gill Sans Light"/>
                <a:sym typeface="Gill Sans Light"/>
              </a:endParaRPr>
            </a:p>
            <a:p>
              <a:pPr algn="l" defTabSz="1219261">
                <a:defRPr sz="1800">
                  <a:solidFill>
                    <a:srgbClr val="000000"/>
                  </a:solidFill>
                </a:defRPr>
              </a:pPr>
              <a:r>
                <a:rPr sz="1333">
                  <a:solidFill>
                    <a:srgbClr val="FFFFFF"/>
                  </a:solidFill>
                  <a:latin typeface="Arial"/>
                  <a:ea typeface="Arial"/>
                  <a:cs typeface="Arial"/>
                  <a:sym typeface="Arial"/>
                </a:rPr>
                <a:t>expectancy</a:t>
              </a:r>
            </a:p>
          </p:txBody>
        </p:sp>
      </p:grpSp>
      <p:grpSp>
        <p:nvGrpSpPr>
          <p:cNvPr id="847" name="Group 847"/>
          <p:cNvGrpSpPr/>
          <p:nvPr/>
        </p:nvGrpSpPr>
        <p:grpSpPr>
          <a:xfrm>
            <a:off x="10024839" y="7473319"/>
            <a:ext cx="1016031" cy="711232"/>
            <a:chOff x="0" y="-1"/>
            <a:chExt cx="762000" cy="533406"/>
          </a:xfrm>
        </p:grpSpPr>
        <p:sp>
          <p:nvSpPr>
            <p:cNvPr id="845" name="Shape 845"/>
            <p:cNvSpPr/>
            <p:nvPr/>
          </p:nvSpPr>
          <p:spPr>
            <a:xfrm>
              <a:off x="0" y="-1"/>
              <a:ext cx="762000" cy="533406"/>
            </a:xfrm>
            <a:prstGeom prst="rect">
              <a:avLst/>
            </a:prstGeom>
            <a:noFill/>
            <a:ln w="9525" cap="flat">
              <a:solidFill>
                <a:srgbClr val="FFFFFF"/>
              </a:solidFill>
              <a:prstDash val="solid"/>
              <a:round/>
            </a:ln>
            <a:effectLst/>
          </p:spPr>
          <p:txBody>
            <a:bodyPr wrap="square" lIns="0" tIns="0" rIns="0" bIns="0" numCol="1" anchor="ctr">
              <a:noAutofit/>
            </a:bodyPr>
            <a:lstStyle/>
            <a:p>
              <a:pPr algn="l" defTabSz="1219261">
                <a:defRPr sz="1000">
                  <a:solidFill>
                    <a:srgbClr val="FFFF00"/>
                  </a:solidFill>
                  <a:latin typeface="Arial"/>
                  <a:ea typeface="Arial"/>
                  <a:cs typeface="Arial"/>
                  <a:sym typeface="Arial"/>
                </a:defRPr>
              </a:pPr>
              <a:endParaRPr sz="1333"/>
            </a:p>
          </p:txBody>
        </p:sp>
        <p:sp>
          <p:nvSpPr>
            <p:cNvPr id="846" name="Shape 846"/>
            <p:cNvSpPr/>
            <p:nvPr/>
          </p:nvSpPr>
          <p:spPr>
            <a:xfrm>
              <a:off x="18312" y="143618"/>
              <a:ext cx="718684" cy="2461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0959" tIns="60959" rIns="60959" bIns="60959" numCol="1" anchor="ctr">
              <a:spAutoFit/>
            </a:bodyPr>
            <a:lstStyle>
              <a:lvl1pPr algn="l" defTabSz="914400">
                <a:defRPr sz="1000">
                  <a:solidFill>
                    <a:srgbClr val="FFFFFF"/>
                  </a:solidFill>
                  <a:latin typeface="Arial"/>
                  <a:ea typeface="Arial"/>
                  <a:cs typeface="Arial"/>
                  <a:sym typeface="Arial"/>
                </a:defRPr>
              </a:lvl1pPr>
            </a:lstStyle>
            <a:p>
              <a:pPr lvl="0">
                <a:defRPr sz="1800">
                  <a:solidFill>
                    <a:srgbClr val="000000"/>
                  </a:solidFill>
                </a:defRPr>
              </a:pPr>
              <a:r>
                <a:rPr sz="1333" dirty="0">
                  <a:solidFill>
                    <a:schemeClr val="bg1"/>
                  </a:solidFill>
                </a:rPr>
                <a:t>Agreement</a:t>
              </a:r>
            </a:p>
          </p:txBody>
        </p:sp>
      </p:grpSp>
      <p:sp>
        <p:nvSpPr>
          <p:cNvPr id="848" name="Shape 848"/>
          <p:cNvSpPr/>
          <p:nvPr/>
        </p:nvSpPr>
        <p:spPr>
          <a:xfrm flipV="1">
            <a:off x="6671937" y="2596372"/>
            <a:ext cx="4" cy="1422449"/>
          </a:xfrm>
          <a:prstGeom prst="line">
            <a:avLst/>
          </a:prstGeom>
          <a:ln w="38100">
            <a:solidFill>
              <a:srgbClr val="FFFFFF"/>
            </a:solidFill>
            <a:round/>
            <a:tailEnd type="triangle"/>
          </a:ln>
        </p:spPr>
        <p:txBody>
          <a:bodyPr lIns="0" tIns="0" rIns="0" bIns="0"/>
          <a:lstStyle/>
          <a:p>
            <a:pPr algn="l" defTabSz="609630">
              <a:defRPr sz="1200">
                <a:solidFill>
                  <a:srgbClr val="000000"/>
                </a:solidFill>
              </a:defRPr>
            </a:pPr>
            <a:endParaRPr sz="1600"/>
          </a:p>
        </p:txBody>
      </p:sp>
      <p:sp>
        <p:nvSpPr>
          <p:cNvPr id="849" name="Shape 849"/>
          <p:cNvSpPr/>
          <p:nvPr/>
        </p:nvSpPr>
        <p:spPr>
          <a:xfrm flipH="1">
            <a:off x="5147890" y="4526831"/>
            <a:ext cx="304809" cy="5"/>
          </a:xfrm>
          <a:prstGeom prst="line">
            <a:avLst/>
          </a:prstGeom>
          <a:ln w="38100">
            <a:solidFill>
              <a:srgbClr val="FFFFFF"/>
            </a:solidFill>
            <a:round/>
            <a:tailEnd type="triangle"/>
          </a:ln>
        </p:spPr>
        <p:txBody>
          <a:bodyPr lIns="0" tIns="0" rIns="0" bIns="0"/>
          <a:lstStyle/>
          <a:p>
            <a:pPr algn="l" defTabSz="609630">
              <a:defRPr sz="1200">
                <a:solidFill>
                  <a:srgbClr val="000000"/>
                </a:solidFill>
              </a:defRPr>
            </a:pPr>
            <a:endParaRPr sz="1600"/>
          </a:p>
        </p:txBody>
      </p:sp>
      <p:sp>
        <p:nvSpPr>
          <p:cNvPr id="850" name="Shape 850"/>
          <p:cNvSpPr/>
          <p:nvPr/>
        </p:nvSpPr>
        <p:spPr>
          <a:xfrm>
            <a:off x="7891174" y="4323628"/>
            <a:ext cx="1016031" cy="1"/>
          </a:xfrm>
          <a:prstGeom prst="line">
            <a:avLst/>
          </a:prstGeom>
          <a:ln w="38100">
            <a:solidFill>
              <a:srgbClr val="FFFFFF"/>
            </a:solidFill>
            <a:round/>
            <a:tailEnd type="triangle"/>
          </a:ln>
        </p:spPr>
        <p:txBody>
          <a:bodyPr lIns="0" tIns="0" rIns="0" bIns="0"/>
          <a:lstStyle/>
          <a:p>
            <a:pPr algn="l" defTabSz="609630">
              <a:defRPr sz="1200">
                <a:solidFill>
                  <a:srgbClr val="000000"/>
                </a:solidFill>
              </a:defRPr>
            </a:pPr>
            <a:endParaRPr sz="1600"/>
          </a:p>
        </p:txBody>
      </p:sp>
      <p:sp>
        <p:nvSpPr>
          <p:cNvPr id="851" name="Shape 851"/>
          <p:cNvSpPr/>
          <p:nvPr/>
        </p:nvSpPr>
        <p:spPr>
          <a:xfrm flipV="1">
            <a:off x="6570334" y="4933243"/>
            <a:ext cx="4" cy="406418"/>
          </a:xfrm>
          <a:prstGeom prst="line">
            <a:avLst/>
          </a:prstGeom>
          <a:ln w="38100">
            <a:solidFill>
              <a:srgbClr val="FFFFFF"/>
            </a:solidFill>
            <a:round/>
            <a:tailEnd type="triangle"/>
          </a:ln>
        </p:spPr>
        <p:txBody>
          <a:bodyPr lIns="0" tIns="0" rIns="0" bIns="0"/>
          <a:lstStyle/>
          <a:p>
            <a:pPr algn="l" defTabSz="609630">
              <a:defRPr sz="1200">
                <a:solidFill>
                  <a:srgbClr val="000000"/>
                </a:solidFill>
              </a:defRPr>
            </a:pPr>
            <a:endParaRPr sz="1600"/>
          </a:p>
        </p:txBody>
      </p:sp>
      <p:sp>
        <p:nvSpPr>
          <p:cNvPr id="852" name="Shape 852"/>
          <p:cNvSpPr/>
          <p:nvPr/>
        </p:nvSpPr>
        <p:spPr>
          <a:xfrm flipV="1">
            <a:off x="8907202" y="6254083"/>
            <a:ext cx="203212" cy="203212"/>
          </a:xfrm>
          <a:prstGeom prst="line">
            <a:avLst/>
          </a:prstGeom>
          <a:ln w="38100">
            <a:solidFill>
              <a:srgbClr val="FFFFFF"/>
            </a:solidFill>
            <a:round/>
            <a:tailEnd type="triangle"/>
          </a:ln>
        </p:spPr>
        <p:txBody>
          <a:bodyPr lIns="0" tIns="0" rIns="0" bIns="0"/>
          <a:lstStyle/>
          <a:p>
            <a:pPr algn="l" defTabSz="609630">
              <a:defRPr sz="1200">
                <a:solidFill>
                  <a:srgbClr val="000000"/>
                </a:solidFill>
              </a:defRPr>
            </a:pPr>
            <a:endParaRPr sz="1600"/>
          </a:p>
        </p:txBody>
      </p:sp>
      <p:sp>
        <p:nvSpPr>
          <p:cNvPr id="853" name="Shape 853"/>
          <p:cNvSpPr/>
          <p:nvPr/>
        </p:nvSpPr>
        <p:spPr>
          <a:xfrm flipH="1" flipV="1">
            <a:off x="11447280" y="6254083"/>
            <a:ext cx="203212" cy="203212"/>
          </a:xfrm>
          <a:prstGeom prst="line">
            <a:avLst/>
          </a:prstGeom>
          <a:ln w="38100">
            <a:solidFill>
              <a:srgbClr val="FFFFFF"/>
            </a:solidFill>
            <a:round/>
            <a:tailEnd type="triangle"/>
          </a:ln>
        </p:spPr>
        <p:txBody>
          <a:bodyPr lIns="0" tIns="0" rIns="0" bIns="0"/>
          <a:lstStyle/>
          <a:p>
            <a:pPr algn="l" defTabSz="609630">
              <a:defRPr sz="1200">
                <a:solidFill>
                  <a:srgbClr val="000000"/>
                </a:solidFill>
              </a:defRPr>
            </a:pPr>
            <a:endParaRPr sz="1600"/>
          </a:p>
        </p:txBody>
      </p:sp>
      <p:sp>
        <p:nvSpPr>
          <p:cNvPr id="854" name="Shape 854"/>
          <p:cNvSpPr/>
          <p:nvPr/>
        </p:nvSpPr>
        <p:spPr>
          <a:xfrm flipV="1">
            <a:off x="10532851" y="7168512"/>
            <a:ext cx="4" cy="304815"/>
          </a:xfrm>
          <a:prstGeom prst="line">
            <a:avLst/>
          </a:prstGeom>
          <a:ln>
            <a:solidFill>
              <a:srgbClr val="FFFFFF"/>
            </a:solidFill>
            <a:round/>
            <a:tailEnd type="triangle"/>
          </a:ln>
        </p:spPr>
        <p:txBody>
          <a:bodyPr lIns="0" tIns="0" rIns="0" bIns="0"/>
          <a:lstStyle/>
          <a:p>
            <a:pPr algn="l" defTabSz="609630">
              <a:defRPr sz="1200">
                <a:solidFill>
                  <a:srgbClr val="000000"/>
                </a:solidFill>
              </a:defRPr>
            </a:pPr>
            <a:endParaRPr sz="1600"/>
          </a:p>
        </p:txBody>
      </p:sp>
      <p:sp>
        <p:nvSpPr>
          <p:cNvPr id="855" name="Shape 855"/>
          <p:cNvSpPr/>
          <p:nvPr/>
        </p:nvSpPr>
        <p:spPr>
          <a:xfrm flipV="1">
            <a:off x="8805602" y="8184543"/>
            <a:ext cx="4" cy="304815"/>
          </a:xfrm>
          <a:prstGeom prst="line">
            <a:avLst/>
          </a:prstGeom>
          <a:ln>
            <a:solidFill>
              <a:srgbClr val="FFFFFF"/>
            </a:solidFill>
            <a:round/>
          </a:ln>
        </p:spPr>
        <p:txBody>
          <a:bodyPr lIns="0" tIns="0" rIns="0" bIns="0"/>
          <a:lstStyle/>
          <a:p>
            <a:pPr algn="l" defTabSz="609630">
              <a:defRPr sz="1200">
                <a:solidFill>
                  <a:srgbClr val="000000"/>
                </a:solidFill>
              </a:defRPr>
            </a:pPr>
            <a:endParaRPr sz="1600"/>
          </a:p>
        </p:txBody>
      </p:sp>
      <p:sp>
        <p:nvSpPr>
          <p:cNvPr id="856" name="Shape 856"/>
          <p:cNvSpPr/>
          <p:nvPr/>
        </p:nvSpPr>
        <p:spPr>
          <a:xfrm flipV="1">
            <a:off x="11853691" y="8184543"/>
            <a:ext cx="4" cy="203212"/>
          </a:xfrm>
          <a:prstGeom prst="line">
            <a:avLst/>
          </a:prstGeom>
          <a:ln>
            <a:solidFill>
              <a:srgbClr val="FFFFFF"/>
            </a:solidFill>
            <a:round/>
          </a:ln>
        </p:spPr>
        <p:txBody>
          <a:bodyPr lIns="0" tIns="0" rIns="0" bIns="0"/>
          <a:lstStyle/>
          <a:p>
            <a:pPr algn="l" defTabSz="609630">
              <a:defRPr sz="1200">
                <a:solidFill>
                  <a:srgbClr val="000000"/>
                </a:solidFill>
              </a:defRPr>
            </a:pPr>
            <a:endParaRPr sz="1600"/>
          </a:p>
        </p:txBody>
      </p:sp>
      <p:sp>
        <p:nvSpPr>
          <p:cNvPr id="857" name="Shape 857"/>
          <p:cNvSpPr/>
          <p:nvPr/>
        </p:nvSpPr>
        <p:spPr>
          <a:xfrm flipV="1">
            <a:off x="8807293" y="7168512"/>
            <a:ext cx="5" cy="304815"/>
          </a:xfrm>
          <a:prstGeom prst="line">
            <a:avLst/>
          </a:prstGeom>
          <a:ln>
            <a:solidFill>
              <a:srgbClr val="FFFFFF"/>
            </a:solidFill>
            <a:round/>
            <a:tailEnd type="triangle"/>
          </a:ln>
        </p:spPr>
        <p:txBody>
          <a:bodyPr lIns="0" tIns="0" rIns="0" bIns="0"/>
          <a:lstStyle/>
          <a:p>
            <a:pPr algn="l" defTabSz="609630">
              <a:defRPr sz="1200">
                <a:solidFill>
                  <a:srgbClr val="000000"/>
                </a:solidFill>
              </a:defRPr>
            </a:pPr>
            <a:endParaRPr sz="1600"/>
          </a:p>
        </p:txBody>
      </p:sp>
      <p:sp>
        <p:nvSpPr>
          <p:cNvPr id="858" name="Shape 858"/>
          <p:cNvSpPr/>
          <p:nvPr/>
        </p:nvSpPr>
        <p:spPr>
          <a:xfrm flipH="1">
            <a:off x="9923236" y="6660496"/>
            <a:ext cx="304809" cy="5"/>
          </a:xfrm>
          <a:prstGeom prst="line">
            <a:avLst/>
          </a:prstGeom>
          <a:ln w="38100">
            <a:solidFill>
              <a:srgbClr val="FFFFFF"/>
            </a:solidFill>
            <a:round/>
            <a:tailEnd type="triangle"/>
          </a:ln>
        </p:spPr>
        <p:txBody>
          <a:bodyPr lIns="0" tIns="0" rIns="0" bIns="0"/>
          <a:lstStyle/>
          <a:p>
            <a:pPr algn="l" defTabSz="609630">
              <a:defRPr sz="1200">
                <a:solidFill>
                  <a:srgbClr val="000000"/>
                </a:solidFill>
              </a:defRPr>
            </a:pPr>
            <a:endParaRPr sz="1600"/>
          </a:p>
        </p:txBody>
      </p:sp>
      <p:sp>
        <p:nvSpPr>
          <p:cNvPr id="859" name="Shape 859"/>
          <p:cNvSpPr/>
          <p:nvPr/>
        </p:nvSpPr>
        <p:spPr>
          <a:xfrm>
            <a:off x="9923236" y="6863702"/>
            <a:ext cx="304809" cy="5"/>
          </a:xfrm>
          <a:prstGeom prst="line">
            <a:avLst/>
          </a:prstGeom>
          <a:ln w="38100">
            <a:solidFill>
              <a:srgbClr val="FFFFFF"/>
            </a:solidFill>
            <a:round/>
            <a:tailEnd type="triangle"/>
          </a:ln>
        </p:spPr>
        <p:txBody>
          <a:bodyPr lIns="0" tIns="0" rIns="0" bIns="0"/>
          <a:lstStyle/>
          <a:p>
            <a:pPr algn="l" defTabSz="609630">
              <a:defRPr sz="1200">
                <a:solidFill>
                  <a:srgbClr val="000000"/>
                </a:solidFill>
              </a:defRPr>
            </a:pPr>
            <a:endParaRPr sz="1600"/>
          </a:p>
        </p:txBody>
      </p:sp>
      <p:sp>
        <p:nvSpPr>
          <p:cNvPr id="860" name="Shape 860"/>
          <p:cNvSpPr/>
          <p:nvPr/>
        </p:nvSpPr>
        <p:spPr>
          <a:xfrm>
            <a:off x="5147890" y="4323625"/>
            <a:ext cx="304809" cy="5"/>
          </a:xfrm>
          <a:prstGeom prst="line">
            <a:avLst/>
          </a:prstGeom>
          <a:ln w="38100">
            <a:solidFill>
              <a:srgbClr val="FFFFFF"/>
            </a:solidFill>
            <a:round/>
            <a:tailEnd type="triangle"/>
          </a:ln>
        </p:spPr>
        <p:txBody>
          <a:bodyPr lIns="0" tIns="0" rIns="0" bIns="0"/>
          <a:lstStyle/>
          <a:p>
            <a:pPr algn="l" defTabSz="609630">
              <a:defRPr sz="1200">
                <a:solidFill>
                  <a:srgbClr val="000000"/>
                </a:solidFill>
              </a:defRPr>
            </a:pPr>
            <a:endParaRPr sz="1600"/>
          </a:p>
        </p:txBody>
      </p:sp>
      <p:sp>
        <p:nvSpPr>
          <p:cNvPr id="861" name="Shape 861"/>
          <p:cNvSpPr/>
          <p:nvPr/>
        </p:nvSpPr>
        <p:spPr>
          <a:xfrm flipH="1">
            <a:off x="7891174" y="4526834"/>
            <a:ext cx="1117634" cy="1"/>
          </a:xfrm>
          <a:prstGeom prst="line">
            <a:avLst/>
          </a:prstGeom>
          <a:ln w="38100">
            <a:solidFill>
              <a:srgbClr val="FFFFFF"/>
            </a:solidFill>
            <a:round/>
            <a:tailEnd type="triangle"/>
          </a:ln>
        </p:spPr>
        <p:txBody>
          <a:bodyPr lIns="0" tIns="0" rIns="0" bIns="0"/>
          <a:lstStyle/>
          <a:p>
            <a:pPr algn="l" defTabSz="609630">
              <a:defRPr sz="1200">
                <a:solidFill>
                  <a:srgbClr val="000000"/>
                </a:solidFill>
              </a:defRPr>
            </a:pPr>
            <a:endParaRPr sz="1600"/>
          </a:p>
        </p:txBody>
      </p:sp>
      <p:grpSp>
        <p:nvGrpSpPr>
          <p:cNvPr id="864" name="Group 864"/>
          <p:cNvGrpSpPr/>
          <p:nvPr/>
        </p:nvGrpSpPr>
        <p:grpSpPr>
          <a:xfrm>
            <a:off x="5655900" y="7778126"/>
            <a:ext cx="1930470" cy="1524060"/>
            <a:chOff x="-1" y="-1"/>
            <a:chExt cx="1447808" cy="1143008"/>
          </a:xfrm>
        </p:grpSpPr>
        <p:sp>
          <p:nvSpPr>
            <p:cNvPr id="862" name="Shape 862"/>
            <p:cNvSpPr/>
            <p:nvPr/>
          </p:nvSpPr>
          <p:spPr>
            <a:xfrm>
              <a:off x="-1" y="-1"/>
              <a:ext cx="1447808" cy="1143008"/>
            </a:xfrm>
            <a:prstGeom prst="rect">
              <a:avLst/>
            </a:prstGeom>
            <a:noFill/>
            <a:ln w="9525" cap="flat">
              <a:solidFill>
                <a:srgbClr val="FFFFFF"/>
              </a:solidFill>
              <a:prstDash val="solid"/>
              <a:round/>
            </a:ln>
            <a:effectLst/>
          </p:spPr>
          <p:txBody>
            <a:bodyPr wrap="square" lIns="0" tIns="0" rIns="0" bIns="0" numCol="1" anchor="ctr">
              <a:noAutofit/>
            </a:bodyPr>
            <a:lstStyle/>
            <a:p>
              <a:pPr algn="l" defTabSz="1219261">
                <a:defRPr sz="1000" i="1">
                  <a:solidFill>
                    <a:srgbClr val="FFFF00"/>
                  </a:solidFill>
                  <a:latin typeface="Arial"/>
                  <a:ea typeface="Arial"/>
                  <a:cs typeface="Arial"/>
                  <a:sym typeface="Arial"/>
                </a:defRPr>
              </a:pPr>
              <a:endParaRPr sz="1333"/>
            </a:p>
          </p:txBody>
        </p:sp>
        <p:sp>
          <p:nvSpPr>
            <p:cNvPr id="863" name="Shape 863"/>
            <p:cNvSpPr/>
            <p:nvPr/>
          </p:nvSpPr>
          <p:spPr>
            <a:xfrm>
              <a:off x="230741" y="63830"/>
              <a:ext cx="975957" cy="10153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0959" tIns="60959" rIns="60959" bIns="60959" numCol="1" anchor="ctr">
              <a:spAutoFit/>
            </a:bodyPr>
            <a:lstStyle/>
            <a:p>
              <a:pPr algn="l" defTabSz="1219261">
                <a:defRPr sz="1800">
                  <a:solidFill>
                    <a:srgbClr val="000000"/>
                  </a:solidFill>
                </a:defRPr>
              </a:pPr>
              <a:r>
                <a:rPr sz="1333">
                  <a:solidFill>
                    <a:srgbClr val="FFFFFF"/>
                  </a:solidFill>
                  <a:latin typeface="Arial"/>
                  <a:ea typeface="Arial"/>
                  <a:cs typeface="Arial"/>
                  <a:sym typeface="Arial"/>
                </a:rPr>
                <a:t>ICU</a:t>
              </a:r>
              <a:endParaRPr sz="2400">
                <a:latin typeface="Gill Sans Light"/>
                <a:ea typeface="Gill Sans Light"/>
                <a:cs typeface="Gill Sans Light"/>
                <a:sym typeface="Gill Sans Light"/>
              </a:endParaRPr>
            </a:p>
            <a:p>
              <a:pPr algn="l" defTabSz="1219261">
                <a:defRPr sz="1800">
                  <a:solidFill>
                    <a:srgbClr val="000000"/>
                  </a:solidFill>
                </a:defRPr>
              </a:pPr>
              <a:r>
                <a:rPr sz="1333">
                  <a:solidFill>
                    <a:srgbClr val="FFFFFF"/>
                  </a:solidFill>
                  <a:latin typeface="Arial"/>
                  <a:ea typeface="Arial"/>
                  <a:cs typeface="Arial"/>
                  <a:sym typeface="Arial"/>
                </a:rPr>
                <a:t> Characteristics</a:t>
              </a:r>
              <a:endParaRPr sz="2400">
                <a:latin typeface="Gill Sans Light"/>
                <a:ea typeface="Gill Sans Light"/>
                <a:cs typeface="Gill Sans Light"/>
                <a:sym typeface="Gill Sans Light"/>
              </a:endParaRPr>
            </a:p>
            <a:p>
              <a:pPr algn="l" defTabSz="1219261">
                <a:buClr>
                  <a:srgbClr val="FFFF00"/>
                </a:buClr>
                <a:buSzPct val="100000"/>
                <a:buFont typeface="Arial"/>
                <a:buChar char="-"/>
                <a:defRPr sz="1800">
                  <a:solidFill>
                    <a:srgbClr val="000000"/>
                  </a:solidFill>
                </a:defRPr>
              </a:pPr>
              <a:r>
                <a:rPr sz="1333">
                  <a:solidFill>
                    <a:srgbClr val="FFFFFF"/>
                  </a:solidFill>
                  <a:latin typeface="Arial"/>
                  <a:ea typeface="Arial"/>
                  <a:cs typeface="Arial"/>
                  <a:sym typeface="Arial"/>
                </a:rPr>
                <a:t>Structure</a:t>
              </a:r>
              <a:endParaRPr sz="2400">
                <a:latin typeface="Gill Sans Light"/>
                <a:ea typeface="Gill Sans Light"/>
                <a:cs typeface="Gill Sans Light"/>
                <a:sym typeface="Gill Sans Light"/>
              </a:endParaRPr>
            </a:p>
            <a:p>
              <a:pPr algn="l" defTabSz="1219261">
                <a:buClr>
                  <a:srgbClr val="FFFF00"/>
                </a:buClr>
                <a:buSzPct val="100000"/>
                <a:buFont typeface="Arial"/>
                <a:buChar char="-"/>
                <a:defRPr sz="1800">
                  <a:solidFill>
                    <a:srgbClr val="000000"/>
                  </a:solidFill>
                </a:defRPr>
              </a:pPr>
              <a:r>
                <a:rPr sz="1333">
                  <a:solidFill>
                    <a:srgbClr val="FFFFFF"/>
                  </a:solidFill>
                  <a:latin typeface="Arial"/>
                  <a:ea typeface="Arial"/>
                  <a:cs typeface="Arial"/>
                  <a:sym typeface="Arial"/>
                </a:rPr>
                <a:t>Processes</a:t>
              </a:r>
              <a:endParaRPr sz="2400">
                <a:latin typeface="Gill Sans Light"/>
                <a:ea typeface="Gill Sans Light"/>
                <a:cs typeface="Gill Sans Light"/>
                <a:sym typeface="Gill Sans Light"/>
              </a:endParaRPr>
            </a:p>
            <a:p>
              <a:pPr algn="l" defTabSz="1219261">
                <a:buClr>
                  <a:srgbClr val="FFFF00"/>
                </a:buClr>
                <a:buSzPct val="100000"/>
                <a:buFont typeface="Arial"/>
                <a:buChar char="-"/>
                <a:defRPr sz="1800">
                  <a:solidFill>
                    <a:srgbClr val="000000"/>
                  </a:solidFill>
                </a:defRPr>
              </a:pPr>
              <a:r>
                <a:rPr sz="1333">
                  <a:solidFill>
                    <a:srgbClr val="FFFFFF"/>
                  </a:solidFill>
                  <a:latin typeface="Arial"/>
                  <a:ea typeface="Arial"/>
                  <a:cs typeface="Arial"/>
                  <a:sym typeface="Arial"/>
                </a:rPr>
                <a:t>Resources</a:t>
              </a:r>
              <a:endParaRPr sz="2400">
                <a:latin typeface="Gill Sans Light"/>
                <a:ea typeface="Gill Sans Light"/>
                <a:cs typeface="Gill Sans Light"/>
                <a:sym typeface="Gill Sans Light"/>
              </a:endParaRPr>
            </a:p>
            <a:p>
              <a:pPr algn="l" defTabSz="1219261">
                <a:buClr>
                  <a:srgbClr val="FFFF00"/>
                </a:buClr>
                <a:buSzPct val="100000"/>
                <a:buFont typeface="Arial"/>
                <a:buChar char="-"/>
                <a:defRPr sz="1800">
                  <a:solidFill>
                    <a:srgbClr val="000000"/>
                  </a:solidFill>
                </a:defRPr>
              </a:pPr>
              <a:r>
                <a:rPr sz="1333" i="1">
                  <a:solidFill>
                    <a:srgbClr val="FFFFFF"/>
                  </a:solidFill>
                  <a:latin typeface="Arial"/>
                  <a:ea typeface="Arial"/>
                  <a:cs typeface="Arial"/>
                  <a:sym typeface="Arial"/>
                </a:rPr>
                <a:t>Culture</a:t>
              </a:r>
            </a:p>
          </p:txBody>
        </p:sp>
      </p:grpSp>
      <p:sp>
        <p:nvSpPr>
          <p:cNvPr id="865" name="Shape 865"/>
          <p:cNvSpPr/>
          <p:nvPr/>
        </p:nvSpPr>
        <p:spPr>
          <a:xfrm flipV="1">
            <a:off x="6570334" y="7574925"/>
            <a:ext cx="4" cy="203212"/>
          </a:xfrm>
          <a:prstGeom prst="line">
            <a:avLst/>
          </a:prstGeom>
          <a:ln>
            <a:solidFill>
              <a:srgbClr val="FFFFFF"/>
            </a:solidFill>
            <a:round/>
          </a:ln>
        </p:spPr>
        <p:txBody>
          <a:bodyPr lIns="0" tIns="0" rIns="0" bIns="0"/>
          <a:lstStyle/>
          <a:p>
            <a:pPr algn="l" defTabSz="609630">
              <a:defRPr sz="1200">
                <a:solidFill>
                  <a:srgbClr val="000000"/>
                </a:solidFill>
              </a:defRPr>
            </a:pPr>
            <a:endParaRPr sz="1600"/>
          </a:p>
        </p:txBody>
      </p:sp>
      <p:sp>
        <p:nvSpPr>
          <p:cNvPr id="866" name="Shape 866"/>
          <p:cNvSpPr/>
          <p:nvPr/>
        </p:nvSpPr>
        <p:spPr>
          <a:xfrm>
            <a:off x="10532851" y="8184543"/>
            <a:ext cx="4" cy="203212"/>
          </a:xfrm>
          <a:prstGeom prst="line">
            <a:avLst/>
          </a:prstGeom>
          <a:ln>
            <a:solidFill>
              <a:srgbClr val="FFFFFF"/>
            </a:solidFill>
            <a:round/>
          </a:ln>
        </p:spPr>
        <p:txBody>
          <a:bodyPr lIns="0" tIns="0" rIns="0" bIns="0"/>
          <a:lstStyle/>
          <a:p>
            <a:pPr algn="l" defTabSz="609630">
              <a:defRPr sz="1200">
                <a:solidFill>
                  <a:srgbClr val="000000"/>
                </a:solidFill>
              </a:defRPr>
            </a:pPr>
            <a:endParaRPr sz="1600"/>
          </a:p>
        </p:txBody>
      </p:sp>
      <p:sp>
        <p:nvSpPr>
          <p:cNvPr id="867" name="Shape 867"/>
          <p:cNvSpPr/>
          <p:nvPr/>
        </p:nvSpPr>
        <p:spPr>
          <a:xfrm flipV="1">
            <a:off x="11853691" y="7168512"/>
            <a:ext cx="4" cy="304815"/>
          </a:xfrm>
          <a:prstGeom prst="line">
            <a:avLst/>
          </a:prstGeom>
          <a:ln>
            <a:solidFill>
              <a:srgbClr val="FFFFFF"/>
            </a:solidFill>
            <a:round/>
            <a:tailEnd type="triangle"/>
          </a:ln>
        </p:spPr>
        <p:txBody>
          <a:bodyPr lIns="0" tIns="0" rIns="0" bIns="0"/>
          <a:lstStyle/>
          <a:p>
            <a:pPr algn="l" defTabSz="609630">
              <a:defRPr sz="1200">
                <a:solidFill>
                  <a:srgbClr val="000000"/>
                </a:solidFill>
              </a:defRPr>
            </a:pPr>
            <a:endParaRPr sz="1600"/>
          </a:p>
        </p:txBody>
      </p:sp>
      <p:grpSp>
        <p:nvGrpSpPr>
          <p:cNvPr id="870" name="Group 870"/>
          <p:cNvGrpSpPr/>
          <p:nvPr/>
        </p:nvGrpSpPr>
        <p:grpSpPr>
          <a:xfrm>
            <a:off x="8907198" y="5034850"/>
            <a:ext cx="2743292" cy="1219246"/>
            <a:chOff x="-2" y="0"/>
            <a:chExt cx="2057405" cy="914405"/>
          </a:xfrm>
        </p:grpSpPr>
        <p:sp>
          <p:nvSpPr>
            <p:cNvPr id="868" name="Shape 868"/>
            <p:cNvSpPr/>
            <p:nvPr/>
          </p:nvSpPr>
          <p:spPr>
            <a:xfrm>
              <a:off x="1" y="0"/>
              <a:ext cx="2057402" cy="914405"/>
            </a:xfrm>
            <a:prstGeom prst="rect">
              <a:avLst/>
            </a:prstGeom>
            <a:noFill/>
            <a:ln w="9525" cap="flat">
              <a:solidFill>
                <a:srgbClr val="FFFFFF"/>
              </a:solidFill>
              <a:prstDash val="dash"/>
              <a:round/>
            </a:ln>
            <a:effectLst/>
          </p:spPr>
          <p:txBody>
            <a:bodyPr wrap="square" lIns="0" tIns="0" rIns="0" bIns="0" numCol="1" anchor="ctr">
              <a:noAutofit/>
            </a:bodyPr>
            <a:lstStyle/>
            <a:p>
              <a:pPr algn="l" defTabSz="1219261">
                <a:defRPr sz="1000" i="1">
                  <a:solidFill>
                    <a:srgbClr val="FFFF00"/>
                  </a:solidFill>
                  <a:latin typeface="Arial"/>
                  <a:ea typeface="Arial"/>
                  <a:cs typeface="Arial"/>
                  <a:sym typeface="Arial"/>
                </a:defRPr>
              </a:pPr>
              <a:endParaRPr sz="1333"/>
            </a:p>
          </p:txBody>
        </p:sp>
        <p:sp>
          <p:nvSpPr>
            <p:cNvPr id="869" name="Shape 869"/>
            <p:cNvSpPr/>
            <p:nvPr/>
          </p:nvSpPr>
          <p:spPr>
            <a:xfrm>
              <a:off x="-2" y="26447"/>
              <a:ext cx="1507336" cy="8615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0959" tIns="60959" rIns="60959" bIns="60959" numCol="1" anchor="ctr">
              <a:spAutoFit/>
            </a:bodyPr>
            <a:lstStyle/>
            <a:p>
              <a:pPr algn="l" defTabSz="1219261">
                <a:defRPr sz="1800">
                  <a:solidFill>
                    <a:srgbClr val="000000"/>
                  </a:solidFill>
                </a:defRPr>
              </a:pPr>
              <a:r>
                <a:rPr sz="1333" i="1">
                  <a:solidFill>
                    <a:srgbClr val="FFFFFF"/>
                  </a:solidFill>
                  <a:latin typeface="Arial"/>
                  <a:ea typeface="Arial"/>
                  <a:cs typeface="Arial"/>
                  <a:sym typeface="Arial"/>
                </a:rPr>
                <a:t>Provider Characteristics</a:t>
              </a:r>
              <a:endParaRPr sz="2400">
                <a:latin typeface="Gill Sans Light"/>
                <a:ea typeface="Gill Sans Light"/>
                <a:cs typeface="Gill Sans Light"/>
                <a:sym typeface="Gill Sans Light"/>
              </a:endParaRPr>
            </a:p>
            <a:p>
              <a:pPr algn="l" defTabSz="1219261">
                <a:defRPr sz="1800">
                  <a:solidFill>
                    <a:srgbClr val="000000"/>
                  </a:solidFill>
                </a:defRPr>
              </a:pPr>
              <a:r>
                <a:rPr sz="1333" i="1">
                  <a:solidFill>
                    <a:srgbClr val="FFFFFF"/>
                  </a:solidFill>
                  <a:latin typeface="Arial"/>
                  <a:ea typeface="Arial"/>
                  <a:cs typeface="Arial"/>
                  <a:sym typeface="Arial"/>
                </a:rPr>
                <a:t>- Profession </a:t>
              </a:r>
              <a:endParaRPr sz="2400">
                <a:latin typeface="Gill Sans Light"/>
                <a:ea typeface="Gill Sans Light"/>
                <a:cs typeface="Gill Sans Light"/>
                <a:sym typeface="Gill Sans Light"/>
              </a:endParaRPr>
            </a:p>
            <a:p>
              <a:pPr algn="l" defTabSz="1219261">
                <a:buClr>
                  <a:srgbClr val="FFFF00"/>
                </a:buClr>
                <a:buSzPct val="100000"/>
                <a:buFont typeface="Arial"/>
                <a:buChar char="-"/>
                <a:defRPr sz="1800">
                  <a:solidFill>
                    <a:srgbClr val="000000"/>
                  </a:solidFill>
                </a:defRPr>
              </a:pPr>
              <a:r>
                <a:rPr sz="1333" i="1">
                  <a:solidFill>
                    <a:srgbClr val="FFFFFF"/>
                  </a:solidFill>
                  <a:latin typeface="Arial"/>
                  <a:ea typeface="Arial"/>
                  <a:cs typeface="Arial"/>
                  <a:sym typeface="Arial"/>
                </a:rPr>
                <a:t>Critical care expertise</a:t>
              </a:r>
              <a:endParaRPr sz="2400">
                <a:latin typeface="Gill Sans Light"/>
                <a:ea typeface="Gill Sans Light"/>
                <a:cs typeface="Gill Sans Light"/>
                <a:sym typeface="Gill Sans Light"/>
              </a:endParaRPr>
            </a:p>
            <a:p>
              <a:pPr algn="l" defTabSz="1219261">
                <a:buClr>
                  <a:srgbClr val="FFFF00"/>
                </a:buClr>
                <a:buSzPct val="100000"/>
                <a:buFont typeface="Arial"/>
                <a:buChar char="-"/>
                <a:defRPr sz="1800">
                  <a:solidFill>
                    <a:srgbClr val="000000"/>
                  </a:solidFill>
                </a:defRPr>
              </a:pPr>
              <a:r>
                <a:rPr sz="1333" i="1">
                  <a:solidFill>
                    <a:srgbClr val="FFFFFF"/>
                  </a:solidFill>
                  <a:latin typeface="Arial"/>
                  <a:ea typeface="Arial"/>
                  <a:cs typeface="Arial"/>
                  <a:sym typeface="Arial"/>
                </a:rPr>
                <a:t>Educational background</a:t>
              </a:r>
              <a:endParaRPr sz="2400">
                <a:latin typeface="Gill Sans Light"/>
                <a:ea typeface="Gill Sans Light"/>
                <a:cs typeface="Gill Sans Light"/>
                <a:sym typeface="Gill Sans Light"/>
              </a:endParaRPr>
            </a:p>
            <a:p>
              <a:pPr algn="l" defTabSz="1219261">
                <a:buClr>
                  <a:srgbClr val="FFFF00"/>
                </a:buClr>
                <a:buSzPct val="100000"/>
                <a:buFont typeface="Arial"/>
                <a:buChar char="-"/>
                <a:defRPr sz="1800">
                  <a:solidFill>
                    <a:srgbClr val="000000"/>
                  </a:solidFill>
                </a:defRPr>
              </a:pPr>
              <a:r>
                <a:rPr sz="1333" i="1">
                  <a:solidFill>
                    <a:srgbClr val="FFFFFF"/>
                  </a:solidFill>
                  <a:latin typeface="Arial"/>
                  <a:ea typeface="Arial"/>
                  <a:cs typeface="Arial"/>
                  <a:sym typeface="Arial"/>
                </a:rPr>
                <a:t>Personality</a:t>
              </a:r>
            </a:p>
          </p:txBody>
        </p:sp>
      </p:grpSp>
      <p:sp>
        <p:nvSpPr>
          <p:cNvPr id="871" name="Shape 871"/>
          <p:cNvSpPr/>
          <p:nvPr/>
        </p:nvSpPr>
        <p:spPr>
          <a:xfrm flipH="1">
            <a:off x="9415218" y="6254083"/>
            <a:ext cx="203212" cy="203212"/>
          </a:xfrm>
          <a:prstGeom prst="line">
            <a:avLst/>
          </a:prstGeom>
          <a:ln w="38100">
            <a:solidFill>
              <a:srgbClr val="FFFFFF"/>
            </a:solidFill>
            <a:round/>
            <a:tailEnd type="triangle"/>
          </a:ln>
        </p:spPr>
        <p:txBody>
          <a:bodyPr lIns="0" tIns="0" rIns="0" bIns="0"/>
          <a:lstStyle/>
          <a:p>
            <a:pPr algn="l" defTabSz="609630">
              <a:defRPr sz="1200">
                <a:solidFill>
                  <a:srgbClr val="000000"/>
                </a:solidFill>
              </a:defRPr>
            </a:pPr>
            <a:endParaRPr sz="1600"/>
          </a:p>
        </p:txBody>
      </p:sp>
      <p:sp>
        <p:nvSpPr>
          <p:cNvPr id="872" name="Shape 872"/>
          <p:cNvSpPr/>
          <p:nvPr/>
        </p:nvSpPr>
        <p:spPr>
          <a:xfrm>
            <a:off x="10837662" y="6254083"/>
            <a:ext cx="304815" cy="203212"/>
          </a:xfrm>
          <a:prstGeom prst="line">
            <a:avLst/>
          </a:prstGeom>
          <a:ln w="38100">
            <a:solidFill>
              <a:srgbClr val="FFFFFF"/>
            </a:solidFill>
            <a:round/>
            <a:tailEnd type="triangle"/>
          </a:ln>
        </p:spPr>
        <p:txBody>
          <a:bodyPr lIns="0" tIns="0" rIns="0" bIns="0"/>
          <a:lstStyle/>
          <a:p>
            <a:pPr algn="l" defTabSz="609630">
              <a:defRPr sz="1200">
                <a:solidFill>
                  <a:srgbClr val="000000"/>
                </a:solidFill>
              </a:defRPr>
            </a:pPr>
            <a:endParaRPr sz="1600"/>
          </a:p>
        </p:txBody>
      </p:sp>
      <p:sp>
        <p:nvSpPr>
          <p:cNvPr id="873" name="Shape 873"/>
          <p:cNvSpPr/>
          <p:nvPr/>
        </p:nvSpPr>
        <p:spPr>
          <a:xfrm flipV="1">
            <a:off x="10228042" y="4831640"/>
            <a:ext cx="4" cy="203212"/>
          </a:xfrm>
          <a:prstGeom prst="line">
            <a:avLst/>
          </a:prstGeom>
          <a:ln w="38100">
            <a:solidFill>
              <a:srgbClr val="FFFFFF"/>
            </a:solidFill>
            <a:round/>
            <a:tailEnd type="triangle"/>
          </a:ln>
        </p:spPr>
        <p:txBody>
          <a:bodyPr lIns="0" tIns="0" rIns="0" bIns="0"/>
          <a:lstStyle/>
          <a:p>
            <a:pPr algn="l" defTabSz="609630">
              <a:defRPr sz="1200">
                <a:solidFill>
                  <a:srgbClr val="000000"/>
                </a:solidFill>
              </a:defRPr>
            </a:pPr>
            <a:endParaRPr sz="1600"/>
          </a:p>
        </p:txBody>
      </p:sp>
      <p:grpSp>
        <p:nvGrpSpPr>
          <p:cNvPr id="876" name="Group 876"/>
          <p:cNvGrpSpPr/>
          <p:nvPr/>
        </p:nvGrpSpPr>
        <p:grpSpPr>
          <a:xfrm>
            <a:off x="9212014" y="3002782"/>
            <a:ext cx="2133665" cy="609629"/>
            <a:chOff x="0" y="-2"/>
            <a:chExt cx="1600200" cy="457206"/>
          </a:xfrm>
        </p:grpSpPr>
        <p:sp>
          <p:nvSpPr>
            <p:cNvPr id="874" name="Shape 874"/>
            <p:cNvSpPr/>
            <p:nvPr/>
          </p:nvSpPr>
          <p:spPr>
            <a:xfrm>
              <a:off x="0" y="-2"/>
              <a:ext cx="1600200" cy="457206"/>
            </a:xfrm>
            <a:prstGeom prst="rect">
              <a:avLst/>
            </a:prstGeom>
            <a:noFill/>
            <a:ln w="9525" cap="flat">
              <a:solidFill>
                <a:srgbClr val="FFFFFF"/>
              </a:solidFill>
              <a:prstDash val="solid"/>
              <a:round/>
            </a:ln>
            <a:effectLst/>
          </p:spPr>
          <p:txBody>
            <a:bodyPr wrap="square" lIns="0" tIns="0" rIns="0" bIns="0" numCol="1" anchor="ctr">
              <a:noAutofit/>
            </a:bodyPr>
            <a:lstStyle/>
            <a:p>
              <a:pPr algn="l" defTabSz="1219261">
                <a:defRPr sz="1000">
                  <a:solidFill>
                    <a:srgbClr val="FFFF00"/>
                  </a:solidFill>
                  <a:latin typeface="Arial"/>
                  <a:ea typeface="Arial"/>
                  <a:cs typeface="Arial"/>
                  <a:sym typeface="Arial"/>
                </a:defRPr>
              </a:pPr>
              <a:endParaRPr sz="1333"/>
            </a:p>
          </p:txBody>
        </p:sp>
        <p:sp>
          <p:nvSpPr>
            <p:cNvPr id="875" name="Shape 875"/>
            <p:cNvSpPr/>
            <p:nvPr/>
          </p:nvSpPr>
          <p:spPr>
            <a:xfrm>
              <a:off x="112780" y="105517"/>
              <a:ext cx="1375093" cy="2461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0959" tIns="60959" rIns="60959" bIns="60959" numCol="1" anchor="ctr">
              <a:spAutoFit/>
            </a:bodyPr>
            <a:lstStyle>
              <a:lvl1pPr algn="l" defTabSz="914400">
                <a:defRPr sz="1000">
                  <a:solidFill>
                    <a:srgbClr val="FFFFFF"/>
                  </a:solidFill>
                  <a:latin typeface="Arial"/>
                  <a:ea typeface="Arial"/>
                  <a:cs typeface="Arial"/>
                  <a:sym typeface="Arial"/>
                </a:defRPr>
              </a:lvl1pPr>
            </a:lstStyle>
            <a:p>
              <a:pPr lvl="0">
                <a:defRPr sz="1800">
                  <a:solidFill>
                    <a:srgbClr val="000000"/>
                  </a:solidFill>
                </a:defRPr>
              </a:pPr>
              <a:r>
                <a:rPr sz="1333" dirty="0">
                  <a:solidFill>
                    <a:schemeClr val="bg1"/>
                  </a:solidFill>
                </a:rPr>
                <a:t>Patient Characteristics</a:t>
              </a:r>
            </a:p>
          </p:txBody>
        </p:sp>
      </p:grpSp>
      <p:sp>
        <p:nvSpPr>
          <p:cNvPr id="877" name="Shape 877"/>
          <p:cNvSpPr/>
          <p:nvPr/>
        </p:nvSpPr>
        <p:spPr>
          <a:xfrm flipV="1">
            <a:off x="10228042" y="3612403"/>
            <a:ext cx="4" cy="304815"/>
          </a:xfrm>
          <a:prstGeom prst="line">
            <a:avLst/>
          </a:prstGeom>
          <a:ln w="38100">
            <a:solidFill>
              <a:srgbClr val="FFFFFF"/>
            </a:solidFill>
            <a:round/>
            <a:tailEnd type="triangle"/>
          </a:ln>
        </p:spPr>
        <p:txBody>
          <a:bodyPr lIns="0" tIns="0" rIns="0" bIns="0"/>
          <a:lstStyle/>
          <a:p>
            <a:pPr algn="l" defTabSz="609630">
              <a:defRPr sz="1200">
                <a:solidFill>
                  <a:srgbClr val="000000"/>
                </a:solidFill>
              </a:defRPr>
            </a:pPr>
            <a:endParaRPr sz="1600"/>
          </a:p>
        </p:txBody>
      </p:sp>
      <p:sp>
        <p:nvSpPr>
          <p:cNvPr id="878" name="Shape 878"/>
          <p:cNvSpPr/>
          <p:nvPr/>
        </p:nvSpPr>
        <p:spPr>
          <a:xfrm flipV="1">
            <a:off x="10228042" y="2596372"/>
            <a:ext cx="4" cy="406418"/>
          </a:xfrm>
          <a:prstGeom prst="line">
            <a:avLst/>
          </a:prstGeom>
          <a:ln w="38100">
            <a:solidFill>
              <a:srgbClr val="FFFFFF"/>
            </a:solidFill>
            <a:round/>
            <a:tailEnd type="triangle"/>
          </a:ln>
        </p:spPr>
        <p:txBody>
          <a:bodyPr lIns="0" tIns="0" rIns="0" bIns="0"/>
          <a:lstStyle/>
          <a:p>
            <a:pPr algn="l" defTabSz="609630">
              <a:defRPr sz="1200">
                <a:solidFill>
                  <a:srgbClr val="000000"/>
                </a:solidFill>
              </a:defRPr>
            </a:pPr>
            <a:endParaRPr sz="1600"/>
          </a:p>
        </p:txBody>
      </p:sp>
      <p:sp>
        <p:nvSpPr>
          <p:cNvPr id="879" name="Shape 879"/>
          <p:cNvSpPr/>
          <p:nvPr/>
        </p:nvSpPr>
        <p:spPr>
          <a:xfrm>
            <a:off x="3623841" y="3205990"/>
            <a:ext cx="3" cy="812830"/>
          </a:xfrm>
          <a:prstGeom prst="line">
            <a:avLst/>
          </a:prstGeom>
          <a:ln w="38100">
            <a:solidFill>
              <a:srgbClr val="FFFFFF"/>
            </a:solidFill>
            <a:round/>
            <a:tailEnd type="triangle"/>
          </a:ln>
        </p:spPr>
        <p:txBody>
          <a:bodyPr lIns="0" tIns="0" rIns="0" bIns="0"/>
          <a:lstStyle/>
          <a:p>
            <a:pPr algn="l" defTabSz="609630">
              <a:defRPr sz="1200">
                <a:solidFill>
                  <a:srgbClr val="000000"/>
                </a:solidFill>
              </a:defRPr>
            </a:pPr>
            <a:endParaRPr sz="1600"/>
          </a:p>
        </p:txBody>
      </p:sp>
      <p:sp>
        <p:nvSpPr>
          <p:cNvPr id="880" name="Shape 880"/>
          <p:cNvSpPr/>
          <p:nvPr/>
        </p:nvSpPr>
        <p:spPr>
          <a:xfrm flipV="1">
            <a:off x="4538269" y="2596372"/>
            <a:ext cx="508020" cy="1524052"/>
          </a:xfrm>
          <a:prstGeom prst="line">
            <a:avLst/>
          </a:prstGeom>
          <a:ln w="38100">
            <a:solidFill>
              <a:srgbClr val="FFFFFF"/>
            </a:solidFill>
            <a:round/>
            <a:tailEnd type="triangle"/>
          </a:ln>
        </p:spPr>
        <p:txBody>
          <a:bodyPr lIns="0" tIns="0" rIns="0" bIns="0"/>
          <a:lstStyle/>
          <a:p>
            <a:pPr algn="l" defTabSz="609630">
              <a:defRPr sz="1200">
                <a:solidFill>
                  <a:srgbClr val="000000"/>
                </a:solidFill>
              </a:defRPr>
            </a:pPr>
            <a:endParaRPr sz="1600"/>
          </a:p>
        </p:txBody>
      </p:sp>
      <p:grpSp>
        <p:nvGrpSpPr>
          <p:cNvPr id="883" name="Group 883"/>
          <p:cNvGrpSpPr/>
          <p:nvPr/>
        </p:nvGrpSpPr>
        <p:grpSpPr>
          <a:xfrm>
            <a:off x="5655900" y="5339653"/>
            <a:ext cx="1930471" cy="711232"/>
            <a:chOff x="-1" y="-1"/>
            <a:chExt cx="1447808" cy="533406"/>
          </a:xfrm>
        </p:grpSpPr>
        <p:sp>
          <p:nvSpPr>
            <p:cNvPr id="881" name="Shape 881"/>
            <p:cNvSpPr/>
            <p:nvPr/>
          </p:nvSpPr>
          <p:spPr>
            <a:xfrm>
              <a:off x="-1" y="-1"/>
              <a:ext cx="1447808" cy="533406"/>
            </a:xfrm>
            <a:prstGeom prst="rect">
              <a:avLst/>
            </a:prstGeom>
            <a:noFill/>
            <a:ln w="9525" cap="flat">
              <a:solidFill>
                <a:srgbClr val="FFFFFF"/>
              </a:solidFill>
              <a:prstDash val="solid"/>
              <a:round/>
            </a:ln>
            <a:effectLst/>
          </p:spPr>
          <p:txBody>
            <a:bodyPr wrap="square" lIns="0" tIns="0" rIns="0" bIns="0" numCol="1" anchor="ctr">
              <a:noAutofit/>
            </a:bodyPr>
            <a:lstStyle/>
            <a:p>
              <a:pPr algn="l" defTabSz="1219261">
                <a:defRPr sz="1000" i="1">
                  <a:solidFill>
                    <a:srgbClr val="FFFF00"/>
                  </a:solidFill>
                  <a:latin typeface="Arial"/>
                  <a:ea typeface="Arial"/>
                  <a:cs typeface="Arial"/>
                  <a:sym typeface="Arial"/>
                </a:defRPr>
              </a:pPr>
              <a:endParaRPr sz="1333"/>
            </a:p>
          </p:txBody>
        </p:sp>
        <p:sp>
          <p:nvSpPr>
            <p:cNvPr id="882" name="Shape 882"/>
            <p:cNvSpPr/>
            <p:nvPr/>
          </p:nvSpPr>
          <p:spPr>
            <a:xfrm>
              <a:off x="248383" y="66698"/>
              <a:ext cx="911037" cy="399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0959" tIns="60959" rIns="60959" bIns="60959" numCol="1" anchor="ctr">
              <a:spAutoFit/>
            </a:bodyPr>
            <a:lstStyle/>
            <a:p>
              <a:pPr algn="l" defTabSz="1219261">
                <a:defRPr sz="1800">
                  <a:solidFill>
                    <a:srgbClr val="000000"/>
                  </a:solidFill>
                </a:defRPr>
              </a:pPr>
              <a:r>
                <a:rPr sz="1333">
                  <a:solidFill>
                    <a:srgbClr val="FFFFFF"/>
                  </a:solidFill>
                  <a:latin typeface="Arial"/>
                  <a:ea typeface="Arial"/>
                  <a:cs typeface="Arial"/>
                  <a:sym typeface="Arial"/>
                </a:rPr>
                <a:t>System</a:t>
              </a:r>
              <a:endParaRPr sz="2400">
                <a:latin typeface="Gill Sans Light"/>
                <a:ea typeface="Gill Sans Light"/>
                <a:cs typeface="Gill Sans Light"/>
                <a:sym typeface="Gill Sans Light"/>
              </a:endParaRPr>
            </a:p>
            <a:p>
              <a:pPr algn="l" defTabSz="1219261">
                <a:defRPr sz="1800">
                  <a:solidFill>
                    <a:srgbClr val="000000"/>
                  </a:solidFill>
                </a:defRPr>
              </a:pPr>
              <a:r>
                <a:rPr sz="1333">
                  <a:solidFill>
                    <a:srgbClr val="FFFFFF"/>
                  </a:solidFill>
                  <a:latin typeface="Arial"/>
                  <a:ea typeface="Arial"/>
                  <a:cs typeface="Arial"/>
                  <a:sym typeface="Arial"/>
                </a:rPr>
                <a:t>characteristics</a:t>
              </a:r>
            </a:p>
          </p:txBody>
        </p:sp>
      </p:grpSp>
      <p:sp>
        <p:nvSpPr>
          <p:cNvPr id="884" name="Shape 884"/>
          <p:cNvSpPr/>
          <p:nvPr/>
        </p:nvSpPr>
        <p:spPr>
          <a:xfrm flipV="1">
            <a:off x="6570334" y="6050877"/>
            <a:ext cx="4" cy="203212"/>
          </a:xfrm>
          <a:prstGeom prst="line">
            <a:avLst/>
          </a:prstGeom>
          <a:ln>
            <a:solidFill>
              <a:srgbClr val="FFFFFF"/>
            </a:solidFill>
            <a:round/>
          </a:ln>
        </p:spPr>
        <p:txBody>
          <a:bodyPr lIns="0" tIns="0" rIns="0" bIns="0"/>
          <a:lstStyle/>
          <a:p>
            <a:pPr algn="l" defTabSz="609630">
              <a:defRPr sz="1200">
                <a:solidFill>
                  <a:srgbClr val="000000"/>
                </a:solidFill>
              </a:defRPr>
            </a:pPr>
            <a:endParaRPr sz="1600"/>
          </a:p>
        </p:txBody>
      </p:sp>
      <p:pic>
        <p:nvPicPr>
          <p:cNvPr id="85" name="image2.png"/>
          <p:cNvPicPr/>
          <p:nvPr/>
        </p:nvPicPr>
        <p:blipFill>
          <a:blip r:embed="rId2">
            <a:extLst/>
          </a:blip>
          <a:stretch>
            <a:fillRect/>
          </a:stretch>
        </p:blipFill>
        <p:spPr>
          <a:xfrm>
            <a:off x="0" y="212554"/>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p:nvPr/>
        </p:nvSpPr>
        <p:spPr>
          <a:xfrm>
            <a:off x="2149007" y="304931"/>
            <a:ext cx="13852491" cy="1477584"/>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p>
            <a:pPr lvl="0">
              <a:lnSpc>
                <a:spcPct val="90000"/>
              </a:lnSpc>
              <a:defRPr sz="1800">
                <a:solidFill>
                  <a:srgbClr val="000000"/>
                </a:solidFill>
              </a:defRPr>
            </a:pPr>
            <a:r>
              <a:rPr sz="5334" b="1" spc="-52" dirty="0">
                <a:solidFill>
                  <a:srgbClr val="0052E2"/>
                </a:solidFill>
                <a:latin typeface="Avenir Next Condensed"/>
                <a:ea typeface="Avenir Next Condensed"/>
                <a:cs typeface="Avenir Next Condensed"/>
                <a:sym typeface="Avenir Next Condensed"/>
              </a:rPr>
              <a:t>Canadian Malnutrition Task Force </a:t>
            </a:r>
            <a:br>
              <a:rPr sz="5334" b="1" spc="-52" dirty="0">
                <a:solidFill>
                  <a:srgbClr val="0052E2"/>
                </a:solidFill>
                <a:latin typeface="Avenir Next Condensed"/>
                <a:ea typeface="Avenir Next Condensed"/>
                <a:cs typeface="Avenir Next Condensed"/>
                <a:sym typeface="Avenir Next Condensed"/>
              </a:rPr>
            </a:br>
            <a:r>
              <a:rPr sz="5334" b="1" spc="-52" dirty="0">
                <a:solidFill>
                  <a:srgbClr val="0052E2"/>
                </a:solidFill>
                <a:latin typeface="Avenir Next Condensed"/>
                <a:ea typeface="Avenir Next Condensed"/>
                <a:cs typeface="Avenir Next Condensed"/>
                <a:sym typeface="Avenir Next Condensed"/>
              </a:rPr>
              <a:t>Prospective Cohort Study</a:t>
            </a:r>
          </a:p>
        </p:txBody>
      </p:sp>
      <p:sp>
        <p:nvSpPr>
          <p:cNvPr id="73" name="Shape 73"/>
          <p:cNvSpPr/>
          <p:nvPr/>
        </p:nvSpPr>
        <p:spPr>
          <a:xfrm>
            <a:off x="1220686" y="2236979"/>
            <a:ext cx="14898893"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sp>
        <p:nvSpPr>
          <p:cNvPr id="74" name="Shape 74"/>
          <p:cNvSpPr/>
          <p:nvPr/>
        </p:nvSpPr>
        <p:spPr>
          <a:xfrm>
            <a:off x="2319520" y="3656976"/>
            <a:ext cx="15020744" cy="4380647"/>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p>
            <a:pPr algn="l" defTabSz="609630">
              <a:lnSpc>
                <a:spcPct val="110000"/>
              </a:lnSpc>
              <a:defRPr sz="1800">
                <a:solidFill>
                  <a:srgbClr val="000000"/>
                </a:solidFill>
              </a:defRPr>
            </a:pPr>
            <a:r>
              <a:rPr sz="3200">
                <a:latin typeface="Avenir Book"/>
                <a:ea typeface="Avenir Book"/>
                <a:cs typeface="Avenir Book"/>
                <a:sym typeface="Avenir Book"/>
              </a:rPr>
              <a:t>• </a:t>
            </a:r>
            <a:r>
              <a:rPr sz="3734">
                <a:latin typeface="Avenir Book"/>
                <a:ea typeface="Avenir Book"/>
                <a:cs typeface="Avenir Book"/>
                <a:sym typeface="Avenir Book"/>
              </a:rPr>
              <a:t>1015 Patients in 18 Canadian hospital 2010-2013</a:t>
            </a:r>
            <a:endParaRPr sz="2400">
              <a:latin typeface="Gill Sans Light"/>
              <a:ea typeface="Gill Sans Light"/>
              <a:cs typeface="Gill Sans Light"/>
              <a:sym typeface="Gill Sans Light"/>
            </a:endParaRPr>
          </a:p>
          <a:p>
            <a:pPr algn="l" defTabSz="609630">
              <a:lnSpc>
                <a:spcPct val="110000"/>
              </a:lnSpc>
              <a:defRPr sz="1800">
                <a:solidFill>
                  <a:srgbClr val="000000"/>
                </a:solidFill>
              </a:defRPr>
            </a:pPr>
            <a:r>
              <a:rPr sz="3734">
                <a:latin typeface="Avenir Book"/>
                <a:ea typeface="Avenir Book"/>
                <a:cs typeface="Avenir Book"/>
                <a:sym typeface="Avenir Book"/>
              </a:rPr>
              <a:t>• Malnutrition on Admission: 45% of patients </a:t>
            </a:r>
            <a:r>
              <a:rPr sz="3734" baseline="31999">
                <a:latin typeface="Avenir Book"/>
                <a:ea typeface="Avenir Book"/>
                <a:cs typeface="Avenir Book"/>
                <a:sym typeface="Avenir Book"/>
              </a:rPr>
              <a:t>1</a:t>
            </a:r>
            <a:endParaRPr sz="3734">
              <a:latin typeface="Avenir Book"/>
              <a:ea typeface="Avenir Book"/>
              <a:cs typeface="Avenir Book"/>
              <a:sym typeface="Avenir Book"/>
            </a:endParaRPr>
          </a:p>
          <a:p>
            <a:pPr algn="l" defTabSz="609630">
              <a:lnSpc>
                <a:spcPct val="110000"/>
              </a:lnSpc>
              <a:defRPr sz="1800">
                <a:solidFill>
                  <a:srgbClr val="000000"/>
                </a:solidFill>
              </a:defRPr>
            </a:pPr>
            <a:r>
              <a:rPr sz="3734">
                <a:latin typeface="Avenir Book"/>
                <a:ea typeface="Avenir Book"/>
                <a:cs typeface="Avenir Book"/>
                <a:sym typeface="Avenir Book"/>
              </a:rPr>
              <a:t>• Malnutrition associated with:</a:t>
            </a:r>
            <a:endParaRPr sz="2400">
              <a:latin typeface="Gill Sans Light"/>
              <a:ea typeface="Gill Sans Light"/>
              <a:cs typeface="Gill Sans Light"/>
              <a:sym typeface="Gill Sans Light"/>
            </a:endParaRPr>
          </a:p>
          <a:p>
            <a:pPr algn="l" defTabSz="609630">
              <a:lnSpc>
                <a:spcPct val="110000"/>
              </a:lnSpc>
              <a:defRPr sz="1800">
                <a:solidFill>
                  <a:srgbClr val="000000"/>
                </a:solidFill>
              </a:defRPr>
            </a:pPr>
            <a:r>
              <a:rPr sz="3734">
                <a:latin typeface="Avenir Book"/>
                <a:ea typeface="Avenir Book"/>
                <a:cs typeface="Avenir Book"/>
                <a:sym typeface="Avenir Book"/>
              </a:rPr>
              <a:t>	-</a:t>
            </a:r>
            <a:r>
              <a:rPr sz="3200">
                <a:latin typeface="Avenir Book"/>
                <a:ea typeface="Avenir Book"/>
                <a:cs typeface="Avenir Book"/>
                <a:sym typeface="Avenir Book"/>
              </a:rPr>
              <a:t>longer length of stay longer (hazard ratio 0.73 95% CI, 0.62-0.86)</a:t>
            </a:r>
            <a:endParaRPr sz="2400">
              <a:latin typeface="Gill Sans Light"/>
              <a:ea typeface="Gill Sans Light"/>
              <a:cs typeface="Gill Sans Light"/>
              <a:sym typeface="Gill Sans Light"/>
            </a:endParaRPr>
          </a:p>
          <a:p>
            <a:pPr algn="l" defTabSz="609630">
              <a:lnSpc>
                <a:spcPct val="110000"/>
              </a:lnSpc>
              <a:defRPr sz="1800">
                <a:solidFill>
                  <a:srgbClr val="000000"/>
                </a:solidFill>
              </a:defRPr>
            </a:pPr>
            <a:r>
              <a:rPr sz="3200">
                <a:latin typeface="Avenir Book"/>
                <a:ea typeface="Avenir Book"/>
                <a:cs typeface="Avenir Book"/>
                <a:sym typeface="Avenir Book"/>
              </a:rPr>
              <a:t>	-increased 30-Day readmission </a:t>
            </a:r>
            <a:r>
              <a:rPr sz="3200" baseline="31999">
                <a:latin typeface="Avenir Book"/>
                <a:ea typeface="Avenir Book"/>
                <a:cs typeface="Avenir Book"/>
                <a:sym typeface="Avenir Book"/>
              </a:rPr>
              <a:t>2</a:t>
            </a:r>
            <a:endParaRPr sz="3200">
              <a:latin typeface="Avenir Book"/>
              <a:ea typeface="Avenir Book"/>
              <a:cs typeface="Avenir Book"/>
              <a:sym typeface="Avenir Book"/>
            </a:endParaRPr>
          </a:p>
          <a:p>
            <a:pPr algn="l" defTabSz="609630">
              <a:lnSpc>
                <a:spcPct val="110000"/>
              </a:lnSpc>
              <a:defRPr sz="1800">
                <a:solidFill>
                  <a:srgbClr val="000000"/>
                </a:solidFill>
              </a:defRPr>
            </a:pPr>
            <a:r>
              <a:rPr sz="3200">
                <a:latin typeface="Avenir Book"/>
                <a:ea typeface="Avenir Book"/>
                <a:cs typeface="Avenir Book"/>
                <a:sym typeface="Avenir Book"/>
              </a:rPr>
              <a:t>	-increased mortality </a:t>
            </a:r>
            <a:r>
              <a:rPr sz="3200" baseline="31999">
                <a:latin typeface="Avenir Book"/>
                <a:ea typeface="Avenir Book"/>
                <a:cs typeface="Avenir Book"/>
                <a:sym typeface="Avenir Book"/>
              </a:rPr>
              <a:t>3</a:t>
            </a:r>
            <a:endParaRPr sz="3200">
              <a:latin typeface="Avenir Book"/>
              <a:ea typeface="Avenir Book"/>
              <a:cs typeface="Avenir Book"/>
              <a:sym typeface="Avenir Book"/>
            </a:endParaRPr>
          </a:p>
          <a:p>
            <a:pPr algn="l" defTabSz="609630">
              <a:lnSpc>
                <a:spcPct val="110000"/>
              </a:lnSpc>
              <a:defRPr sz="1800">
                <a:solidFill>
                  <a:srgbClr val="000000"/>
                </a:solidFill>
              </a:defRPr>
            </a:pPr>
            <a:r>
              <a:rPr sz="3734">
                <a:latin typeface="Avenir Book"/>
                <a:ea typeface="Avenir Book"/>
                <a:cs typeface="Avenir Book"/>
                <a:sym typeface="Avenir Book"/>
              </a:rPr>
              <a:t>• Costs of Malnutrition 31-34% higher </a:t>
            </a:r>
            <a:r>
              <a:rPr sz="3734" baseline="31999">
                <a:latin typeface="Avenir Book"/>
                <a:ea typeface="Avenir Book"/>
                <a:cs typeface="Avenir Book"/>
                <a:sym typeface="Avenir Book"/>
              </a:rPr>
              <a:t>4</a:t>
            </a:r>
          </a:p>
        </p:txBody>
      </p:sp>
      <p:sp>
        <p:nvSpPr>
          <p:cNvPr id="75" name="Shape 75"/>
          <p:cNvSpPr/>
          <p:nvPr/>
        </p:nvSpPr>
        <p:spPr>
          <a:xfrm>
            <a:off x="2730296" y="8187520"/>
            <a:ext cx="7099596" cy="1286082"/>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p>
            <a:pPr marL="266049" indent="-266049" algn="l" defTabSz="609630">
              <a:buSzPct val="100000"/>
              <a:buFont typeface="Avenir Book"/>
              <a:buAutoNum type="arabicPeriod"/>
              <a:defRPr sz="1800">
                <a:solidFill>
                  <a:srgbClr val="000000"/>
                </a:solidFill>
              </a:defRPr>
            </a:pPr>
            <a:r>
              <a:rPr sz="1867" dirty="0">
                <a:latin typeface="Avenir Book"/>
                <a:ea typeface="Avenir Book"/>
                <a:cs typeface="Avenir Book"/>
                <a:sym typeface="Avenir Book"/>
              </a:rPr>
              <a:t>Allard et al. JPEN 2016 May;40(4):487-97</a:t>
            </a:r>
            <a:endParaRPr sz="2400" dirty="0">
              <a:latin typeface="Gill Sans Light"/>
              <a:ea typeface="Gill Sans Light"/>
              <a:cs typeface="Gill Sans Light"/>
              <a:sym typeface="Gill Sans Light"/>
            </a:endParaRPr>
          </a:p>
          <a:p>
            <a:pPr marL="266049" indent="-266049" algn="l" defTabSz="609630">
              <a:buSzPct val="100000"/>
              <a:buFont typeface="Avenir Book"/>
              <a:buAutoNum type="arabicPeriod"/>
              <a:defRPr sz="1800">
                <a:solidFill>
                  <a:srgbClr val="000000"/>
                </a:solidFill>
              </a:defRPr>
            </a:pPr>
            <a:r>
              <a:rPr sz="1867" dirty="0">
                <a:latin typeface="Avenir Book"/>
                <a:ea typeface="Avenir Book"/>
                <a:cs typeface="Avenir Book"/>
                <a:sym typeface="Avenir Book"/>
              </a:rPr>
              <a:t>Jeejeebhoy et al. Am. J. Clinical Nutritional 2015;101(5):956-65</a:t>
            </a:r>
            <a:endParaRPr sz="2400" dirty="0">
              <a:latin typeface="Gill Sans Light"/>
              <a:ea typeface="Gill Sans Light"/>
              <a:cs typeface="Gill Sans Light"/>
              <a:sym typeface="Gill Sans Light"/>
            </a:endParaRPr>
          </a:p>
          <a:p>
            <a:pPr marL="266049" indent="-266049" algn="l" defTabSz="609630">
              <a:buSzPct val="100000"/>
              <a:buFont typeface="Avenir Book"/>
              <a:buAutoNum type="arabicPeriod"/>
              <a:defRPr sz="1800">
                <a:solidFill>
                  <a:srgbClr val="000000"/>
                </a:solidFill>
              </a:defRPr>
            </a:pPr>
            <a:r>
              <a:rPr sz="1867" dirty="0" err="1">
                <a:latin typeface="Avenir Book"/>
                <a:ea typeface="Avenir Book"/>
                <a:cs typeface="Avenir Book"/>
                <a:sym typeface="Avenir Book"/>
              </a:rPr>
              <a:t>Laporte</a:t>
            </a:r>
            <a:r>
              <a:rPr sz="1867" dirty="0">
                <a:latin typeface="Avenir Book"/>
                <a:ea typeface="Avenir Book"/>
                <a:cs typeface="Avenir Book"/>
                <a:sym typeface="Avenir Book"/>
              </a:rPr>
              <a:t> et al. </a:t>
            </a:r>
            <a:r>
              <a:rPr sz="1867" dirty="0" err="1">
                <a:latin typeface="Avenir Book"/>
                <a:ea typeface="Avenir Book"/>
                <a:cs typeface="Avenir Book"/>
                <a:sym typeface="Avenir Book"/>
              </a:rPr>
              <a:t>Eur</a:t>
            </a:r>
            <a:r>
              <a:rPr sz="1867" dirty="0">
                <a:latin typeface="Avenir Book"/>
                <a:ea typeface="Avenir Book"/>
                <a:cs typeface="Avenir Book"/>
                <a:sym typeface="Avenir Book"/>
              </a:rPr>
              <a:t> J. </a:t>
            </a:r>
            <a:r>
              <a:rPr sz="1867" dirty="0" err="1">
                <a:latin typeface="Avenir Book"/>
                <a:ea typeface="Avenir Book"/>
                <a:cs typeface="Avenir Book"/>
                <a:sym typeface="Avenir Book"/>
              </a:rPr>
              <a:t>Clin</a:t>
            </a:r>
            <a:r>
              <a:rPr sz="1867" dirty="0">
                <a:latin typeface="Avenir Book"/>
                <a:ea typeface="Avenir Book"/>
                <a:cs typeface="Avenir Book"/>
                <a:sym typeface="Avenir Book"/>
              </a:rPr>
              <a:t> </a:t>
            </a:r>
            <a:r>
              <a:rPr sz="1867" dirty="0" err="1">
                <a:latin typeface="Avenir Book"/>
                <a:ea typeface="Avenir Book"/>
                <a:cs typeface="Avenir Book"/>
                <a:sym typeface="Avenir Book"/>
              </a:rPr>
              <a:t>Nutr</a:t>
            </a:r>
            <a:r>
              <a:rPr sz="1867" dirty="0">
                <a:latin typeface="Avenir Book"/>
                <a:ea typeface="Avenir Book"/>
                <a:cs typeface="Avenir Book"/>
                <a:sym typeface="Avenir Book"/>
              </a:rPr>
              <a:t>. 2015;69:558-64 </a:t>
            </a:r>
            <a:endParaRPr sz="2400" dirty="0">
              <a:latin typeface="Gill Sans Light"/>
              <a:ea typeface="Gill Sans Light"/>
              <a:cs typeface="Gill Sans Light"/>
              <a:sym typeface="Gill Sans Light"/>
            </a:endParaRPr>
          </a:p>
          <a:p>
            <a:pPr marL="266049" indent="-266049" algn="l" defTabSz="609630">
              <a:buSzPct val="100000"/>
              <a:buFont typeface="Avenir Book"/>
              <a:buAutoNum type="arabicPeriod"/>
              <a:defRPr sz="1800">
                <a:solidFill>
                  <a:srgbClr val="000000"/>
                </a:solidFill>
              </a:defRPr>
            </a:pPr>
            <a:r>
              <a:rPr sz="1867" dirty="0">
                <a:latin typeface="Avenir Book"/>
                <a:ea typeface="Avenir Book"/>
                <a:cs typeface="Avenir Book"/>
                <a:sym typeface="Avenir Book"/>
              </a:rPr>
              <a:t>Curtis et al. Clinical Nutrition 2016 </a:t>
            </a:r>
            <a:r>
              <a:rPr sz="1867" dirty="0" err="1">
                <a:latin typeface="Avenir Book"/>
                <a:ea typeface="Avenir Book"/>
                <a:cs typeface="Avenir Book"/>
                <a:sym typeface="Avenir Book"/>
              </a:rPr>
              <a:t>Epub</a:t>
            </a:r>
            <a:r>
              <a:rPr sz="1867" dirty="0">
                <a:latin typeface="Avenir Book"/>
                <a:ea typeface="Avenir Book"/>
                <a:cs typeface="Avenir Book"/>
                <a:sym typeface="Avenir Book"/>
              </a:rPr>
              <a:t> ahead of print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677" y="7060692"/>
            <a:ext cx="4825819" cy="2412910"/>
          </a:xfrm>
          <a:prstGeom prst="rect">
            <a:avLst/>
          </a:prstGeom>
        </p:spPr>
      </p:pic>
      <p:pic>
        <p:nvPicPr>
          <p:cNvPr id="8" name="image2.png"/>
          <p:cNvPicPr/>
          <p:nvPr/>
        </p:nvPicPr>
        <p:blipFill>
          <a:blip r:embed="rId4">
            <a:extLst/>
          </a:blip>
          <a:stretch>
            <a:fillRect/>
          </a:stretch>
        </p:blipFill>
        <p:spPr>
          <a:xfrm>
            <a:off x="158287" y="210339"/>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 name="image10.jpeg"/>
          <p:cNvPicPr/>
          <p:nvPr/>
        </p:nvPicPr>
        <p:blipFill>
          <a:blip r:embed="rId2">
            <a:extLst/>
          </a:blip>
          <a:stretch>
            <a:fillRect/>
          </a:stretch>
        </p:blipFill>
        <p:spPr>
          <a:xfrm>
            <a:off x="9296" y="0"/>
            <a:ext cx="17321671" cy="9753600"/>
          </a:xfrm>
          <a:prstGeom prst="rect">
            <a:avLst/>
          </a:prstGeom>
          <a:ln w="12700">
            <a:miter lim="400000"/>
          </a:ln>
        </p:spPr>
      </p:pic>
      <p:sp>
        <p:nvSpPr>
          <p:cNvPr id="708" name="Shape 708"/>
          <p:cNvSpPr/>
          <p:nvPr/>
        </p:nvSpPr>
        <p:spPr>
          <a:xfrm>
            <a:off x="1115930" y="532373"/>
            <a:ext cx="19031647" cy="689420"/>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lnSpc>
                <a:spcPct val="90000"/>
              </a:lnSpc>
              <a:defRPr sz="3500" b="1" spc="-39">
                <a:solidFill>
                  <a:srgbClr val="0050E1"/>
                </a:solidFill>
              </a:defRPr>
            </a:lvl1pPr>
          </a:lstStyle>
          <a:p>
            <a:pPr lvl="0">
              <a:defRPr sz="1800" b="0" spc="0">
                <a:solidFill>
                  <a:srgbClr val="000000"/>
                </a:solidFill>
              </a:defRPr>
            </a:pPr>
            <a:r>
              <a:rPr sz="4978" spc="-55"/>
              <a:t>Top Barriers to Enteral Feeding</a:t>
            </a:r>
          </a:p>
        </p:txBody>
      </p:sp>
      <p:pic>
        <p:nvPicPr>
          <p:cNvPr id="709" name="image41.png"/>
          <p:cNvPicPr/>
          <p:nvPr/>
        </p:nvPicPr>
        <p:blipFill>
          <a:blip r:embed="rId3">
            <a:extLst/>
          </a:blip>
          <a:stretch>
            <a:fillRect/>
          </a:stretch>
        </p:blipFill>
        <p:spPr>
          <a:xfrm>
            <a:off x="-5539552" y="1464954"/>
            <a:ext cx="19423929" cy="7933497"/>
          </a:xfrm>
          <a:prstGeom prst="rect">
            <a:avLst/>
          </a:prstGeom>
          <a:ln w="12700">
            <a:miter lim="400000"/>
          </a:ln>
        </p:spPr>
      </p:pic>
      <p:sp>
        <p:nvSpPr>
          <p:cNvPr id="710" name="Shape 710"/>
          <p:cNvSpPr/>
          <p:nvPr/>
        </p:nvSpPr>
        <p:spPr>
          <a:xfrm>
            <a:off x="11671553" y="9162076"/>
            <a:ext cx="5176644" cy="36529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a:defRPr sz="1200">
                <a:latin typeface="Helvetica Neue Light"/>
                <a:ea typeface="Helvetica Neue Light"/>
                <a:cs typeface="Helvetica Neue Light"/>
                <a:sym typeface="Helvetica Neue Light"/>
              </a:defRPr>
            </a:lvl1pPr>
          </a:lstStyle>
          <a:p>
            <a:pPr lvl="0">
              <a:defRPr sz="1800"/>
            </a:pPr>
            <a:r>
              <a:rPr sz="1707"/>
              <a:t>Cahill J Crit Care 2012 27(6):727-734</a:t>
            </a:r>
          </a:p>
        </p:txBody>
      </p:sp>
      <p:pic>
        <p:nvPicPr>
          <p:cNvPr id="7" name="image2.png"/>
          <p:cNvPicPr/>
          <p:nvPr/>
        </p:nvPicPr>
        <p:blipFill>
          <a:blip r:embed="rId4">
            <a:extLst/>
          </a:blip>
          <a:stretch>
            <a:fillRect/>
          </a:stretch>
        </p:blipFill>
        <p:spPr>
          <a:xfrm>
            <a:off x="146375" y="157596"/>
            <a:ext cx="1829909" cy="661807"/>
          </a:xfrm>
          <a:prstGeom prst="rect">
            <a:avLst/>
          </a:prstGeom>
          <a:ln w="12700">
            <a:miter lim="400000"/>
          </a:ln>
        </p:spPr>
      </p:pic>
    </p:spTree>
    <p:extLst>
      <p:ext uri="{BB962C8B-B14F-4D97-AF65-F5344CB8AC3E}">
        <p14:creationId xmlns:p14="http://schemas.microsoft.com/office/powerpoint/2010/main" val="3160178025"/>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Shape 891"/>
          <p:cNvSpPr/>
          <p:nvPr/>
        </p:nvSpPr>
        <p:spPr>
          <a:xfrm>
            <a:off x="1381801" y="6999731"/>
            <a:ext cx="14657942" cy="2281756"/>
          </a:xfrm>
          <a:prstGeom prst="rect">
            <a:avLst/>
          </a:prstGeom>
          <a:solidFill>
            <a:srgbClr val="0051E2"/>
          </a:soli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sp>
        <p:nvSpPr>
          <p:cNvPr id="893" name="Shape 893"/>
          <p:cNvSpPr>
            <a:spLocks noGrp="1"/>
          </p:cNvSpPr>
          <p:nvPr>
            <p:ph type="title"/>
          </p:nvPr>
        </p:nvSpPr>
        <p:spPr>
          <a:xfrm>
            <a:off x="2558524" y="303359"/>
            <a:ext cx="12223213" cy="1797538"/>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A Quotable Quote</a:t>
            </a:r>
          </a:p>
        </p:txBody>
      </p:sp>
      <p:sp>
        <p:nvSpPr>
          <p:cNvPr id="894" name="Shape 894"/>
          <p:cNvSpPr>
            <a:spLocks noGrp="1"/>
          </p:cNvSpPr>
          <p:nvPr>
            <p:ph type="body" idx="1"/>
          </p:nvPr>
        </p:nvSpPr>
        <p:spPr>
          <a:xfrm>
            <a:off x="3183322" y="2571193"/>
            <a:ext cx="11054900" cy="4818590"/>
          </a:xfrm>
          <a:prstGeom prst="rect">
            <a:avLst/>
          </a:prstGeom>
        </p:spPr>
        <p:txBody>
          <a:bodyPr lIns="60959" tIns="60959" rIns="60959" bIns="60959" anchor="t">
            <a:normAutofit/>
          </a:bodyPr>
          <a:lstStyle/>
          <a:p>
            <a:pPr marL="0" indent="0" algn="ctr" defTabSz="609630">
              <a:spcBef>
                <a:spcPts val="0"/>
              </a:spcBef>
              <a:buSzTx/>
              <a:buNone/>
              <a:defRPr sz="1800">
                <a:solidFill>
                  <a:srgbClr val="000000"/>
                </a:solidFill>
              </a:defRPr>
            </a:pPr>
            <a:r>
              <a:rPr sz="4667" dirty="0">
                <a:latin typeface="Avenir Book"/>
                <a:ea typeface="Avenir Book"/>
                <a:cs typeface="Avenir Book"/>
                <a:sym typeface="Avenir Book"/>
              </a:rPr>
              <a:t>“With critical illness, nutrition is often one of the last things on the minds of the health care team….”</a:t>
            </a:r>
          </a:p>
          <a:p>
            <a:pPr marL="0" indent="0" algn="ctr" defTabSz="609630">
              <a:spcBef>
                <a:spcPts val="0"/>
              </a:spcBef>
              <a:buSzTx/>
              <a:buNone/>
              <a:defRPr sz="1800">
                <a:solidFill>
                  <a:srgbClr val="000000"/>
                </a:solidFill>
              </a:defRPr>
            </a:pPr>
            <a:r>
              <a:rPr dirty="0"/>
              <a:t/>
            </a:r>
            <a:br>
              <a:rPr dirty="0"/>
            </a:br>
            <a:r>
              <a:rPr b="1" dirty="0">
                <a:latin typeface="Avenir Book"/>
                <a:ea typeface="Avenir Book"/>
                <a:cs typeface="Avenir Book"/>
                <a:sym typeface="Avenir Book"/>
              </a:rPr>
              <a:t>Nurse in OPTICS study</a:t>
            </a:r>
          </a:p>
        </p:txBody>
      </p:sp>
      <p:sp>
        <p:nvSpPr>
          <p:cNvPr id="895" name="Shape 895"/>
          <p:cNvSpPr/>
          <p:nvPr/>
        </p:nvSpPr>
        <p:spPr>
          <a:xfrm>
            <a:off x="1442763" y="7545511"/>
            <a:ext cx="14536018" cy="1190196"/>
          </a:xfrm>
          <a:prstGeom prst="rect">
            <a:avLst/>
          </a:prstGeom>
          <a:solidFill>
            <a:srgbClr val="0051E2"/>
          </a:solidFill>
          <a:ln w="12700">
            <a:miter lim="400000"/>
          </a:ln>
          <a:extLst>
            <a:ext uri="{C572A759-6A51-4108-AA02-DFA0A04FC94B}">
              <ma14:wrappingTextBoxFlag xmlns="" xmlns:ma14="http://schemas.microsoft.com/office/mac/drawingml/2011/main" val="1"/>
            </a:ext>
          </a:extLst>
        </p:spPr>
        <p:txBody>
          <a:bodyPr wrap="square" lIns="60959" tIns="60959" rIns="60959" bIns="60959">
            <a:spAutoFit/>
          </a:bodyPr>
          <a:lstStyle/>
          <a:p>
            <a:pPr defTabSz="1219261">
              <a:defRPr sz="1800">
                <a:solidFill>
                  <a:srgbClr val="000000"/>
                </a:solidFill>
              </a:defRPr>
            </a:pPr>
            <a:r>
              <a:rPr sz="3467" dirty="0">
                <a:solidFill>
                  <a:srgbClr val="FFFFFF"/>
                </a:solidFill>
                <a:latin typeface="Avenir Book"/>
                <a:ea typeface="Avenir Book"/>
                <a:cs typeface="Avenir Book"/>
                <a:sym typeface="Avenir Book"/>
              </a:rPr>
              <a:t>How do we change the culture and make nutrition a higher priority? </a:t>
            </a:r>
            <a:endParaRPr sz="2400" dirty="0">
              <a:latin typeface="Gill Sans Light"/>
              <a:ea typeface="Gill Sans Light"/>
              <a:cs typeface="Gill Sans Light"/>
              <a:sym typeface="Gill Sans Light"/>
            </a:endParaRPr>
          </a:p>
          <a:p>
            <a:pPr defTabSz="1219261">
              <a:defRPr sz="1800">
                <a:solidFill>
                  <a:srgbClr val="000000"/>
                </a:solidFill>
              </a:defRPr>
            </a:pPr>
            <a:r>
              <a:rPr sz="3467" dirty="0">
                <a:solidFill>
                  <a:srgbClr val="FFFFFF"/>
                </a:solidFill>
                <a:latin typeface="Avenir Book"/>
                <a:ea typeface="Avenir Book"/>
                <a:cs typeface="Avenir Book"/>
                <a:sym typeface="Avenir Book"/>
              </a:rPr>
              <a:t>Airway, Breathing, Circulation,  D (Digestion), E (Early EN)</a:t>
            </a:r>
          </a:p>
        </p:txBody>
      </p:sp>
      <p:pic>
        <p:nvPicPr>
          <p:cNvPr id="7" name="image2.png"/>
          <p:cNvPicPr/>
          <p:nvPr/>
        </p:nvPicPr>
        <p:blipFill>
          <a:blip r:embed="rId2">
            <a:extLst/>
          </a:blip>
          <a:stretch>
            <a:fillRect/>
          </a:stretch>
        </p:blipFill>
        <p:spPr>
          <a:xfrm>
            <a:off x="151349" y="18807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Shape 898"/>
          <p:cNvSpPr>
            <a:spLocks noGrp="1"/>
          </p:cNvSpPr>
          <p:nvPr>
            <p:ph type="title"/>
          </p:nvPr>
        </p:nvSpPr>
        <p:spPr>
          <a:xfrm>
            <a:off x="1910138" y="0"/>
            <a:ext cx="14076163" cy="2070031"/>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What can we do differently to change performance?</a:t>
            </a:r>
          </a:p>
        </p:txBody>
      </p:sp>
      <p:sp>
        <p:nvSpPr>
          <p:cNvPr id="899" name="Shape 899"/>
          <p:cNvSpPr/>
          <p:nvPr/>
        </p:nvSpPr>
        <p:spPr>
          <a:xfrm>
            <a:off x="5063221" y="8380060"/>
            <a:ext cx="7213820" cy="1107994"/>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defTabSz="457200">
              <a:defRPr sz="2400">
                <a:solidFill>
                  <a:srgbClr val="000000"/>
                </a:solidFill>
                <a:latin typeface="Avenir Book"/>
                <a:ea typeface="Avenir Book"/>
                <a:cs typeface="Avenir Book"/>
                <a:sym typeface="Avenir Book"/>
              </a:defRPr>
            </a:lvl1pPr>
          </a:lstStyle>
          <a:p>
            <a:pPr lvl="0">
              <a:defRPr sz="1800"/>
            </a:pPr>
            <a:r>
              <a:rPr sz="3200"/>
              <a:t>The same thinking that got you into this mess won’t get you out of it!</a:t>
            </a:r>
          </a:p>
        </p:txBody>
      </p:sp>
      <p:pic>
        <p:nvPicPr>
          <p:cNvPr id="900" name="image55.jpeg" descr="think_outside_the_box_by_neho.jpg"/>
          <p:cNvPicPr/>
          <p:nvPr/>
        </p:nvPicPr>
        <p:blipFill>
          <a:blip r:embed="rId2">
            <a:extLst/>
          </a:blip>
          <a:stretch>
            <a:fillRect/>
          </a:stretch>
        </p:blipFill>
        <p:spPr>
          <a:xfrm>
            <a:off x="4481405" y="1879600"/>
            <a:ext cx="8377453" cy="6228755"/>
          </a:xfrm>
          <a:prstGeom prst="rect">
            <a:avLst/>
          </a:prstGeom>
          <a:ln w="12700">
            <a:miter lim="400000"/>
          </a:ln>
        </p:spPr>
      </p:pic>
      <p:sp>
        <p:nvSpPr>
          <p:cNvPr id="901" name="Shape 901"/>
          <p:cNvSpPr/>
          <p:nvPr/>
        </p:nvSpPr>
        <p:spPr>
          <a:xfrm>
            <a:off x="8737866" y="6705656"/>
            <a:ext cx="2540078" cy="410431"/>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r" defTabSz="914400">
              <a:defRPr sz="1400">
                <a:solidFill>
                  <a:srgbClr val="FFFFFF"/>
                </a:solidFill>
                <a:latin typeface="Arial"/>
                <a:ea typeface="Arial"/>
                <a:cs typeface="Arial"/>
                <a:sym typeface="Arial"/>
              </a:defRPr>
            </a:lvl1pPr>
          </a:lstStyle>
          <a:p>
            <a:pPr lvl="0">
              <a:defRPr sz="1800">
                <a:solidFill>
                  <a:srgbClr val="000000"/>
                </a:solidFill>
              </a:defRPr>
            </a:pPr>
            <a:r>
              <a:rPr sz="1867"/>
              <a:t>63</a:t>
            </a:r>
          </a:p>
        </p:txBody>
      </p:sp>
      <p:pic>
        <p:nvPicPr>
          <p:cNvPr id="7" name="image2.png"/>
          <p:cNvPicPr/>
          <p:nvPr/>
        </p:nvPicPr>
        <p:blipFill>
          <a:blip r:embed="rId3">
            <a:extLst/>
          </a:blip>
          <a:stretch>
            <a:fillRect/>
          </a:stretch>
        </p:blipFill>
        <p:spPr>
          <a:xfrm>
            <a:off x="191989" y="18807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Shape 904"/>
          <p:cNvSpPr>
            <a:spLocks noGrp="1"/>
          </p:cNvSpPr>
          <p:nvPr>
            <p:ph type="title"/>
          </p:nvPr>
        </p:nvSpPr>
        <p:spPr>
          <a:xfrm>
            <a:off x="3488373" y="554250"/>
            <a:ext cx="10363516" cy="1524048"/>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Overall Hypothesis</a:t>
            </a:r>
          </a:p>
        </p:txBody>
      </p:sp>
      <p:pic>
        <p:nvPicPr>
          <p:cNvPr id="905" name="image56.jpeg" descr="http://static.abbottnutrition.com/cms-prod/malnutrition.com/img/mal-web-feature-press-release.jpg"/>
          <p:cNvPicPr/>
          <p:nvPr/>
        </p:nvPicPr>
        <p:blipFill>
          <a:blip r:embed="rId2">
            <a:extLst/>
          </a:blip>
          <a:stretch>
            <a:fillRect/>
          </a:stretch>
        </p:blipFill>
        <p:spPr>
          <a:xfrm>
            <a:off x="6377446" y="5392567"/>
            <a:ext cx="4585369" cy="3363068"/>
          </a:xfrm>
          <a:prstGeom prst="rect">
            <a:avLst/>
          </a:prstGeom>
          <a:ln w="12700">
            <a:miter lim="400000"/>
          </a:ln>
        </p:spPr>
      </p:pic>
      <p:sp>
        <p:nvSpPr>
          <p:cNvPr id="906" name="Shape 906"/>
          <p:cNvSpPr/>
          <p:nvPr/>
        </p:nvSpPr>
        <p:spPr>
          <a:xfrm>
            <a:off x="3742380" y="2217640"/>
            <a:ext cx="10109509" cy="2486833"/>
          </a:xfrm>
          <a:prstGeom prst="rect">
            <a:avLst/>
          </a:prstGeom>
          <a:ln w="12700">
            <a:miter lim="400000"/>
          </a:ln>
          <a:extLst>
            <a:ext uri="{C572A759-6A51-4108-AA02-DFA0A04FC94B}">
              <ma14:wrappingTextBoxFlag xmlns="" xmlns:ma14="http://schemas.microsoft.com/office/mac/drawingml/2011/main" val="1"/>
            </a:ext>
          </a:extLst>
        </p:spPr>
        <p:txBody>
          <a:bodyPr wrap="square" lIns="60959" tIns="60959" rIns="60959" bIns="60959">
            <a:spAutoFit/>
          </a:bodyPr>
          <a:lstStyle>
            <a:lvl1pPr defTabSz="457200">
              <a:lnSpc>
                <a:spcPct val="120000"/>
              </a:lnSpc>
              <a:defRPr sz="2400">
                <a:solidFill>
                  <a:srgbClr val="000000"/>
                </a:solidFill>
                <a:latin typeface="Avenir Book"/>
                <a:ea typeface="Avenir Book"/>
                <a:cs typeface="Avenir Book"/>
                <a:sym typeface="Avenir Book"/>
              </a:defRPr>
            </a:lvl1pPr>
          </a:lstStyle>
          <a:p>
            <a:pPr lvl="0">
              <a:defRPr sz="1800"/>
            </a:pPr>
            <a:r>
              <a:rPr sz="3200" dirty="0"/>
              <a:t>Educating families about the importance of nutrition and capacitating them advocate for better nutrition for their loved one in the ICU will result in better nutrition delivery during critical illness and in the recovery phase</a:t>
            </a:r>
          </a:p>
        </p:txBody>
      </p:sp>
      <p:sp>
        <p:nvSpPr>
          <p:cNvPr id="907" name="Shape 907"/>
          <p:cNvSpPr/>
          <p:nvPr/>
        </p:nvSpPr>
        <p:spPr>
          <a:xfrm>
            <a:off x="5883170" y="5113882"/>
            <a:ext cx="5330087" cy="4123634"/>
          </a:xfrm>
          <a:prstGeom prst="rect">
            <a:avLst/>
          </a:prstGeom>
          <a:ln w="6350">
            <a:solidFill>
              <a:srgbClr val="808785"/>
            </a:solidFill>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pic>
        <p:nvPicPr>
          <p:cNvPr id="7" name="image2.png"/>
          <p:cNvPicPr/>
          <p:nvPr/>
        </p:nvPicPr>
        <p:blipFill>
          <a:blip r:embed="rId3">
            <a:extLst/>
          </a:blip>
          <a:stretch>
            <a:fillRect/>
          </a:stretch>
        </p:blipFill>
        <p:spPr>
          <a:xfrm>
            <a:off x="242789" y="37095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 name="Shape 910"/>
          <p:cNvSpPr>
            <a:spLocks noGrp="1"/>
          </p:cNvSpPr>
          <p:nvPr>
            <p:ph type="title"/>
          </p:nvPr>
        </p:nvSpPr>
        <p:spPr>
          <a:xfrm>
            <a:off x="1910080" y="142239"/>
            <a:ext cx="14299923" cy="2060279"/>
          </a:xfrm>
          <a:prstGeom prst="rect">
            <a:avLst/>
          </a:prstGeom>
        </p:spPr>
        <p:txBody>
          <a:bodyPr lIns="60959" tIns="60959" rIns="60959" bIns="60959" anchor="ctr">
            <a:normAutofit/>
          </a:bodyPr>
          <a:lstStyle/>
          <a:p>
            <a:pPr lvl="0">
              <a:lnSpc>
                <a:spcPct val="90000"/>
              </a:lnSpc>
              <a:defRPr sz="1800" cap="none">
                <a:solidFill>
                  <a:srgbClr val="000000"/>
                </a:solidFill>
              </a:defRPr>
            </a:pPr>
            <a:r>
              <a:rPr sz="4000" b="1" spc="-133" dirty="0" err="1">
                <a:solidFill>
                  <a:srgbClr val="0052E2"/>
                </a:solidFill>
                <a:latin typeface="Avenir Next Condensed"/>
                <a:ea typeface="Avenir Next Condensed"/>
                <a:cs typeface="Avenir Next Condensed"/>
                <a:sym typeface="Avenir Next Condensed"/>
              </a:rPr>
              <a:t>OPTimal</a:t>
            </a:r>
            <a:r>
              <a:rPr sz="4000" b="1" spc="-133" dirty="0">
                <a:solidFill>
                  <a:srgbClr val="0052E2"/>
                </a:solidFill>
                <a:latin typeface="Avenir Next Condensed"/>
                <a:ea typeface="Avenir Next Condensed"/>
                <a:cs typeface="Avenir Next Condensed"/>
                <a:sym typeface="Avenir Next Condensed"/>
              </a:rPr>
              <a:t> Nutrition by Informing and Capacitating Family Members of Best Practices </a:t>
            </a:r>
            <a:br>
              <a:rPr sz="4000" b="1" spc="-133" dirty="0">
                <a:solidFill>
                  <a:srgbClr val="0052E2"/>
                </a:solidFill>
                <a:latin typeface="Avenir Next Condensed"/>
                <a:ea typeface="Avenir Next Condensed"/>
                <a:cs typeface="Avenir Next Condensed"/>
                <a:sym typeface="Avenir Next Condensed"/>
              </a:rPr>
            </a:br>
            <a:r>
              <a:rPr sz="3200" b="1" spc="-133" dirty="0">
                <a:solidFill>
                  <a:srgbClr val="0052E2"/>
                </a:solidFill>
                <a:latin typeface="Avenir Next Condensed"/>
                <a:ea typeface="Avenir Next Condensed"/>
                <a:cs typeface="Avenir Next Condensed"/>
                <a:sym typeface="Avenir Next Condensed"/>
              </a:rPr>
              <a:t>A multifaceted intervention</a:t>
            </a:r>
          </a:p>
        </p:txBody>
      </p:sp>
      <p:sp>
        <p:nvSpPr>
          <p:cNvPr id="911" name="Shape 911"/>
          <p:cNvSpPr>
            <a:spLocks noGrp="1"/>
          </p:cNvSpPr>
          <p:nvPr>
            <p:ph type="body" idx="1"/>
          </p:nvPr>
        </p:nvSpPr>
        <p:spPr>
          <a:xfrm>
            <a:off x="1144340" y="2022340"/>
            <a:ext cx="5387082" cy="853050"/>
          </a:xfrm>
          <a:prstGeom prst="rect">
            <a:avLst/>
          </a:prstGeom>
        </p:spPr>
        <p:txBody>
          <a:bodyPr lIns="60959" tIns="60959" rIns="60959" bIns="60959" anchor="b">
            <a:normAutofit/>
          </a:bodyPr>
          <a:lstStyle>
            <a:lvl1pPr marL="0" indent="0" defTabSz="457200">
              <a:spcBef>
                <a:spcPts val="0"/>
              </a:spcBef>
              <a:buSzTx/>
              <a:buNone/>
              <a:defRPr sz="2400" b="1">
                <a:solidFill>
                  <a:srgbClr val="000000"/>
                </a:solidFill>
                <a:latin typeface="Avenir Book"/>
                <a:ea typeface="Avenir Book"/>
                <a:cs typeface="Avenir Book"/>
                <a:sym typeface="Avenir Book"/>
              </a:defRPr>
            </a:lvl1pPr>
          </a:lstStyle>
          <a:p>
            <a:pPr lvl="0">
              <a:defRPr sz="1800" b="0"/>
            </a:pPr>
            <a:r>
              <a:rPr sz="3200"/>
              <a:t>Family Facing</a:t>
            </a:r>
          </a:p>
        </p:txBody>
      </p:sp>
      <p:sp>
        <p:nvSpPr>
          <p:cNvPr id="912" name="Shape 912"/>
          <p:cNvSpPr/>
          <p:nvPr/>
        </p:nvSpPr>
        <p:spPr>
          <a:xfrm>
            <a:off x="1187637" y="3305078"/>
            <a:ext cx="4633263" cy="455566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marL="537591" indent="-537591" algn="l" defTabSz="609630">
              <a:lnSpc>
                <a:spcPct val="120000"/>
              </a:lnSpc>
              <a:buSzPct val="100000"/>
              <a:buFont typeface="Avenir Book"/>
              <a:buChar char="•"/>
              <a:defRPr sz="1800">
                <a:solidFill>
                  <a:srgbClr val="000000"/>
                </a:solidFill>
              </a:defRPr>
            </a:pPr>
            <a:r>
              <a:rPr sz="2667" dirty="0">
                <a:latin typeface="Avenir Book"/>
                <a:ea typeface="Avenir Book"/>
                <a:cs typeface="Avenir Book"/>
                <a:sym typeface="Avenir Book"/>
              </a:rPr>
              <a:t>Educational sessions after ICU admission and on transfer to ward</a:t>
            </a:r>
            <a:endParaRPr sz="2400" dirty="0">
              <a:latin typeface="Gill Sans Light"/>
              <a:ea typeface="Gill Sans Light"/>
              <a:cs typeface="Gill Sans Light"/>
              <a:sym typeface="Gill Sans Light"/>
            </a:endParaRPr>
          </a:p>
          <a:p>
            <a:pPr marL="537591" indent="-537591" algn="l" defTabSz="609630">
              <a:lnSpc>
                <a:spcPct val="120000"/>
              </a:lnSpc>
              <a:buSzPct val="100000"/>
              <a:buFont typeface="Avenir Book"/>
              <a:buChar char="•"/>
              <a:defRPr sz="1800">
                <a:solidFill>
                  <a:srgbClr val="000000"/>
                </a:solidFill>
              </a:defRPr>
            </a:pPr>
            <a:r>
              <a:rPr sz="2667" dirty="0">
                <a:latin typeface="Avenir Book"/>
                <a:ea typeface="Avenir Book"/>
                <a:cs typeface="Avenir Book"/>
                <a:sym typeface="Avenir Book"/>
              </a:rPr>
              <a:t>Educational Booklet and videos</a:t>
            </a:r>
            <a:endParaRPr sz="2400" dirty="0">
              <a:latin typeface="Gill Sans Light"/>
              <a:ea typeface="Gill Sans Light"/>
              <a:cs typeface="Gill Sans Light"/>
              <a:sym typeface="Gill Sans Light"/>
            </a:endParaRPr>
          </a:p>
          <a:p>
            <a:pPr marL="537591" indent="-537591" algn="l" defTabSz="609630">
              <a:lnSpc>
                <a:spcPct val="120000"/>
              </a:lnSpc>
              <a:buSzPct val="100000"/>
              <a:buFont typeface="Avenir Book"/>
              <a:buChar char="•"/>
              <a:defRPr sz="1800">
                <a:solidFill>
                  <a:srgbClr val="000000"/>
                </a:solidFill>
              </a:defRPr>
            </a:pPr>
            <a:r>
              <a:rPr sz="2667" dirty="0">
                <a:latin typeface="Avenir Book"/>
                <a:ea typeface="Avenir Book"/>
                <a:cs typeface="Avenir Book"/>
                <a:sym typeface="Avenir Book"/>
                <a:hlinkClick r:id="rId2"/>
              </a:rPr>
              <a:t>Instructional video</a:t>
            </a:r>
            <a:endParaRPr sz="2667" dirty="0">
              <a:latin typeface="Avenir Book"/>
              <a:ea typeface="Avenir Book"/>
              <a:cs typeface="Avenir Book"/>
              <a:sym typeface="Avenir Book"/>
            </a:endParaRPr>
          </a:p>
          <a:p>
            <a:pPr marL="537591" indent="-537591" algn="l" defTabSz="609630">
              <a:lnSpc>
                <a:spcPct val="120000"/>
              </a:lnSpc>
              <a:buSzPct val="100000"/>
              <a:buFont typeface="Avenir Book"/>
              <a:buChar char="•"/>
              <a:defRPr sz="1800">
                <a:solidFill>
                  <a:srgbClr val="000000"/>
                </a:solidFill>
              </a:defRPr>
            </a:pPr>
            <a:r>
              <a:rPr sz="2667" dirty="0">
                <a:latin typeface="Avenir Book"/>
                <a:ea typeface="Avenir Book"/>
                <a:cs typeface="Avenir Book"/>
                <a:sym typeface="Avenir Book"/>
              </a:rPr>
              <a:t>Nutrition Diary tool</a:t>
            </a:r>
            <a:endParaRPr sz="2400" dirty="0">
              <a:latin typeface="Gill Sans Light"/>
              <a:ea typeface="Gill Sans Light"/>
              <a:cs typeface="Gill Sans Light"/>
              <a:sym typeface="Gill Sans Light"/>
            </a:endParaRPr>
          </a:p>
          <a:p>
            <a:pPr marL="537591" indent="-537591" algn="l" defTabSz="609630">
              <a:lnSpc>
                <a:spcPct val="120000"/>
              </a:lnSpc>
              <a:buSzPct val="100000"/>
              <a:buFont typeface="Avenir Book"/>
              <a:buChar char="•"/>
              <a:defRPr sz="1800">
                <a:solidFill>
                  <a:srgbClr val="000000"/>
                </a:solidFill>
              </a:defRPr>
            </a:pPr>
            <a:r>
              <a:rPr sz="2667" dirty="0">
                <a:latin typeface="Avenir Book"/>
                <a:ea typeface="Avenir Book"/>
                <a:cs typeface="Avenir Book"/>
                <a:sym typeface="Avenir Book"/>
              </a:rPr>
              <a:t>Dietitian Support thru out</a:t>
            </a:r>
            <a:endParaRPr sz="2400" dirty="0">
              <a:latin typeface="Gill Sans Light"/>
              <a:ea typeface="Gill Sans Light"/>
              <a:cs typeface="Gill Sans Light"/>
              <a:sym typeface="Gill Sans Light"/>
            </a:endParaRPr>
          </a:p>
          <a:p>
            <a:pPr marL="537591" indent="-537591" algn="l" defTabSz="609630">
              <a:lnSpc>
                <a:spcPct val="120000"/>
              </a:lnSpc>
              <a:buSzPct val="100000"/>
              <a:buFont typeface="Avenir Book"/>
              <a:buChar char="•"/>
              <a:defRPr sz="1800">
                <a:solidFill>
                  <a:srgbClr val="000000"/>
                </a:solidFill>
              </a:defRPr>
            </a:pPr>
            <a:r>
              <a:rPr sz="2667" dirty="0">
                <a:latin typeface="Avenir Book"/>
                <a:ea typeface="Avenir Book"/>
                <a:cs typeface="Avenir Book"/>
                <a:sym typeface="Avenir Book"/>
              </a:rPr>
              <a:t>Nutrition discharge plan</a:t>
            </a:r>
          </a:p>
        </p:txBody>
      </p:sp>
      <p:sp>
        <p:nvSpPr>
          <p:cNvPr id="913" name="Shape 913"/>
          <p:cNvSpPr/>
          <p:nvPr/>
        </p:nvSpPr>
        <p:spPr>
          <a:xfrm>
            <a:off x="7727987" y="2120480"/>
            <a:ext cx="6590300" cy="71404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nchor="b">
            <a:spAutoFit/>
          </a:bodyPr>
          <a:lstStyle>
            <a:lvl1pPr algn="l" defTabSz="457200">
              <a:lnSpc>
                <a:spcPct val="120000"/>
              </a:lnSpc>
              <a:defRPr sz="2400" b="1">
                <a:solidFill>
                  <a:srgbClr val="000000"/>
                </a:solidFill>
                <a:latin typeface="Avenir Book"/>
                <a:ea typeface="Avenir Book"/>
                <a:cs typeface="Avenir Book"/>
                <a:sym typeface="Avenir Book"/>
              </a:defRPr>
            </a:lvl1pPr>
          </a:lstStyle>
          <a:p>
            <a:pPr lvl="0">
              <a:defRPr sz="1800" b="0"/>
            </a:pPr>
            <a:r>
              <a:rPr sz="3200"/>
              <a:t>Health Care Professional Facing</a:t>
            </a:r>
          </a:p>
        </p:txBody>
      </p:sp>
      <p:sp>
        <p:nvSpPr>
          <p:cNvPr id="914" name="Shape 914"/>
          <p:cNvSpPr/>
          <p:nvPr/>
        </p:nvSpPr>
        <p:spPr>
          <a:xfrm>
            <a:off x="7445123" y="2834520"/>
            <a:ext cx="8433404" cy="7018201"/>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marL="627187" indent="-627187" algn="l" defTabSz="609630">
              <a:lnSpc>
                <a:spcPct val="120000"/>
              </a:lnSpc>
              <a:buSzPct val="100000"/>
              <a:buFont typeface="Avenir Book"/>
              <a:buChar char="•"/>
              <a:defRPr sz="1800">
                <a:solidFill>
                  <a:srgbClr val="000000"/>
                </a:solidFill>
              </a:defRPr>
            </a:pPr>
            <a:r>
              <a:rPr sz="2667" dirty="0">
                <a:latin typeface="Avenir Book"/>
                <a:ea typeface="Avenir Book"/>
                <a:cs typeface="Avenir Book"/>
                <a:sym typeface="Avenir Book"/>
              </a:rPr>
              <a:t>Dietitian led engagement</a:t>
            </a:r>
            <a:endParaRPr sz="2400" dirty="0">
              <a:latin typeface="Gill Sans Light"/>
              <a:ea typeface="Gill Sans Light"/>
              <a:cs typeface="Gill Sans Light"/>
              <a:sym typeface="Gill Sans Light"/>
            </a:endParaRPr>
          </a:p>
          <a:p>
            <a:pPr marL="1236821" lvl="1" indent="-627190" algn="l" defTabSz="609630">
              <a:lnSpc>
                <a:spcPct val="120000"/>
              </a:lnSpc>
              <a:buSzPct val="100000"/>
              <a:buFont typeface="Avenir Book"/>
              <a:buChar char="–"/>
              <a:defRPr sz="1800">
                <a:solidFill>
                  <a:srgbClr val="000000"/>
                </a:solidFill>
              </a:defRPr>
            </a:pPr>
            <a:r>
              <a:rPr sz="2667" dirty="0">
                <a:latin typeface="Avenir Book"/>
                <a:ea typeface="Avenir Book"/>
                <a:cs typeface="Avenir Book"/>
                <a:sym typeface="Avenir Book"/>
              </a:rPr>
              <a:t>Obtaining nutrition history</a:t>
            </a:r>
            <a:endParaRPr sz="2400" dirty="0">
              <a:latin typeface="Gill Sans Light"/>
              <a:ea typeface="Gill Sans Light"/>
              <a:cs typeface="Gill Sans Light"/>
              <a:sym typeface="Gill Sans Light"/>
            </a:endParaRPr>
          </a:p>
          <a:p>
            <a:pPr marL="1236821" lvl="1" indent="-627190" algn="l" defTabSz="609630">
              <a:lnSpc>
                <a:spcPct val="120000"/>
              </a:lnSpc>
              <a:buSzPct val="100000"/>
              <a:buFont typeface="Avenir Book"/>
              <a:buChar char="–"/>
              <a:defRPr sz="1800">
                <a:solidFill>
                  <a:srgbClr val="000000"/>
                </a:solidFill>
              </a:defRPr>
            </a:pPr>
            <a:r>
              <a:rPr sz="2667" dirty="0">
                <a:latin typeface="Avenir Book"/>
                <a:ea typeface="Avenir Book"/>
                <a:cs typeface="Avenir Book"/>
                <a:sym typeface="Avenir Book"/>
              </a:rPr>
              <a:t>Providing educational sessions in ICU and ward</a:t>
            </a:r>
            <a:endParaRPr sz="2400" dirty="0">
              <a:latin typeface="Gill Sans Light"/>
              <a:ea typeface="Gill Sans Light"/>
              <a:cs typeface="Gill Sans Light"/>
              <a:sym typeface="Gill Sans Light"/>
            </a:endParaRPr>
          </a:p>
          <a:p>
            <a:pPr marL="1236821" lvl="1" indent="-627190" algn="l" defTabSz="609630">
              <a:lnSpc>
                <a:spcPct val="120000"/>
              </a:lnSpc>
              <a:buSzPct val="100000"/>
              <a:buFont typeface="Avenir Book"/>
              <a:buChar char="–"/>
              <a:defRPr sz="1800">
                <a:solidFill>
                  <a:srgbClr val="000000"/>
                </a:solidFill>
              </a:defRPr>
            </a:pPr>
            <a:r>
              <a:rPr sz="2667" dirty="0">
                <a:latin typeface="Avenir Book"/>
                <a:ea typeface="Avenir Book"/>
                <a:cs typeface="Avenir Book"/>
                <a:sym typeface="Avenir Book"/>
              </a:rPr>
              <a:t>Responsible for developing care plan and handover to ward staff</a:t>
            </a:r>
            <a:endParaRPr sz="2400" dirty="0">
              <a:latin typeface="Gill Sans Light"/>
              <a:ea typeface="Gill Sans Light"/>
              <a:cs typeface="Gill Sans Light"/>
              <a:sym typeface="Gill Sans Light"/>
            </a:endParaRPr>
          </a:p>
          <a:p>
            <a:pPr marL="1236821" lvl="1" indent="-627190" algn="l" defTabSz="609630">
              <a:lnSpc>
                <a:spcPct val="120000"/>
              </a:lnSpc>
              <a:buSzPct val="100000"/>
              <a:buFont typeface="Avenir Book"/>
              <a:buChar char="–"/>
              <a:defRPr sz="1800">
                <a:solidFill>
                  <a:srgbClr val="000000"/>
                </a:solidFill>
              </a:defRPr>
            </a:pPr>
            <a:r>
              <a:rPr sz="2667" dirty="0">
                <a:latin typeface="Avenir Book"/>
                <a:ea typeface="Avenir Book"/>
                <a:cs typeface="Avenir Book"/>
                <a:sym typeface="Avenir Book"/>
              </a:rPr>
              <a:t>Introduce Nutrition Diary tool</a:t>
            </a:r>
            <a:endParaRPr sz="2400" dirty="0">
              <a:latin typeface="Gill Sans Light"/>
              <a:ea typeface="Gill Sans Light"/>
              <a:cs typeface="Gill Sans Light"/>
              <a:sym typeface="Gill Sans Light"/>
            </a:endParaRPr>
          </a:p>
          <a:p>
            <a:pPr marL="1236821" lvl="1" indent="-627190" algn="l" defTabSz="609630">
              <a:lnSpc>
                <a:spcPct val="120000"/>
              </a:lnSpc>
              <a:buSzPct val="100000"/>
              <a:buFont typeface="Avenir Book"/>
              <a:buChar char="–"/>
              <a:defRPr sz="1800">
                <a:solidFill>
                  <a:srgbClr val="000000"/>
                </a:solidFill>
              </a:defRPr>
            </a:pPr>
            <a:r>
              <a:rPr sz="2667" dirty="0">
                <a:latin typeface="Avenir Book"/>
                <a:ea typeface="Avenir Book"/>
                <a:cs typeface="Avenir Book"/>
                <a:sym typeface="Avenir Book"/>
              </a:rPr>
              <a:t>Follow up in ICU and on ward</a:t>
            </a:r>
            <a:endParaRPr sz="2400" dirty="0">
              <a:latin typeface="Gill Sans Light"/>
              <a:ea typeface="Gill Sans Light"/>
              <a:cs typeface="Gill Sans Light"/>
              <a:sym typeface="Gill Sans Light"/>
            </a:endParaRPr>
          </a:p>
          <a:p>
            <a:pPr marL="1236821" lvl="1" indent="-627190" algn="l" defTabSz="609630">
              <a:lnSpc>
                <a:spcPct val="120000"/>
              </a:lnSpc>
              <a:buSzPct val="100000"/>
              <a:buFont typeface="Avenir Book"/>
              <a:buChar char="–"/>
              <a:defRPr sz="1800">
                <a:solidFill>
                  <a:srgbClr val="000000"/>
                </a:solidFill>
              </a:defRPr>
            </a:pPr>
            <a:r>
              <a:rPr sz="2667" dirty="0">
                <a:latin typeface="Avenir Book"/>
                <a:ea typeface="Avenir Book"/>
                <a:cs typeface="Avenir Book"/>
                <a:sym typeface="Avenir Book"/>
              </a:rPr>
              <a:t>Nutrition discharge plan for home</a:t>
            </a:r>
            <a:endParaRPr sz="2400" dirty="0">
              <a:latin typeface="Gill Sans Light"/>
              <a:ea typeface="Gill Sans Light"/>
              <a:cs typeface="Gill Sans Light"/>
              <a:sym typeface="Gill Sans Light"/>
            </a:endParaRPr>
          </a:p>
          <a:p>
            <a:pPr marL="627187" indent="-627187" algn="l" defTabSz="609630">
              <a:lnSpc>
                <a:spcPct val="120000"/>
              </a:lnSpc>
              <a:buSzPct val="100000"/>
              <a:buFont typeface="Avenir Book"/>
              <a:buChar char="•"/>
              <a:defRPr sz="1800">
                <a:solidFill>
                  <a:srgbClr val="000000"/>
                </a:solidFill>
              </a:defRPr>
            </a:pPr>
            <a:r>
              <a:rPr sz="2667" dirty="0">
                <a:latin typeface="Avenir Book"/>
                <a:ea typeface="Avenir Book"/>
                <a:cs typeface="Avenir Book"/>
                <a:sym typeface="Avenir Book"/>
              </a:rPr>
              <a:t>3-day calorie counts</a:t>
            </a:r>
            <a:endParaRPr sz="2400" dirty="0">
              <a:latin typeface="Gill Sans Light"/>
              <a:ea typeface="Gill Sans Light"/>
              <a:cs typeface="Gill Sans Light"/>
              <a:sym typeface="Gill Sans Light"/>
            </a:endParaRPr>
          </a:p>
          <a:p>
            <a:pPr marL="627187" indent="-627187" algn="l" defTabSz="609630">
              <a:lnSpc>
                <a:spcPct val="120000"/>
              </a:lnSpc>
              <a:buSzPct val="100000"/>
              <a:buFont typeface="Avenir Book"/>
              <a:buChar char="•"/>
              <a:defRPr sz="1800">
                <a:solidFill>
                  <a:srgbClr val="000000"/>
                </a:solidFill>
              </a:defRPr>
            </a:pPr>
            <a:r>
              <a:rPr sz="2667" dirty="0">
                <a:latin typeface="Avenir Book"/>
                <a:ea typeface="Avenir Book"/>
                <a:cs typeface="Avenir Book"/>
                <a:sym typeface="Avenir Book"/>
              </a:rPr>
              <a:t>Training materials (NIBBLES) for other HCP on nutrition and recovery</a:t>
            </a:r>
            <a:endParaRPr sz="2400" dirty="0">
              <a:latin typeface="Gill Sans Light"/>
              <a:ea typeface="Gill Sans Light"/>
              <a:cs typeface="Gill Sans Light"/>
              <a:sym typeface="Gill Sans Light"/>
            </a:endParaRPr>
          </a:p>
          <a:p>
            <a:pPr marL="627187" indent="-627187" algn="l" defTabSz="609630">
              <a:lnSpc>
                <a:spcPct val="120000"/>
              </a:lnSpc>
              <a:buSzPct val="100000"/>
              <a:buFont typeface="Avenir Book"/>
              <a:buChar char="•"/>
              <a:defRPr sz="1800">
                <a:solidFill>
                  <a:srgbClr val="000000"/>
                </a:solidFill>
              </a:defRPr>
            </a:pPr>
            <a:r>
              <a:rPr sz="2667" dirty="0">
                <a:latin typeface="Avenir Book"/>
                <a:ea typeface="Avenir Book"/>
                <a:cs typeface="Avenir Book"/>
                <a:sym typeface="Avenir Book"/>
              </a:rPr>
              <a:t>Orientation to the family facing materials</a:t>
            </a:r>
            <a:endParaRPr sz="2400" dirty="0">
              <a:latin typeface="Gill Sans Light"/>
              <a:ea typeface="Gill Sans Light"/>
              <a:cs typeface="Gill Sans Light"/>
              <a:sym typeface="Gill Sans Light"/>
            </a:endParaRPr>
          </a:p>
          <a:p>
            <a:pPr marL="627187" indent="-627187" algn="l" defTabSz="609630">
              <a:lnSpc>
                <a:spcPct val="120000"/>
              </a:lnSpc>
              <a:buSzPct val="100000"/>
              <a:buFont typeface="Avenir Book"/>
              <a:buChar char="•"/>
              <a:defRPr sz="1800">
                <a:solidFill>
                  <a:srgbClr val="000000"/>
                </a:solidFill>
              </a:defRPr>
            </a:pPr>
            <a:r>
              <a:rPr sz="2667" dirty="0">
                <a:latin typeface="Avenir Book"/>
                <a:ea typeface="Avenir Book"/>
                <a:cs typeface="Avenir Book"/>
                <a:sym typeface="Avenir Book"/>
              </a:rPr>
              <a:t>Posters/info graphics</a:t>
            </a:r>
          </a:p>
        </p:txBody>
      </p:sp>
      <p:sp>
        <p:nvSpPr>
          <p:cNvPr id="915" name="Shape 915"/>
          <p:cNvSpPr/>
          <p:nvPr/>
        </p:nvSpPr>
        <p:spPr>
          <a:xfrm flipV="1">
            <a:off x="6367207" y="2411743"/>
            <a:ext cx="3" cy="7946137"/>
          </a:xfrm>
          <a:prstGeom prst="line">
            <a:avLst/>
          </a:prstGeom>
          <a:ln w="25400" cap="rnd">
            <a:solidFill>
              <a:srgbClr val="808785"/>
            </a:solidFill>
            <a:custDash>
              <a:ds d="100000" sp="200000"/>
            </a:custDash>
            <a:miter lim="400000"/>
          </a:ln>
        </p:spPr>
        <p:txBody>
          <a:bodyPr lIns="0" tIns="0" rIns="0" bIns="0"/>
          <a:lstStyle/>
          <a:p>
            <a:pPr algn="l" defTabSz="609630">
              <a:defRPr sz="1200">
                <a:solidFill>
                  <a:srgbClr val="000000"/>
                </a:solidFill>
              </a:defRPr>
            </a:pPr>
            <a:endParaRPr sz="1600"/>
          </a:p>
        </p:txBody>
      </p:sp>
      <p:pic>
        <p:nvPicPr>
          <p:cNvPr id="9" name="image2.png"/>
          <p:cNvPicPr/>
          <p:nvPr/>
        </p:nvPicPr>
        <p:blipFill>
          <a:blip r:embed="rId3">
            <a:extLst/>
          </a:blip>
          <a:stretch>
            <a:fillRect/>
          </a:stretch>
        </p:blipFill>
        <p:spPr>
          <a:xfrm>
            <a:off x="-30480" y="84408"/>
            <a:ext cx="1829909" cy="66180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913">
                                            <p:bg/>
                                          </p:spTgt>
                                        </p:tgtEl>
                                        <p:attrNameLst>
                                          <p:attrName>style.visibility</p:attrName>
                                        </p:attrNameLst>
                                      </p:cBhvr>
                                      <p:to>
                                        <p:strVal val="visible"/>
                                      </p:to>
                                    </p:set>
                                    <p:animEffect transition="in" filter="fade">
                                      <p:cBhvr>
                                        <p:cTn id="7" dur="500"/>
                                        <p:tgtEl>
                                          <p:spTgt spid="913">
                                            <p:bg/>
                                          </p:spTgt>
                                        </p:tgtEl>
                                      </p:cBhvr>
                                    </p:animEffect>
                                  </p:childTnLst>
                                </p:cTn>
                              </p:par>
                              <p:par>
                                <p:cTn id="8" presetID="10" presetClass="entr" presetSubtype="0" fill="hold" grpId="1">
                                  <p:stCondLst>
                                    <p:cond delay="0"/>
                                  </p:stCondLst>
                                  <p:iterate>
                                    <p:tmAbs val="0"/>
                                  </p:iterate>
                                  <p:childTnLst>
                                    <p:set>
                                      <p:cBhvr>
                                        <p:cTn id="9" fill="hold"/>
                                        <p:tgtEl>
                                          <p:spTgt spid="913">
                                            <p:txEl>
                                              <p:pRg st="0" end="0"/>
                                            </p:txEl>
                                          </p:spTgt>
                                        </p:tgtEl>
                                        <p:attrNameLst>
                                          <p:attrName>style.visibility</p:attrName>
                                        </p:attrNameLst>
                                      </p:cBhvr>
                                      <p:to>
                                        <p:strVal val="visible"/>
                                      </p:to>
                                    </p:set>
                                    <p:animEffect transition="in" filter="fade">
                                      <p:cBhvr>
                                        <p:cTn id="10" dur="500"/>
                                        <p:tgtEl>
                                          <p:spTgt spid="913">
                                            <p:txEl>
                                              <p:pRg st="0" end="0"/>
                                            </p:txEl>
                                          </p:spTgt>
                                        </p:tgtEl>
                                      </p:cBhvr>
                                    </p:animEffect>
                                  </p:childTnLst>
                                </p:cTn>
                              </p:par>
                            </p:childTnLst>
                          </p:cTn>
                        </p:par>
                        <p:par>
                          <p:cTn id="11" fill="hold">
                            <p:stCondLst>
                              <p:cond delay="500"/>
                            </p:stCondLst>
                            <p:childTnLst>
                              <p:par>
                                <p:cTn id="12" presetID="10" presetClass="entr" presetSubtype="0" fill="hold" grpId="2" nodeType="afterEffect">
                                  <p:stCondLst>
                                    <p:cond delay="0"/>
                                  </p:stCondLst>
                                  <p:iterate>
                                    <p:tmAbs val="0"/>
                                  </p:iterate>
                                  <p:childTnLst>
                                    <p:set>
                                      <p:cBhvr>
                                        <p:cTn id="13" fill="hold"/>
                                        <p:tgtEl>
                                          <p:spTgt spid="914">
                                            <p:bg/>
                                          </p:spTgt>
                                        </p:tgtEl>
                                        <p:attrNameLst>
                                          <p:attrName>style.visibility</p:attrName>
                                        </p:attrNameLst>
                                      </p:cBhvr>
                                      <p:to>
                                        <p:strVal val="visible"/>
                                      </p:to>
                                    </p:set>
                                    <p:animEffect transition="in" filter="fade">
                                      <p:cBhvr>
                                        <p:cTn id="14" dur="250"/>
                                        <p:tgtEl>
                                          <p:spTgt spid="914">
                                            <p:bg/>
                                          </p:spTgt>
                                        </p:tgtEl>
                                      </p:cBhvr>
                                    </p:animEffect>
                                  </p:childTnLst>
                                </p:cTn>
                              </p:par>
                            </p:childTnLst>
                          </p:cTn>
                        </p:par>
                        <p:par>
                          <p:cTn id="15" fill="hold">
                            <p:stCondLst>
                              <p:cond delay="750"/>
                            </p:stCondLst>
                            <p:childTnLst>
                              <p:par>
                                <p:cTn id="16" presetID="10" presetClass="entr" presetSubtype="0" fill="hold" grpId="2" nodeType="afterEffect">
                                  <p:stCondLst>
                                    <p:cond delay="0"/>
                                  </p:stCondLst>
                                  <p:iterate>
                                    <p:tmAbs val="0"/>
                                  </p:iterate>
                                  <p:childTnLst>
                                    <p:set>
                                      <p:cBhvr>
                                        <p:cTn id="17" fill="hold"/>
                                        <p:tgtEl>
                                          <p:spTgt spid="914">
                                            <p:txEl>
                                              <p:pRg st="0" end="0"/>
                                            </p:txEl>
                                          </p:spTgt>
                                        </p:tgtEl>
                                        <p:attrNameLst>
                                          <p:attrName>style.visibility</p:attrName>
                                        </p:attrNameLst>
                                      </p:cBhvr>
                                      <p:to>
                                        <p:strVal val="visible"/>
                                      </p:to>
                                    </p:set>
                                    <p:animEffect transition="in" filter="fade">
                                      <p:cBhvr>
                                        <p:cTn id="18" dur="250"/>
                                        <p:tgtEl>
                                          <p:spTgt spid="914">
                                            <p:txEl>
                                              <p:pRg st="0" end="0"/>
                                            </p:txEl>
                                          </p:spTgt>
                                        </p:tgtEl>
                                      </p:cBhvr>
                                    </p:animEffect>
                                  </p:childTnLst>
                                </p:cTn>
                              </p:par>
                            </p:childTnLst>
                          </p:cTn>
                        </p:par>
                        <p:par>
                          <p:cTn id="19" fill="hold">
                            <p:stCondLst>
                              <p:cond delay="1000"/>
                            </p:stCondLst>
                            <p:childTnLst>
                              <p:par>
                                <p:cTn id="20" presetID="10" presetClass="entr" presetSubtype="0" fill="hold" grpId="2" nodeType="afterEffect">
                                  <p:stCondLst>
                                    <p:cond delay="0"/>
                                  </p:stCondLst>
                                  <p:iterate>
                                    <p:tmAbs val="0"/>
                                  </p:iterate>
                                  <p:childTnLst>
                                    <p:set>
                                      <p:cBhvr>
                                        <p:cTn id="21" fill="hold"/>
                                        <p:tgtEl>
                                          <p:spTgt spid="914">
                                            <p:txEl>
                                              <p:pRg st="1" end="1"/>
                                            </p:txEl>
                                          </p:spTgt>
                                        </p:tgtEl>
                                        <p:attrNameLst>
                                          <p:attrName>style.visibility</p:attrName>
                                        </p:attrNameLst>
                                      </p:cBhvr>
                                      <p:to>
                                        <p:strVal val="visible"/>
                                      </p:to>
                                    </p:set>
                                    <p:animEffect transition="in" filter="fade">
                                      <p:cBhvr>
                                        <p:cTn id="22" dur="250"/>
                                        <p:tgtEl>
                                          <p:spTgt spid="914">
                                            <p:txEl>
                                              <p:pRg st="1" end="1"/>
                                            </p:txEl>
                                          </p:spTgt>
                                        </p:tgtEl>
                                      </p:cBhvr>
                                    </p:animEffect>
                                  </p:childTnLst>
                                </p:cTn>
                              </p:par>
                            </p:childTnLst>
                          </p:cTn>
                        </p:par>
                        <p:par>
                          <p:cTn id="23" fill="hold">
                            <p:stCondLst>
                              <p:cond delay="1250"/>
                            </p:stCondLst>
                            <p:childTnLst>
                              <p:par>
                                <p:cTn id="24" presetID="10" presetClass="entr" presetSubtype="0" fill="hold" grpId="2" nodeType="afterEffect">
                                  <p:stCondLst>
                                    <p:cond delay="0"/>
                                  </p:stCondLst>
                                  <p:iterate>
                                    <p:tmAbs val="0"/>
                                  </p:iterate>
                                  <p:childTnLst>
                                    <p:set>
                                      <p:cBhvr>
                                        <p:cTn id="25" fill="hold"/>
                                        <p:tgtEl>
                                          <p:spTgt spid="914">
                                            <p:txEl>
                                              <p:pRg st="2" end="2"/>
                                            </p:txEl>
                                          </p:spTgt>
                                        </p:tgtEl>
                                        <p:attrNameLst>
                                          <p:attrName>style.visibility</p:attrName>
                                        </p:attrNameLst>
                                      </p:cBhvr>
                                      <p:to>
                                        <p:strVal val="visible"/>
                                      </p:to>
                                    </p:set>
                                    <p:animEffect transition="in" filter="fade">
                                      <p:cBhvr>
                                        <p:cTn id="26" dur="250"/>
                                        <p:tgtEl>
                                          <p:spTgt spid="914">
                                            <p:txEl>
                                              <p:pRg st="2" end="2"/>
                                            </p:txEl>
                                          </p:spTgt>
                                        </p:tgtEl>
                                      </p:cBhvr>
                                    </p:animEffect>
                                  </p:childTnLst>
                                </p:cTn>
                              </p:par>
                            </p:childTnLst>
                          </p:cTn>
                        </p:par>
                        <p:par>
                          <p:cTn id="27" fill="hold">
                            <p:stCondLst>
                              <p:cond delay="1500"/>
                            </p:stCondLst>
                            <p:childTnLst>
                              <p:par>
                                <p:cTn id="28" presetID="10" presetClass="entr" presetSubtype="0" fill="hold" grpId="2" nodeType="afterEffect">
                                  <p:stCondLst>
                                    <p:cond delay="0"/>
                                  </p:stCondLst>
                                  <p:iterate>
                                    <p:tmAbs val="0"/>
                                  </p:iterate>
                                  <p:childTnLst>
                                    <p:set>
                                      <p:cBhvr>
                                        <p:cTn id="29" fill="hold"/>
                                        <p:tgtEl>
                                          <p:spTgt spid="914">
                                            <p:txEl>
                                              <p:pRg st="3" end="3"/>
                                            </p:txEl>
                                          </p:spTgt>
                                        </p:tgtEl>
                                        <p:attrNameLst>
                                          <p:attrName>style.visibility</p:attrName>
                                        </p:attrNameLst>
                                      </p:cBhvr>
                                      <p:to>
                                        <p:strVal val="visible"/>
                                      </p:to>
                                    </p:set>
                                    <p:animEffect transition="in" filter="fade">
                                      <p:cBhvr>
                                        <p:cTn id="30" dur="250"/>
                                        <p:tgtEl>
                                          <p:spTgt spid="914">
                                            <p:txEl>
                                              <p:pRg st="3" end="3"/>
                                            </p:txEl>
                                          </p:spTgt>
                                        </p:tgtEl>
                                      </p:cBhvr>
                                    </p:animEffect>
                                  </p:childTnLst>
                                </p:cTn>
                              </p:par>
                            </p:childTnLst>
                          </p:cTn>
                        </p:par>
                        <p:par>
                          <p:cTn id="31" fill="hold">
                            <p:stCondLst>
                              <p:cond delay="1750"/>
                            </p:stCondLst>
                            <p:childTnLst>
                              <p:par>
                                <p:cTn id="32" presetID="10" presetClass="entr" presetSubtype="0" fill="hold" grpId="2" nodeType="afterEffect">
                                  <p:stCondLst>
                                    <p:cond delay="0"/>
                                  </p:stCondLst>
                                  <p:iterate>
                                    <p:tmAbs val="0"/>
                                  </p:iterate>
                                  <p:childTnLst>
                                    <p:set>
                                      <p:cBhvr>
                                        <p:cTn id="33" fill="hold"/>
                                        <p:tgtEl>
                                          <p:spTgt spid="914">
                                            <p:txEl>
                                              <p:pRg st="4" end="4"/>
                                            </p:txEl>
                                          </p:spTgt>
                                        </p:tgtEl>
                                        <p:attrNameLst>
                                          <p:attrName>style.visibility</p:attrName>
                                        </p:attrNameLst>
                                      </p:cBhvr>
                                      <p:to>
                                        <p:strVal val="visible"/>
                                      </p:to>
                                    </p:set>
                                    <p:animEffect transition="in" filter="fade">
                                      <p:cBhvr>
                                        <p:cTn id="34" dur="250"/>
                                        <p:tgtEl>
                                          <p:spTgt spid="914">
                                            <p:txEl>
                                              <p:pRg st="4" end="4"/>
                                            </p:txEl>
                                          </p:spTgt>
                                        </p:tgtEl>
                                      </p:cBhvr>
                                    </p:animEffect>
                                  </p:childTnLst>
                                </p:cTn>
                              </p:par>
                            </p:childTnLst>
                          </p:cTn>
                        </p:par>
                        <p:par>
                          <p:cTn id="35" fill="hold">
                            <p:stCondLst>
                              <p:cond delay="2000"/>
                            </p:stCondLst>
                            <p:childTnLst>
                              <p:par>
                                <p:cTn id="36" presetID="10" presetClass="entr" presetSubtype="0" fill="hold" grpId="2" nodeType="afterEffect">
                                  <p:stCondLst>
                                    <p:cond delay="0"/>
                                  </p:stCondLst>
                                  <p:iterate>
                                    <p:tmAbs val="0"/>
                                  </p:iterate>
                                  <p:childTnLst>
                                    <p:set>
                                      <p:cBhvr>
                                        <p:cTn id="37" fill="hold"/>
                                        <p:tgtEl>
                                          <p:spTgt spid="914">
                                            <p:txEl>
                                              <p:pRg st="5" end="5"/>
                                            </p:txEl>
                                          </p:spTgt>
                                        </p:tgtEl>
                                        <p:attrNameLst>
                                          <p:attrName>style.visibility</p:attrName>
                                        </p:attrNameLst>
                                      </p:cBhvr>
                                      <p:to>
                                        <p:strVal val="visible"/>
                                      </p:to>
                                    </p:set>
                                    <p:animEffect transition="in" filter="fade">
                                      <p:cBhvr>
                                        <p:cTn id="38" dur="250"/>
                                        <p:tgtEl>
                                          <p:spTgt spid="914">
                                            <p:txEl>
                                              <p:pRg st="5" end="5"/>
                                            </p:txEl>
                                          </p:spTgt>
                                        </p:tgtEl>
                                      </p:cBhvr>
                                    </p:animEffect>
                                  </p:childTnLst>
                                </p:cTn>
                              </p:par>
                            </p:childTnLst>
                          </p:cTn>
                        </p:par>
                        <p:par>
                          <p:cTn id="39" fill="hold">
                            <p:stCondLst>
                              <p:cond delay="2250"/>
                            </p:stCondLst>
                            <p:childTnLst>
                              <p:par>
                                <p:cTn id="40" presetID="10" presetClass="entr" presetSubtype="0" fill="hold" grpId="2" nodeType="afterEffect">
                                  <p:stCondLst>
                                    <p:cond delay="0"/>
                                  </p:stCondLst>
                                  <p:iterate>
                                    <p:tmAbs val="0"/>
                                  </p:iterate>
                                  <p:childTnLst>
                                    <p:set>
                                      <p:cBhvr>
                                        <p:cTn id="41" fill="hold"/>
                                        <p:tgtEl>
                                          <p:spTgt spid="914">
                                            <p:txEl>
                                              <p:pRg st="6" end="6"/>
                                            </p:txEl>
                                          </p:spTgt>
                                        </p:tgtEl>
                                        <p:attrNameLst>
                                          <p:attrName>style.visibility</p:attrName>
                                        </p:attrNameLst>
                                      </p:cBhvr>
                                      <p:to>
                                        <p:strVal val="visible"/>
                                      </p:to>
                                    </p:set>
                                    <p:animEffect transition="in" filter="fade">
                                      <p:cBhvr>
                                        <p:cTn id="42" dur="250"/>
                                        <p:tgtEl>
                                          <p:spTgt spid="914">
                                            <p:txEl>
                                              <p:pRg st="6" end="6"/>
                                            </p:txEl>
                                          </p:spTgt>
                                        </p:tgtEl>
                                      </p:cBhvr>
                                    </p:animEffect>
                                  </p:childTnLst>
                                </p:cTn>
                              </p:par>
                            </p:childTnLst>
                          </p:cTn>
                        </p:par>
                        <p:par>
                          <p:cTn id="43" fill="hold">
                            <p:stCondLst>
                              <p:cond delay="2500"/>
                            </p:stCondLst>
                            <p:childTnLst>
                              <p:par>
                                <p:cTn id="44" presetID="10" presetClass="entr" presetSubtype="0" fill="hold" grpId="2" nodeType="afterEffect">
                                  <p:stCondLst>
                                    <p:cond delay="0"/>
                                  </p:stCondLst>
                                  <p:iterate>
                                    <p:tmAbs val="0"/>
                                  </p:iterate>
                                  <p:childTnLst>
                                    <p:set>
                                      <p:cBhvr>
                                        <p:cTn id="45" fill="hold"/>
                                        <p:tgtEl>
                                          <p:spTgt spid="914">
                                            <p:txEl>
                                              <p:pRg st="7" end="7"/>
                                            </p:txEl>
                                          </p:spTgt>
                                        </p:tgtEl>
                                        <p:attrNameLst>
                                          <p:attrName>style.visibility</p:attrName>
                                        </p:attrNameLst>
                                      </p:cBhvr>
                                      <p:to>
                                        <p:strVal val="visible"/>
                                      </p:to>
                                    </p:set>
                                    <p:animEffect transition="in" filter="fade">
                                      <p:cBhvr>
                                        <p:cTn id="46" dur="250"/>
                                        <p:tgtEl>
                                          <p:spTgt spid="914">
                                            <p:txEl>
                                              <p:pRg st="7" end="7"/>
                                            </p:txEl>
                                          </p:spTgt>
                                        </p:tgtEl>
                                      </p:cBhvr>
                                    </p:animEffect>
                                  </p:childTnLst>
                                </p:cTn>
                              </p:par>
                            </p:childTnLst>
                          </p:cTn>
                        </p:par>
                        <p:par>
                          <p:cTn id="47" fill="hold">
                            <p:stCondLst>
                              <p:cond delay="2750"/>
                            </p:stCondLst>
                            <p:childTnLst>
                              <p:par>
                                <p:cTn id="48" presetID="10" presetClass="entr" presetSubtype="0" fill="hold" grpId="2" nodeType="afterEffect">
                                  <p:stCondLst>
                                    <p:cond delay="0"/>
                                  </p:stCondLst>
                                  <p:iterate>
                                    <p:tmAbs val="0"/>
                                  </p:iterate>
                                  <p:childTnLst>
                                    <p:set>
                                      <p:cBhvr>
                                        <p:cTn id="49" fill="hold"/>
                                        <p:tgtEl>
                                          <p:spTgt spid="914">
                                            <p:txEl>
                                              <p:pRg st="8" end="8"/>
                                            </p:txEl>
                                          </p:spTgt>
                                        </p:tgtEl>
                                        <p:attrNameLst>
                                          <p:attrName>style.visibility</p:attrName>
                                        </p:attrNameLst>
                                      </p:cBhvr>
                                      <p:to>
                                        <p:strVal val="visible"/>
                                      </p:to>
                                    </p:set>
                                    <p:animEffect transition="in" filter="fade">
                                      <p:cBhvr>
                                        <p:cTn id="50" dur="250"/>
                                        <p:tgtEl>
                                          <p:spTgt spid="914">
                                            <p:txEl>
                                              <p:pRg st="8" end="8"/>
                                            </p:txEl>
                                          </p:spTgt>
                                        </p:tgtEl>
                                      </p:cBhvr>
                                    </p:animEffect>
                                  </p:childTnLst>
                                </p:cTn>
                              </p:par>
                            </p:childTnLst>
                          </p:cTn>
                        </p:par>
                        <p:par>
                          <p:cTn id="51" fill="hold">
                            <p:stCondLst>
                              <p:cond delay="3000"/>
                            </p:stCondLst>
                            <p:childTnLst>
                              <p:par>
                                <p:cTn id="52" presetID="10" presetClass="entr" presetSubtype="0" fill="hold" grpId="2" nodeType="afterEffect">
                                  <p:stCondLst>
                                    <p:cond delay="0"/>
                                  </p:stCondLst>
                                  <p:iterate>
                                    <p:tmAbs val="0"/>
                                  </p:iterate>
                                  <p:childTnLst>
                                    <p:set>
                                      <p:cBhvr>
                                        <p:cTn id="53" fill="hold"/>
                                        <p:tgtEl>
                                          <p:spTgt spid="914">
                                            <p:txEl>
                                              <p:pRg st="9" end="9"/>
                                            </p:txEl>
                                          </p:spTgt>
                                        </p:tgtEl>
                                        <p:attrNameLst>
                                          <p:attrName>style.visibility</p:attrName>
                                        </p:attrNameLst>
                                      </p:cBhvr>
                                      <p:to>
                                        <p:strVal val="visible"/>
                                      </p:to>
                                    </p:set>
                                    <p:animEffect transition="in" filter="fade">
                                      <p:cBhvr>
                                        <p:cTn id="54" dur="250"/>
                                        <p:tgtEl>
                                          <p:spTgt spid="914">
                                            <p:txEl>
                                              <p:pRg st="9" end="9"/>
                                            </p:txEl>
                                          </p:spTgt>
                                        </p:tgtEl>
                                      </p:cBhvr>
                                    </p:animEffect>
                                  </p:childTnLst>
                                </p:cTn>
                              </p:par>
                            </p:childTnLst>
                          </p:cTn>
                        </p:par>
                        <p:par>
                          <p:cTn id="55" fill="hold">
                            <p:stCondLst>
                              <p:cond delay="3250"/>
                            </p:stCondLst>
                            <p:childTnLst>
                              <p:par>
                                <p:cTn id="56" presetID="10" presetClass="entr" presetSubtype="0" fill="hold" grpId="2" nodeType="afterEffect">
                                  <p:stCondLst>
                                    <p:cond delay="0"/>
                                  </p:stCondLst>
                                  <p:iterate>
                                    <p:tmAbs val="0"/>
                                  </p:iterate>
                                  <p:childTnLst>
                                    <p:set>
                                      <p:cBhvr>
                                        <p:cTn id="57" fill="hold"/>
                                        <p:tgtEl>
                                          <p:spTgt spid="914">
                                            <p:txEl>
                                              <p:pRg st="10" end="10"/>
                                            </p:txEl>
                                          </p:spTgt>
                                        </p:tgtEl>
                                        <p:attrNameLst>
                                          <p:attrName>style.visibility</p:attrName>
                                        </p:attrNameLst>
                                      </p:cBhvr>
                                      <p:to>
                                        <p:strVal val="visible"/>
                                      </p:to>
                                    </p:set>
                                    <p:animEffect transition="in" filter="fade">
                                      <p:cBhvr>
                                        <p:cTn id="58" dur="250"/>
                                        <p:tgtEl>
                                          <p:spTgt spid="91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 grpId="1" build="p" bldLvl="5" animBg="1" advAuto="0"/>
      <p:bldP spid="914" grpId="2" build="p" bldLvl="5"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Shape 935"/>
          <p:cNvSpPr>
            <a:spLocks noGrp="1"/>
          </p:cNvSpPr>
          <p:nvPr>
            <p:ph type="title"/>
          </p:nvPr>
        </p:nvSpPr>
        <p:spPr>
          <a:xfrm>
            <a:off x="2364673" y="1237151"/>
            <a:ext cx="12610916" cy="2303008"/>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Overall Hypothesis</a:t>
            </a:r>
          </a:p>
        </p:txBody>
      </p:sp>
      <p:sp>
        <p:nvSpPr>
          <p:cNvPr id="936" name="Shape 936"/>
          <p:cNvSpPr>
            <a:spLocks noGrp="1"/>
          </p:cNvSpPr>
          <p:nvPr>
            <p:ph type="body" idx="1"/>
          </p:nvPr>
        </p:nvSpPr>
        <p:spPr>
          <a:xfrm>
            <a:off x="3183563" y="4325241"/>
            <a:ext cx="10973136" cy="6034804"/>
          </a:xfrm>
          <a:prstGeom prst="rect">
            <a:avLst/>
          </a:prstGeom>
        </p:spPr>
        <p:txBody>
          <a:bodyPr lIns="60959" tIns="60959" rIns="60959" bIns="60959" anchor="t">
            <a:normAutofit/>
          </a:bodyPr>
          <a:lstStyle/>
          <a:p>
            <a:pPr marL="812841" indent="-812841"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We aim to demonstrate that the tools and training provided to families will </a:t>
            </a:r>
          </a:p>
          <a:p>
            <a:pPr marL="774128" lvl="1" indent="-774128" defTabSz="609630">
              <a:spcBef>
                <a:spcPts val="0"/>
              </a:spcBef>
              <a:buSzPct val="100000"/>
              <a:buFont typeface="Avenir Light"/>
              <a:buChar char="–"/>
              <a:defRPr sz="1800">
                <a:solidFill>
                  <a:srgbClr val="000000"/>
                </a:solidFill>
              </a:defRPr>
            </a:pPr>
            <a:r>
              <a:rPr sz="3200">
                <a:latin typeface="Avenir Light"/>
                <a:ea typeface="Avenir Light"/>
                <a:cs typeface="Avenir Light"/>
                <a:sym typeface="Avenir Light"/>
              </a:rPr>
              <a:t>↑ their satisfaction with care, </a:t>
            </a:r>
          </a:p>
          <a:p>
            <a:pPr marL="774128" lvl="1" indent="-774128" defTabSz="609630">
              <a:spcBef>
                <a:spcPts val="0"/>
              </a:spcBef>
              <a:buSzPct val="100000"/>
              <a:buFont typeface="Avenir Light"/>
              <a:buChar char="–"/>
              <a:defRPr sz="1800">
                <a:solidFill>
                  <a:srgbClr val="000000"/>
                </a:solidFill>
              </a:defRPr>
            </a:pPr>
            <a:r>
              <a:rPr sz="3200">
                <a:latin typeface="Avenir Light"/>
                <a:ea typeface="Avenir Light"/>
                <a:cs typeface="Avenir Light"/>
                <a:sym typeface="Avenir Light"/>
              </a:rPr>
              <a:t>↑ their capacity to act as agents of best practice </a:t>
            </a:r>
          </a:p>
          <a:p>
            <a:pPr marL="812841" indent="-812841"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This will translate into better patient outcomes compared to controls. </a:t>
            </a:r>
          </a:p>
        </p:txBody>
      </p:sp>
      <p:sp>
        <p:nvSpPr>
          <p:cNvPr id="937" name="Shape 937"/>
          <p:cNvSpPr/>
          <p:nvPr/>
        </p:nvSpPr>
        <p:spPr>
          <a:xfrm>
            <a:off x="2305025" y="3502884"/>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sp>
        <p:nvSpPr>
          <p:cNvPr id="938" name="Shape 938"/>
          <p:cNvSpPr/>
          <p:nvPr/>
        </p:nvSpPr>
        <p:spPr>
          <a:xfrm>
            <a:off x="7978696" y="212826"/>
            <a:ext cx="1382870" cy="1686093"/>
          </a:xfrm>
          <a:custGeom>
            <a:avLst/>
            <a:gdLst/>
            <a:ahLst/>
            <a:cxnLst>
              <a:cxn ang="0">
                <a:pos x="wd2" y="hd2"/>
              </a:cxn>
              <a:cxn ang="5400000">
                <a:pos x="wd2" y="hd2"/>
              </a:cxn>
              <a:cxn ang="10800000">
                <a:pos x="wd2" y="hd2"/>
              </a:cxn>
              <a:cxn ang="16200000">
                <a:pos x="wd2" y="hd2"/>
              </a:cxn>
            </a:cxnLst>
            <a:rect l="0" t="0" r="r" b="b"/>
            <a:pathLst>
              <a:path w="21338" h="21600" extrusionOk="0">
                <a:moveTo>
                  <a:pt x="6113" y="0"/>
                </a:moveTo>
                <a:lnTo>
                  <a:pt x="14966" y="0"/>
                </a:lnTo>
                <a:lnTo>
                  <a:pt x="13138" y="2075"/>
                </a:lnTo>
                <a:lnTo>
                  <a:pt x="13138" y="7846"/>
                </a:lnTo>
                <a:lnTo>
                  <a:pt x="20599" y="17858"/>
                </a:lnTo>
                <a:cubicBezTo>
                  <a:pt x="21218" y="18422"/>
                  <a:pt x="21469" y="19201"/>
                  <a:pt x="21272" y="19946"/>
                </a:cubicBezTo>
                <a:cubicBezTo>
                  <a:pt x="21078" y="20684"/>
                  <a:pt x="20468" y="21299"/>
                  <a:pt x="19634" y="21600"/>
                </a:cubicBezTo>
                <a:lnTo>
                  <a:pt x="2565" y="21600"/>
                </a:lnTo>
                <a:cubicBezTo>
                  <a:pt x="1450" y="21517"/>
                  <a:pt x="500" y="20894"/>
                  <a:pt x="144" y="20013"/>
                </a:cubicBezTo>
                <a:cubicBezTo>
                  <a:pt x="-131" y="19333"/>
                  <a:pt x="-7" y="18585"/>
                  <a:pt x="479" y="17992"/>
                </a:cubicBezTo>
                <a:lnTo>
                  <a:pt x="7893" y="7802"/>
                </a:lnTo>
                <a:lnTo>
                  <a:pt x="7958" y="1952"/>
                </a:lnTo>
                <a:lnTo>
                  <a:pt x="6113" y="0"/>
                </a:lnTo>
                <a:close/>
              </a:path>
            </a:pathLst>
          </a:custGeom>
          <a:ln w="25400">
            <a:solidFill>
              <a:srgbClr val="0051E2"/>
            </a:solidFill>
            <a:miter lim="400000"/>
          </a:ln>
        </p:spPr>
        <p:txBody>
          <a:bodyPr lIns="0" tIns="0" rIns="0" bIns="0" anchor="ctr"/>
          <a:lstStyle/>
          <a:p>
            <a:pPr lvl="0">
              <a:defRPr>
                <a:latin typeface="Gill Sans Light"/>
                <a:ea typeface="Gill Sans Light"/>
                <a:cs typeface="Gill Sans Light"/>
                <a:sym typeface="Gill Sans Light"/>
              </a:defRPr>
            </a:pPr>
            <a:endParaRPr sz="4800"/>
          </a:p>
        </p:txBody>
      </p:sp>
      <p:sp>
        <p:nvSpPr>
          <p:cNvPr id="939" name="Shape 939"/>
          <p:cNvSpPr/>
          <p:nvPr/>
        </p:nvSpPr>
        <p:spPr>
          <a:xfrm>
            <a:off x="8158839" y="1008595"/>
            <a:ext cx="1025301" cy="694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2408" y="0"/>
                </a:lnTo>
                <a:lnTo>
                  <a:pt x="8691" y="0"/>
                </a:lnTo>
                <a:lnTo>
                  <a:pt x="0" y="21600"/>
                </a:lnTo>
                <a:close/>
              </a:path>
            </a:pathLst>
          </a:custGeom>
          <a:ln>
            <a:solidFill>
              <a:srgbClr val="0051E2"/>
            </a:solidFill>
            <a:miter lim="400000"/>
          </a:ln>
        </p:spPr>
        <p:txBody>
          <a:bodyPr lIns="0" tIns="0" rIns="0" bIns="0" anchor="ctr"/>
          <a:lstStyle/>
          <a:p>
            <a:pPr lvl="0">
              <a:defRPr>
                <a:latin typeface="Gill Sans Light"/>
                <a:ea typeface="Gill Sans Light"/>
                <a:cs typeface="Gill Sans Light"/>
                <a:sym typeface="Gill Sans Light"/>
              </a:defRPr>
            </a:pPr>
            <a:endParaRPr sz="4800"/>
          </a:p>
        </p:txBody>
      </p:sp>
      <p:pic>
        <p:nvPicPr>
          <p:cNvPr id="8" name="image2.png"/>
          <p:cNvPicPr/>
          <p:nvPr/>
        </p:nvPicPr>
        <p:blipFill>
          <a:blip r:embed="rId2">
            <a:extLst/>
          </a:blip>
          <a:stretch>
            <a:fillRect/>
          </a:stretch>
        </p:blipFill>
        <p:spPr>
          <a:xfrm>
            <a:off x="202149" y="21282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Shape 942"/>
          <p:cNvSpPr>
            <a:spLocks noGrp="1"/>
          </p:cNvSpPr>
          <p:nvPr>
            <p:ph type="body" idx="1"/>
          </p:nvPr>
        </p:nvSpPr>
        <p:spPr>
          <a:xfrm>
            <a:off x="3183563" y="4402854"/>
            <a:ext cx="10973136" cy="5080162"/>
          </a:xfrm>
          <a:prstGeom prst="rect">
            <a:avLst/>
          </a:prstGeom>
        </p:spPr>
        <p:txBody>
          <a:bodyPr lIns="60959" tIns="60959" rIns="60959" bIns="60959" anchor="t">
            <a:normAutofit/>
          </a:bodyPr>
          <a:lstStyle/>
          <a:p>
            <a:pPr marL="693944" indent="-693944" defTabSz="591340">
              <a:spcBef>
                <a:spcPts val="0"/>
              </a:spcBef>
              <a:buSzPct val="100000"/>
              <a:buFont typeface="Avenir Book"/>
              <a:defRPr sz="1800">
                <a:solidFill>
                  <a:srgbClr val="000000"/>
                </a:solidFill>
              </a:defRPr>
            </a:pPr>
            <a:r>
              <a:rPr sz="3067" dirty="0">
                <a:latin typeface="Avenir Book"/>
                <a:ea typeface="Avenir Book"/>
                <a:cs typeface="Avenir Book"/>
                <a:sym typeface="Avenir Book"/>
              </a:rPr>
              <a:t>The multi-faceted nutritional strategies tested in this trial will increase nutritional best practices and patient’s physical recovery in older critically ill patients at high nutrition risk. </a:t>
            </a:r>
          </a:p>
          <a:p>
            <a:pPr marL="693944" indent="-693944" defTabSz="591340">
              <a:spcBef>
                <a:spcPts val="0"/>
              </a:spcBef>
              <a:buSzPct val="100000"/>
              <a:buFont typeface="Avenir Book"/>
              <a:defRPr sz="1800">
                <a:solidFill>
                  <a:srgbClr val="000000"/>
                </a:solidFill>
              </a:defRPr>
            </a:pPr>
            <a:r>
              <a:rPr sz="3067" dirty="0">
                <a:latin typeface="Avenir Book"/>
                <a:ea typeface="Avenir Book"/>
                <a:cs typeface="Avenir Book"/>
                <a:sym typeface="Avenir Book"/>
              </a:rPr>
              <a:t>The multi-faceted decision-making strategies tested in this trial will increase reduce psychological distress, improve family satisfaction with decision-making, and reduce the duration of ICU stay for decedents.  </a:t>
            </a:r>
          </a:p>
        </p:txBody>
      </p:sp>
      <p:sp>
        <p:nvSpPr>
          <p:cNvPr id="943" name="Shape 943"/>
          <p:cNvSpPr/>
          <p:nvPr/>
        </p:nvSpPr>
        <p:spPr>
          <a:xfrm>
            <a:off x="2364673" y="1649863"/>
            <a:ext cx="12610916" cy="2303008"/>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nchor="ctr">
            <a:normAutofit/>
          </a:bodyPr>
          <a:lstStyle>
            <a:lvl1pPr>
              <a:lnSpc>
                <a:spcPct val="90000"/>
              </a:lnSpc>
              <a:defRPr sz="4000" b="1"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Specific Hypothesis</a:t>
            </a:r>
          </a:p>
        </p:txBody>
      </p:sp>
      <p:sp>
        <p:nvSpPr>
          <p:cNvPr id="944" name="Shape 944"/>
          <p:cNvSpPr/>
          <p:nvPr/>
        </p:nvSpPr>
        <p:spPr>
          <a:xfrm>
            <a:off x="2305025" y="3502886"/>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sp>
        <p:nvSpPr>
          <p:cNvPr id="945" name="Shape 945"/>
          <p:cNvSpPr/>
          <p:nvPr/>
        </p:nvSpPr>
        <p:spPr>
          <a:xfrm>
            <a:off x="7978696" y="243306"/>
            <a:ext cx="1382870" cy="1686093"/>
          </a:xfrm>
          <a:custGeom>
            <a:avLst/>
            <a:gdLst/>
            <a:ahLst/>
            <a:cxnLst>
              <a:cxn ang="0">
                <a:pos x="wd2" y="hd2"/>
              </a:cxn>
              <a:cxn ang="5400000">
                <a:pos x="wd2" y="hd2"/>
              </a:cxn>
              <a:cxn ang="10800000">
                <a:pos x="wd2" y="hd2"/>
              </a:cxn>
              <a:cxn ang="16200000">
                <a:pos x="wd2" y="hd2"/>
              </a:cxn>
            </a:cxnLst>
            <a:rect l="0" t="0" r="r" b="b"/>
            <a:pathLst>
              <a:path w="21338" h="21600" extrusionOk="0">
                <a:moveTo>
                  <a:pt x="6113" y="0"/>
                </a:moveTo>
                <a:lnTo>
                  <a:pt x="14966" y="0"/>
                </a:lnTo>
                <a:lnTo>
                  <a:pt x="13138" y="2075"/>
                </a:lnTo>
                <a:lnTo>
                  <a:pt x="13138" y="7846"/>
                </a:lnTo>
                <a:lnTo>
                  <a:pt x="20599" y="17858"/>
                </a:lnTo>
                <a:cubicBezTo>
                  <a:pt x="21218" y="18422"/>
                  <a:pt x="21469" y="19201"/>
                  <a:pt x="21272" y="19946"/>
                </a:cubicBezTo>
                <a:cubicBezTo>
                  <a:pt x="21078" y="20684"/>
                  <a:pt x="20468" y="21299"/>
                  <a:pt x="19634" y="21600"/>
                </a:cubicBezTo>
                <a:lnTo>
                  <a:pt x="2565" y="21600"/>
                </a:lnTo>
                <a:cubicBezTo>
                  <a:pt x="1450" y="21517"/>
                  <a:pt x="500" y="20894"/>
                  <a:pt x="144" y="20013"/>
                </a:cubicBezTo>
                <a:cubicBezTo>
                  <a:pt x="-131" y="19333"/>
                  <a:pt x="-7" y="18585"/>
                  <a:pt x="479" y="17992"/>
                </a:cubicBezTo>
                <a:lnTo>
                  <a:pt x="7893" y="7802"/>
                </a:lnTo>
                <a:lnTo>
                  <a:pt x="7958" y="1952"/>
                </a:lnTo>
                <a:lnTo>
                  <a:pt x="6113" y="0"/>
                </a:lnTo>
                <a:close/>
              </a:path>
            </a:pathLst>
          </a:custGeom>
          <a:ln w="25400">
            <a:solidFill>
              <a:srgbClr val="0051E2"/>
            </a:solidFill>
            <a:miter lim="400000"/>
          </a:ln>
        </p:spPr>
        <p:txBody>
          <a:bodyPr lIns="0" tIns="0" rIns="0" bIns="0" anchor="ctr"/>
          <a:lstStyle/>
          <a:p>
            <a:pPr lvl="0">
              <a:defRPr>
                <a:latin typeface="Gill Sans Light"/>
                <a:ea typeface="Gill Sans Light"/>
                <a:cs typeface="Gill Sans Light"/>
                <a:sym typeface="Gill Sans Light"/>
              </a:defRPr>
            </a:pPr>
            <a:endParaRPr sz="4800"/>
          </a:p>
        </p:txBody>
      </p:sp>
      <p:sp>
        <p:nvSpPr>
          <p:cNvPr id="946" name="Shape 946"/>
          <p:cNvSpPr/>
          <p:nvPr/>
        </p:nvSpPr>
        <p:spPr>
          <a:xfrm>
            <a:off x="8158839" y="1059395"/>
            <a:ext cx="1025301" cy="6944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2408" y="0"/>
                </a:lnTo>
                <a:lnTo>
                  <a:pt x="8691" y="0"/>
                </a:lnTo>
                <a:lnTo>
                  <a:pt x="0" y="21600"/>
                </a:lnTo>
                <a:close/>
              </a:path>
            </a:pathLst>
          </a:custGeom>
          <a:ln>
            <a:solidFill>
              <a:srgbClr val="0051E2"/>
            </a:solidFill>
            <a:miter lim="400000"/>
          </a:ln>
        </p:spPr>
        <p:txBody>
          <a:bodyPr lIns="0" tIns="0" rIns="0" bIns="0" anchor="ctr"/>
          <a:lstStyle/>
          <a:p>
            <a:pPr lvl="0">
              <a:defRPr>
                <a:latin typeface="Gill Sans Light"/>
                <a:ea typeface="Gill Sans Light"/>
                <a:cs typeface="Gill Sans Light"/>
                <a:sym typeface="Gill Sans Light"/>
              </a:defRPr>
            </a:pPr>
            <a:endParaRPr sz="4800"/>
          </a:p>
        </p:txBody>
      </p:sp>
      <p:pic>
        <p:nvPicPr>
          <p:cNvPr id="8" name="image2.png"/>
          <p:cNvPicPr/>
          <p:nvPr/>
        </p:nvPicPr>
        <p:blipFill>
          <a:blip r:embed="rId2">
            <a:extLst/>
          </a:blip>
          <a:stretch>
            <a:fillRect/>
          </a:stretch>
        </p:blipFill>
        <p:spPr>
          <a:xfrm>
            <a:off x="131029" y="328728"/>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 name="image6.png"/>
          <p:cNvPicPr/>
          <p:nvPr/>
        </p:nvPicPr>
        <p:blipFill>
          <a:blip r:embed="rId2">
            <a:extLst/>
          </a:blip>
          <a:stretch>
            <a:fillRect/>
          </a:stretch>
        </p:blipFill>
        <p:spPr>
          <a:xfrm>
            <a:off x="1901353" y="955040"/>
            <a:ext cx="13537450" cy="8099532"/>
          </a:xfrm>
          <a:prstGeom prst="rect">
            <a:avLst/>
          </a:prstGeom>
          <a:ln w="12700">
            <a:miter lim="400000"/>
          </a:ln>
          <a:effectLst>
            <a:reflection stA="50000" endPos="40000" dir="5400000" sy="-100000" algn="bl" rotWithShape="0"/>
          </a:effectLst>
        </p:spPr>
      </p:pic>
      <p:sp>
        <p:nvSpPr>
          <p:cNvPr id="949" name="Shape 949"/>
          <p:cNvSpPr/>
          <p:nvPr/>
        </p:nvSpPr>
        <p:spPr>
          <a:xfrm>
            <a:off x="2247667" y="1026160"/>
            <a:ext cx="12844928" cy="7773007"/>
          </a:xfrm>
          <a:prstGeom prst="rect">
            <a:avLst/>
          </a:prstGeom>
          <a:solidFill>
            <a:srgbClr val="FFFFFF"/>
          </a:soli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sp>
        <p:nvSpPr>
          <p:cNvPr id="951" name="Shape 951"/>
          <p:cNvSpPr>
            <a:spLocks noGrp="1"/>
          </p:cNvSpPr>
          <p:nvPr>
            <p:ph type="title"/>
          </p:nvPr>
        </p:nvSpPr>
        <p:spPr>
          <a:xfrm>
            <a:off x="3488319" y="-114581"/>
            <a:ext cx="10363518" cy="1524052"/>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Study Design</a:t>
            </a:r>
          </a:p>
        </p:txBody>
      </p:sp>
      <p:sp>
        <p:nvSpPr>
          <p:cNvPr id="952" name="Shape 952"/>
          <p:cNvSpPr/>
          <p:nvPr/>
        </p:nvSpPr>
        <p:spPr>
          <a:xfrm>
            <a:off x="2726350" y="3659178"/>
            <a:ext cx="2641682" cy="1600436"/>
          </a:xfrm>
          <a:prstGeom prst="rect">
            <a:avLst/>
          </a:prstGeom>
          <a:solidFill>
            <a:srgbClr val="0000FF"/>
          </a:solidFill>
          <a:ln w="12700">
            <a:solidFill>
              <a:srgbClr val="0000FF"/>
            </a:solidFill>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l" defTabSz="914400">
              <a:defRPr sz="1800">
                <a:solidFill>
                  <a:srgbClr val="FFFFFF"/>
                </a:solidFill>
                <a:latin typeface="Arial"/>
                <a:ea typeface="Arial"/>
                <a:cs typeface="Arial"/>
                <a:sym typeface="Arial"/>
              </a:defRPr>
            </a:lvl1pPr>
          </a:lstStyle>
          <a:p>
            <a:pPr lvl="0">
              <a:defRPr>
                <a:solidFill>
                  <a:srgbClr val="000000"/>
                </a:solidFill>
              </a:defRPr>
            </a:pPr>
            <a:r>
              <a:rPr sz="2400" dirty="0">
                <a:solidFill>
                  <a:schemeClr val="bg1"/>
                </a:solidFill>
              </a:rPr>
              <a:t>150 Eligible ‘high-risk’ patients and their family member</a:t>
            </a:r>
          </a:p>
        </p:txBody>
      </p:sp>
      <p:sp>
        <p:nvSpPr>
          <p:cNvPr id="953" name="Shape 953"/>
          <p:cNvSpPr/>
          <p:nvPr/>
        </p:nvSpPr>
        <p:spPr>
          <a:xfrm>
            <a:off x="5439234" y="3556508"/>
            <a:ext cx="2092648" cy="1627535"/>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a:solidFill>
              <a:srgbClr val="FFFFFF"/>
            </a:solidFill>
            <a:round/>
          </a:ln>
        </p:spPr>
        <p:txBody>
          <a:bodyPr lIns="0" tIns="0" rIns="0" bIns="0" anchor="ctr"/>
          <a:lstStyle/>
          <a:p>
            <a:pPr defTabSz="1219261">
              <a:defRPr sz="1800">
                <a:solidFill>
                  <a:srgbClr val="FFFFFF"/>
                </a:solidFill>
                <a:latin typeface="Times New Roman"/>
                <a:ea typeface="Times New Roman"/>
                <a:cs typeface="Times New Roman"/>
                <a:sym typeface="Times New Roman"/>
              </a:defRPr>
            </a:pPr>
            <a:endParaRPr sz="2400"/>
          </a:p>
        </p:txBody>
      </p:sp>
      <p:sp>
        <p:nvSpPr>
          <p:cNvPr id="954" name="Shape 954"/>
          <p:cNvSpPr/>
          <p:nvPr/>
        </p:nvSpPr>
        <p:spPr>
          <a:xfrm>
            <a:off x="7704902" y="2744751"/>
            <a:ext cx="4876951" cy="861772"/>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algn="l" defTabSz="1219261">
              <a:defRPr sz="1800">
                <a:solidFill>
                  <a:srgbClr val="000000"/>
                </a:solidFill>
              </a:defRPr>
            </a:pPr>
            <a:r>
              <a:rPr sz="2400">
                <a:latin typeface="Arial"/>
                <a:ea typeface="Arial"/>
                <a:cs typeface="Arial"/>
                <a:sym typeface="Arial"/>
              </a:rPr>
              <a:t>Nutrition Intervention</a:t>
            </a:r>
            <a:endParaRPr sz="2400">
              <a:latin typeface="Gill Sans Light"/>
              <a:ea typeface="Gill Sans Light"/>
              <a:cs typeface="Gill Sans Light"/>
              <a:sym typeface="Gill Sans Light"/>
            </a:endParaRPr>
          </a:p>
          <a:p>
            <a:pPr algn="l" defTabSz="1219261">
              <a:defRPr sz="1800">
                <a:solidFill>
                  <a:srgbClr val="000000"/>
                </a:solidFill>
              </a:defRPr>
            </a:pPr>
            <a:r>
              <a:rPr sz="2400">
                <a:latin typeface="Arial"/>
                <a:ea typeface="Arial"/>
                <a:cs typeface="Arial"/>
                <a:sym typeface="Arial"/>
              </a:rPr>
              <a:t> (OPTICS)</a:t>
            </a:r>
          </a:p>
        </p:txBody>
      </p:sp>
      <p:sp>
        <p:nvSpPr>
          <p:cNvPr id="955" name="Shape 955"/>
          <p:cNvSpPr/>
          <p:nvPr/>
        </p:nvSpPr>
        <p:spPr>
          <a:xfrm>
            <a:off x="7967145" y="4124859"/>
            <a:ext cx="3942502" cy="861772"/>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l" defTabSz="914400">
              <a:defRPr sz="1800">
                <a:solidFill>
                  <a:srgbClr val="000000"/>
                </a:solidFill>
                <a:latin typeface="Arial"/>
                <a:ea typeface="Arial"/>
                <a:cs typeface="Arial"/>
                <a:sym typeface="Arial"/>
              </a:defRPr>
            </a:lvl1pPr>
          </a:lstStyle>
          <a:p>
            <a:pPr lvl="0"/>
            <a:r>
              <a:rPr sz="2400"/>
              <a:t>Decision Support Intervention (My ICU Guide)</a:t>
            </a:r>
          </a:p>
        </p:txBody>
      </p:sp>
      <p:sp>
        <p:nvSpPr>
          <p:cNvPr id="956" name="Shape 956"/>
          <p:cNvSpPr/>
          <p:nvPr/>
        </p:nvSpPr>
        <p:spPr>
          <a:xfrm>
            <a:off x="7704902" y="5392779"/>
            <a:ext cx="4876951" cy="49244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l" defTabSz="914400">
              <a:defRPr sz="1800">
                <a:solidFill>
                  <a:srgbClr val="000000"/>
                </a:solidFill>
                <a:latin typeface="Arial"/>
                <a:ea typeface="Arial"/>
                <a:cs typeface="Arial"/>
                <a:sym typeface="Arial"/>
              </a:defRPr>
            </a:lvl1pPr>
          </a:lstStyle>
          <a:p>
            <a:pPr lvl="0"/>
            <a:r>
              <a:rPr sz="2400"/>
              <a:t>Usual Care</a:t>
            </a:r>
          </a:p>
        </p:txBody>
      </p:sp>
      <p:sp>
        <p:nvSpPr>
          <p:cNvPr id="957" name="Shape 957"/>
          <p:cNvSpPr/>
          <p:nvPr/>
        </p:nvSpPr>
        <p:spPr>
          <a:xfrm rot="19490922">
            <a:off x="6942878" y="3176563"/>
            <a:ext cx="660423" cy="482620"/>
          </a:xfrm>
          <a:prstGeom prst="rightArrow">
            <a:avLst>
              <a:gd name="adj1" fmla="val 50000"/>
              <a:gd name="adj2" fmla="val 49998"/>
            </a:avLst>
          </a:prstGeom>
          <a:solidFill>
            <a:srgbClr val="0000FF"/>
          </a:solidFill>
          <a:ln w="25400">
            <a:solidFill>
              <a:srgbClr val="0000FF"/>
            </a:solidFill>
            <a:round/>
          </a:ln>
        </p:spPr>
        <p:txBody>
          <a:bodyPr lIns="0" tIns="0" rIns="0" bIns="0" anchor="ctr"/>
          <a:lstStyle/>
          <a:p>
            <a:pPr defTabSz="1219261">
              <a:defRPr sz="1800">
                <a:solidFill>
                  <a:srgbClr val="FFFFFF"/>
                </a:solidFill>
                <a:latin typeface="Times New Roman"/>
                <a:ea typeface="Times New Roman"/>
                <a:cs typeface="Times New Roman"/>
                <a:sym typeface="Times New Roman"/>
              </a:defRPr>
            </a:pPr>
            <a:endParaRPr sz="2400"/>
          </a:p>
        </p:txBody>
      </p:sp>
      <p:sp>
        <p:nvSpPr>
          <p:cNvPr id="958" name="Shape 958"/>
          <p:cNvSpPr/>
          <p:nvPr/>
        </p:nvSpPr>
        <p:spPr>
          <a:xfrm>
            <a:off x="7397775" y="4211642"/>
            <a:ext cx="465686" cy="482620"/>
          </a:xfrm>
          <a:prstGeom prst="rightArrow">
            <a:avLst>
              <a:gd name="adj1" fmla="val 50000"/>
              <a:gd name="adj2" fmla="val 50000"/>
            </a:avLst>
          </a:prstGeom>
          <a:solidFill>
            <a:srgbClr val="0000FF"/>
          </a:solidFill>
          <a:ln w="25400">
            <a:solidFill>
              <a:srgbClr val="0000FF"/>
            </a:solidFill>
            <a:round/>
          </a:ln>
        </p:spPr>
        <p:txBody>
          <a:bodyPr lIns="0" tIns="0" rIns="0" bIns="0" anchor="ctr"/>
          <a:lstStyle/>
          <a:p>
            <a:pPr defTabSz="1219261">
              <a:defRPr sz="1800">
                <a:solidFill>
                  <a:srgbClr val="FFFFFF"/>
                </a:solidFill>
                <a:latin typeface="Times New Roman"/>
                <a:ea typeface="Times New Roman"/>
                <a:cs typeface="Times New Roman"/>
                <a:sym typeface="Times New Roman"/>
              </a:defRPr>
            </a:pPr>
            <a:endParaRPr sz="2400"/>
          </a:p>
        </p:txBody>
      </p:sp>
      <p:sp>
        <p:nvSpPr>
          <p:cNvPr id="959" name="Shape 959"/>
          <p:cNvSpPr/>
          <p:nvPr/>
        </p:nvSpPr>
        <p:spPr>
          <a:xfrm rot="2309866">
            <a:off x="6993680" y="5058335"/>
            <a:ext cx="660423" cy="510138"/>
          </a:xfrm>
          <a:prstGeom prst="rightArrow">
            <a:avLst>
              <a:gd name="adj1" fmla="val 50000"/>
              <a:gd name="adj2" fmla="val 49998"/>
            </a:avLst>
          </a:prstGeom>
          <a:solidFill>
            <a:srgbClr val="0000FF"/>
          </a:solidFill>
          <a:ln w="25400">
            <a:solidFill>
              <a:srgbClr val="0000FF"/>
            </a:solidFill>
            <a:round/>
          </a:ln>
        </p:spPr>
        <p:txBody>
          <a:bodyPr lIns="0" tIns="0" rIns="0" bIns="0" anchor="ctr"/>
          <a:lstStyle/>
          <a:p>
            <a:pPr defTabSz="1219261">
              <a:defRPr sz="1800">
                <a:solidFill>
                  <a:srgbClr val="FFFFFF"/>
                </a:solidFill>
                <a:latin typeface="Times New Roman"/>
                <a:ea typeface="Times New Roman"/>
                <a:cs typeface="Times New Roman"/>
                <a:sym typeface="Times New Roman"/>
              </a:defRPr>
            </a:pPr>
            <a:endParaRPr sz="2400"/>
          </a:p>
        </p:txBody>
      </p:sp>
      <p:sp>
        <p:nvSpPr>
          <p:cNvPr id="960" name="Shape 960"/>
          <p:cNvSpPr/>
          <p:nvPr/>
        </p:nvSpPr>
        <p:spPr>
          <a:xfrm>
            <a:off x="11565819" y="2744750"/>
            <a:ext cx="1016034" cy="35561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230"/>
                  <a:pt x="10800" y="514"/>
                </a:cubicBezTo>
                <a:lnTo>
                  <a:pt x="10800" y="10286"/>
                </a:lnTo>
                <a:cubicBezTo>
                  <a:pt x="10800" y="10570"/>
                  <a:pt x="15635" y="10800"/>
                  <a:pt x="21600" y="10800"/>
                </a:cubicBezTo>
                <a:cubicBezTo>
                  <a:pt x="15635" y="10800"/>
                  <a:pt x="10800" y="11030"/>
                  <a:pt x="10800" y="11314"/>
                </a:cubicBezTo>
                <a:lnTo>
                  <a:pt x="10800" y="21086"/>
                </a:lnTo>
                <a:cubicBezTo>
                  <a:pt x="10800" y="21370"/>
                  <a:pt x="5965" y="21600"/>
                  <a:pt x="0" y="21600"/>
                </a:cubicBezTo>
              </a:path>
            </a:pathLst>
          </a:custGeom>
          <a:noFill/>
          <a:ln w="60325">
            <a:solidFill>
              <a:srgbClr val="0000FF"/>
            </a:solidFill>
            <a:round/>
          </a:ln>
        </p:spPr>
        <p:txBody>
          <a:bodyPr lIns="0" tIns="0" rIns="0" bIns="0" anchor="ctr"/>
          <a:lstStyle/>
          <a:p>
            <a:pPr defTabSz="1219261">
              <a:defRPr sz="1800">
                <a:solidFill>
                  <a:srgbClr val="FFFFFF"/>
                </a:solidFill>
                <a:latin typeface="Times New Roman"/>
                <a:ea typeface="Times New Roman"/>
                <a:cs typeface="Times New Roman"/>
                <a:sym typeface="Times New Roman"/>
              </a:defRPr>
            </a:pPr>
            <a:endParaRPr sz="2400"/>
          </a:p>
        </p:txBody>
      </p:sp>
      <p:sp>
        <p:nvSpPr>
          <p:cNvPr id="961" name="Shape 961"/>
          <p:cNvSpPr/>
          <p:nvPr/>
        </p:nvSpPr>
        <p:spPr>
          <a:xfrm>
            <a:off x="12683453" y="3557574"/>
            <a:ext cx="1930459" cy="1969768"/>
          </a:xfrm>
          <a:prstGeom prst="rect">
            <a:avLst/>
          </a:prstGeom>
          <a:solidFill>
            <a:srgbClr val="0000FF"/>
          </a:solidFill>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l" defTabSz="914400">
              <a:defRPr sz="1800">
                <a:solidFill>
                  <a:srgbClr val="FFFFFF"/>
                </a:solidFill>
                <a:latin typeface="Arial"/>
                <a:ea typeface="Arial"/>
                <a:cs typeface="Arial"/>
                <a:sym typeface="Arial"/>
              </a:defRPr>
            </a:lvl1pPr>
          </a:lstStyle>
          <a:p>
            <a:pPr lvl="0">
              <a:defRPr>
                <a:solidFill>
                  <a:srgbClr val="000000"/>
                </a:solidFill>
              </a:defRPr>
            </a:pPr>
            <a:r>
              <a:rPr sz="2400" dirty="0">
                <a:solidFill>
                  <a:schemeClr val="bg1"/>
                </a:solidFill>
              </a:rPr>
              <a:t>Process Measures and Short-term outcomes</a:t>
            </a:r>
          </a:p>
        </p:txBody>
      </p:sp>
      <p:sp>
        <p:nvSpPr>
          <p:cNvPr id="963" name="Shape 963"/>
          <p:cNvSpPr/>
          <p:nvPr/>
        </p:nvSpPr>
        <p:spPr>
          <a:xfrm>
            <a:off x="5899527" y="3517109"/>
            <a:ext cx="1172269" cy="1706582"/>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lvl1pPr>
              <a:lnSpc>
                <a:spcPct val="90000"/>
              </a:lnSpc>
              <a:defRPr sz="8500" b="1" spc="-85">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11334" spc="-113"/>
              <a:t>R</a:t>
            </a:r>
          </a:p>
        </p:txBody>
      </p:sp>
      <p:pic>
        <p:nvPicPr>
          <p:cNvPr id="18" name="image2.png"/>
          <p:cNvPicPr/>
          <p:nvPr/>
        </p:nvPicPr>
        <p:blipFill>
          <a:blip r:embed="rId3">
            <a:extLst/>
          </a:blip>
          <a:stretch>
            <a:fillRect/>
          </a:stretch>
        </p:blipFill>
        <p:spPr>
          <a:xfrm>
            <a:off x="123130" y="16775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Shape 965"/>
          <p:cNvSpPr/>
          <p:nvPr/>
        </p:nvSpPr>
        <p:spPr>
          <a:xfrm>
            <a:off x="-251223" y="2761835"/>
            <a:ext cx="17842710" cy="923394"/>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5000" b="1" spc="-5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6667" spc="-67"/>
              <a:t>My Big Idea</a:t>
            </a:r>
          </a:p>
        </p:txBody>
      </p:sp>
      <p:sp>
        <p:nvSpPr>
          <p:cNvPr id="966" name="Shape 966"/>
          <p:cNvSpPr/>
          <p:nvPr/>
        </p:nvSpPr>
        <p:spPr>
          <a:xfrm>
            <a:off x="3566402" y="5161039"/>
            <a:ext cx="9889463" cy="4027089"/>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p>
            <a:pPr algn="l" defTabSz="609630">
              <a:lnSpc>
                <a:spcPct val="130000"/>
              </a:lnSpc>
              <a:defRPr sz="1800">
                <a:solidFill>
                  <a:srgbClr val="000000"/>
                </a:solidFill>
              </a:defRPr>
            </a:pPr>
            <a:r>
              <a:rPr sz="3200">
                <a:latin typeface="Avenir Book"/>
                <a:ea typeface="Avenir Book"/>
                <a:cs typeface="Avenir Book"/>
                <a:sym typeface="Avenir Book"/>
              </a:rPr>
              <a:t>• Creation of volunteer-driven, registry-based RCTs</a:t>
            </a:r>
            <a:endParaRPr sz="2400">
              <a:latin typeface="Gill Sans Light"/>
              <a:ea typeface="Gill Sans Light"/>
              <a:cs typeface="Gill Sans Light"/>
              <a:sym typeface="Gill Sans Light"/>
            </a:endParaRPr>
          </a:p>
          <a:p>
            <a:pPr algn="l" defTabSz="609630">
              <a:defRPr sz="1800">
                <a:solidFill>
                  <a:srgbClr val="000000"/>
                </a:solidFill>
              </a:defRPr>
            </a:pPr>
            <a:r>
              <a:rPr sz="3200" spc="-32">
                <a:latin typeface="Avenir Book"/>
                <a:ea typeface="Avenir Book"/>
                <a:cs typeface="Avenir Book"/>
                <a:sym typeface="Avenir Book"/>
              </a:rPr>
              <a:t>• Formation of research networks to foster the growth</a:t>
            </a:r>
            <a:endParaRPr sz="2400">
              <a:latin typeface="Gill Sans Light"/>
              <a:ea typeface="Gill Sans Light"/>
              <a:cs typeface="Gill Sans Light"/>
              <a:sym typeface="Gill Sans Light"/>
            </a:endParaRPr>
          </a:p>
          <a:p>
            <a:pPr lvl="1" indent="304815" algn="l" defTabSz="609630">
              <a:lnSpc>
                <a:spcPct val="130000"/>
              </a:lnSpc>
              <a:defRPr sz="1800">
                <a:solidFill>
                  <a:srgbClr val="000000"/>
                </a:solidFill>
              </a:defRPr>
            </a:pPr>
            <a:r>
              <a:rPr sz="3200">
                <a:latin typeface="Avenir Book"/>
                <a:ea typeface="Avenir Book"/>
                <a:cs typeface="Avenir Book"/>
                <a:sym typeface="Avenir Book"/>
              </a:rPr>
              <a:t>or large scale projects</a:t>
            </a:r>
            <a:endParaRPr sz="2400">
              <a:latin typeface="Gill Sans Light"/>
              <a:ea typeface="Gill Sans Light"/>
              <a:cs typeface="Gill Sans Light"/>
              <a:sym typeface="Gill Sans Light"/>
            </a:endParaRPr>
          </a:p>
          <a:p>
            <a:pPr algn="l" defTabSz="609630">
              <a:lnSpc>
                <a:spcPct val="130000"/>
              </a:lnSpc>
              <a:defRPr sz="1800">
                <a:solidFill>
                  <a:srgbClr val="000000"/>
                </a:solidFill>
              </a:defRPr>
            </a:pPr>
            <a:r>
              <a:rPr sz="3200">
                <a:latin typeface="Avenir Book"/>
                <a:ea typeface="Avenir Book"/>
                <a:cs typeface="Avenir Book"/>
                <a:sym typeface="Avenir Book"/>
              </a:rPr>
              <a:t>• Engagement of patients and families as our partners</a:t>
            </a:r>
            <a:endParaRPr sz="2400">
              <a:latin typeface="Gill Sans Light"/>
              <a:ea typeface="Gill Sans Light"/>
              <a:cs typeface="Gill Sans Light"/>
              <a:sym typeface="Gill Sans Light"/>
            </a:endParaRPr>
          </a:p>
          <a:p>
            <a:pPr algn="l" defTabSz="609630">
              <a:defRPr sz="1800">
                <a:solidFill>
                  <a:srgbClr val="000000"/>
                </a:solidFill>
              </a:defRPr>
            </a:pPr>
            <a:r>
              <a:rPr sz="3200">
                <a:latin typeface="Avenir Book"/>
                <a:ea typeface="Avenir Book"/>
                <a:cs typeface="Avenir Book"/>
                <a:sym typeface="Avenir Book"/>
              </a:rPr>
              <a:t>• Shift away from physiological measurements and</a:t>
            </a:r>
            <a:endParaRPr sz="2400">
              <a:latin typeface="Gill Sans Light"/>
              <a:ea typeface="Gill Sans Light"/>
              <a:cs typeface="Gill Sans Light"/>
              <a:sym typeface="Gill Sans Light"/>
            </a:endParaRPr>
          </a:p>
          <a:p>
            <a:pPr lvl="1" indent="304815" algn="l" defTabSz="609630">
              <a:defRPr sz="1800">
                <a:solidFill>
                  <a:srgbClr val="000000"/>
                </a:solidFill>
              </a:defRPr>
            </a:pPr>
            <a:r>
              <a:rPr sz="3200" spc="-32">
                <a:latin typeface="Avenir Book"/>
                <a:ea typeface="Avenir Book"/>
                <a:cs typeface="Avenir Book"/>
                <a:sym typeface="Avenir Book"/>
              </a:rPr>
              <a:t>mortality to more rigorous patient centered outcomes</a:t>
            </a:r>
            <a:endParaRPr sz="2400">
              <a:latin typeface="Gill Sans Light"/>
              <a:ea typeface="Gill Sans Light"/>
              <a:cs typeface="Gill Sans Light"/>
              <a:sym typeface="Gill Sans Light"/>
            </a:endParaRPr>
          </a:p>
          <a:p>
            <a:pPr lvl="1" indent="304815" algn="l" defTabSz="609630">
              <a:defRPr sz="1800">
                <a:solidFill>
                  <a:srgbClr val="000000"/>
                </a:solidFill>
              </a:defRPr>
            </a:pPr>
            <a:r>
              <a:rPr sz="3200">
                <a:latin typeface="Avenir Book"/>
                <a:ea typeface="Avenir Book"/>
                <a:cs typeface="Avenir Book"/>
                <a:sym typeface="Avenir Book"/>
              </a:rPr>
              <a:t>including activity and performance-based measures</a:t>
            </a:r>
          </a:p>
        </p:txBody>
      </p:sp>
      <p:sp>
        <p:nvSpPr>
          <p:cNvPr id="967" name="Shape 967"/>
          <p:cNvSpPr/>
          <p:nvPr/>
        </p:nvSpPr>
        <p:spPr>
          <a:xfrm>
            <a:off x="2305025" y="4304246"/>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sp>
        <p:nvSpPr>
          <p:cNvPr id="969" name="Shape 969"/>
          <p:cNvSpPr/>
          <p:nvPr/>
        </p:nvSpPr>
        <p:spPr>
          <a:xfrm rot="5400000" flipH="1">
            <a:off x="9068875" y="778353"/>
            <a:ext cx="2032067" cy="169338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3600" y="8640"/>
                </a:lnTo>
                <a:lnTo>
                  <a:pt x="0" y="10800"/>
                </a:lnTo>
                <a:lnTo>
                  <a:pt x="3600" y="12960"/>
                </a:lnTo>
                <a:lnTo>
                  <a:pt x="3600" y="21600"/>
                </a:lnTo>
                <a:lnTo>
                  <a:pt x="21600" y="21600"/>
                </a:lnTo>
                <a:lnTo>
                  <a:pt x="21600" y="0"/>
                </a:lnTo>
                <a:lnTo>
                  <a:pt x="3600" y="0"/>
                </a:lnTo>
                <a:close/>
              </a:path>
            </a:pathLst>
          </a:custGeom>
          <a:ln w="31750">
            <a:solidFill>
              <a:srgbClr val="0051E2"/>
            </a:solidFill>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pic>
        <p:nvPicPr>
          <p:cNvPr id="7" name="image2.png"/>
          <p:cNvPicPr/>
          <p:nvPr/>
        </p:nvPicPr>
        <p:blipFill>
          <a:blip r:embed="rId2">
            <a:extLst/>
          </a:blip>
          <a:stretch>
            <a:fillRect/>
          </a:stretch>
        </p:blipFill>
        <p:spPr>
          <a:xfrm>
            <a:off x="131029" y="14743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4" name="Group 974"/>
          <p:cNvGrpSpPr/>
          <p:nvPr/>
        </p:nvGrpSpPr>
        <p:grpSpPr>
          <a:xfrm>
            <a:off x="2842765" y="3615226"/>
            <a:ext cx="11654733" cy="2709421"/>
            <a:chOff x="-1" y="0"/>
            <a:chExt cx="8740781" cy="2032003"/>
          </a:xfrm>
        </p:grpSpPr>
        <p:pic>
          <p:nvPicPr>
            <p:cNvPr id="972" name="image59.png"/>
            <p:cNvPicPr/>
            <p:nvPr/>
          </p:nvPicPr>
          <p:blipFill>
            <a:blip r:embed="rId2">
              <a:extLst/>
            </a:blip>
            <a:stretch>
              <a:fillRect/>
            </a:stretch>
          </p:blipFill>
          <p:spPr>
            <a:xfrm>
              <a:off x="88898" y="50799"/>
              <a:ext cx="8562983" cy="1790705"/>
            </a:xfrm>
            <a:prstGeom prst="rect">
              <a:avLst/>
            </a:prstGeom>
            <a:ln w="12700" cap="flat">
              <a:noFill/>
              <a:miter lim="400000"/>
            </a:ln>
            <a:effectLst/>
          </p:spPr>
        </p:pic>
        <p:pic>
          <p:nvPicPr>
            <p:cNvPr id="973" name="image60.png"/>
            <p:cNvPicPr/>
            <p:nvPr/>
          </p:nvPicPr>
          <p:blipFill>
            <a:blip r:embed="rId3">
              <a:extLst/>
            </a:blip>
            <a:stretch>
              <a:fillRect/>
            </a:stretch>
          </p:blipFill>
          <p:spPr>
            <a:xfrm>
              <a:off x="-2" y="0"/>
              <a:ext cx="8740783" cy="2032004"/>
            </a:xfrm>
            <a:prstGeom prst="rect">
              <a:avLst/>
            </a:prstGeom>
            <a:ln w="12700" cap="flat">
              <a:noFill/>
              <a:miter lim="400000"/>
            </a:ln>
            <a:effectLst/>
          </p:spPr>
        </p:pic>
      </p:grpSp>
      <p:pic>
        <p:nvPicPr>
          <p:cNvPr id="6" name="image2.png"/>
          <p:cNvPicPr/>
          <p:nvPr/>
        </p:nvPicPr>
        <p:blipFill>
          <a:blip r:embed="rId4">
            <a:extLst/>
          </a:blip>
          <a:stretch>
            <a:fillRect/>
          </a:stretch>
        </p:blipFill>
        <p:spPr>
          <a:xfrm>
            <a:off x="80229" y="-1366404"/>
            <a:ext cx="1829909" cy="661807"/>
          </a:xfrm>
          <a:prstGeom prst="rect">
            <a:avLst/>
          </a:prstGeom>
          <a:ln w="12700">
            <a:miter lim="400000"/>
          </a:ln>
        </p:spPr>
      </p:pic>
      <p:pic>
        <p:nvPicPr>
          <p:cNvPr id="7" name="image2.png"/>
          <p:cNvPicPr/>
          <p:nvPr/>
        </p:nvPicPr>
        <p:blipFill>
          <a:blip r:embed="rId4">
            <a:extLst/>
          </a:blip>
          <a:stretch>
            <a:fillRect/>
          </a:stretch>
        </p:blipFill>
        <p:spPr>
          <a:xfrm>
            <a:off x="131029" y="14743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nvSpPr>
        <p:spPr>
          <a:xfrm>
            <a:off x="-251223" y="2638099"/>
            <a:ext cx="17842710" cy="738792"/>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lvl="0">
              <a:lnSpc>
                <a:spcPct val="90000"/>
              </a:lnSpc>
              <a:defRPr sz="1800">
                <a:solidFill>
                  <a:srgbClr val="000000"/>
                </a:solidFill>
              </a:defRPr>
            </a:pPr>
            <a:r>
              <a:rPr sz="5334" b="1" spc="-52" dirty="0">
                <a:solidFill>
                  <a:srgbClr val="0052E2"/>
                </a:solidFill>
                <a:latin typeface="Avenir Next Condensed"/>
                <a:ea typeface="Avenir Next Condensed"/>
                <a:cs typeface="Avenir Next Condensed"/>
                <a:sym typeface="Avenir Next Condensed"/>
              </a:rPr>
              <a:t>Why is Clinical Nutrition </a:t>
            </a:r>
            <a:r>
              <a:rPr sz="5334" b="1" u="sng" spc="-52" dirty="0">
                <a:solidFill>
                  <a:srgbClr val="0052E2"/>
                </a:solidFill>
                <a:latin typeface="Avenir Next Condensed"/>
                <a:ea typeface="Avenir Next Condensed"/>
                <a:cs typeface="Avenir Next Condensed"/>
                <a:sym typeface="Avenir Next Condensed"/>
              </a:rPr>
              <a:t>SO</a:t>
            </a:r>
            <a:r>
              <a:rPr sz="5334" b="1" spc="-52" dirty="0">
                <a:solidFill>
                  <a:srgbClr val="0052E2"/>
                </a:solidFill>
                <a:latin typeface="Avenir Next Condensed"/>
                <a:ea typeface="Avenir Next Condensed"/>
                <a:cs typeface="Avenir Next Condensed"/>
                <a:sym typeface="Avenir Next Condensed"/>
              </a:rPr>
              <a:t> Undervalue</a:t>
            </a:r>
            <a:r>
              <a:rPr sz="5334" b="1" spc="267" dirty="0">
                <a:solidFill>
                  <a:srgbClr val="0052E2"/>
                </a:solidFill>
                <a:latin typeface="Avenir Next Condensed"/>
                <a:ea typeface="Avenir Next Condensed"/>
                <a:cs typeface="Avenir Next Condensed"/>
                <a:sym typeface="Avenir Next Condensed"/>
              </a:rPr>
              <a:t>d?</a:t>
            </a:r>
          </a:p>
        </p:txBody>
      </p:sp>
      <p:sp>
        <p:nvSpPr>
          <p:cNvPr id="81" name="Shape 81"/>
          <p:cNvSpPr/>
          <p:nvPr/>
        </p:nvSpPr>
        <p:spPr>
          <a:xfrm>
            <a:off x="1220685" y="3961318"/>
            <a:ext cx="14898893"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sp>
        <p:nvSpPr>
          <p:cNvPr id="82" name="Shape 82"/>
          <p:cNvSpPr/>
          <p:nvPr/>
        </p:nvSpPr>
        <p:spPr>
          <a:xfrm>
            <a:off x="7650352" y="192982"/>
            <a:ext cx="1666368" cy="2445117"/>
          </a:xfrm>
          <a:prstGeom prst="rect">
            <a:avLst/>
          </a:prstGeom>
          <a:ln w="12700">
            <a:miter lim="400000"/>
          </a:ln>
          <a:extLst>
            <a:ext uri="{C572A759-6A51-4108-AA02-DFA0A04FC94B}">
              <ma14:wrappingTextBoxFlag xmlns="" xmlns:ma14="http://schemas.microsoft.com/office/mac/drawingml/2011/main" val="1"/>
            </a:ext>
          </a:extLst>
        </p:spPr>
        <p:txBody>
          <a:bodyPr wrap="square" lIns="67735" tIns="67735" rIns="67735" bIns="67735" anchor="ctr">
            <a:spAutoFit/>
          </a:bodyPr>
          <a:lstStyle>
            <a:lvl1pPr>
              <a:defRPr sz="20000" b="1">
                <a:ln w="25400">
                  <a:solidFill>
                    <a:srgbClr val="0051E2"/>
                  </a:solidFill>
                </a:ln>
                <a:noFill/>
                <a:latin typeface="Avenir Book"/>
                <a:ea typeface="Avenir Book"/>
                <a:cs typeface="Avenir Book"/>
                <a:sym typeface="Avenir Book"/>
              </a:defRPr>
            </a:lvl1pPr>
          </a:lstStyle>
          <a:p>
            <a:pPr lvl="0">
              <a:defRPr sz="1800" b="0">
                <a:ln w="9525">
                  <a:noFill/>
                </a:ln>
                <a:solidFill/>
              </a:defRPr>
            </a:pPr>
            <a:r>
              <a:rPr sz="15000" dirty="0"/>
              <a:t>?</a:t>
            </a:r>
          </a:p>
        </p:txBody>
      </p:sp>
      <p:sp>
        <p:nvSpPr>
          <p:cNvPr id="83" name="Shape 83"/>
          <p:cNvSpPr/>
          <p:nvPr/>
        </p:nvSpPr>
        <p:spPr>
          <a:xfrm>
            <a:off x="2194559" y="4179988"/>
            <a:ext cx="13925019" cy="5061218"/>
          </a:xfrm>
          <a:prstGeom prst="rect">
            <a:avLst/>
          </a:prstGeom>
          <a:ln w="12700">
            <a:miter lim="400000"/>
          </a:ln>
          <a:extLst>
            <a:ext uri="{C572A759-6A51-4108-AA02-DFA0A04FC94B}">
              <ma14:wrappingTextBoxFlag xmlns="" xmlns:ma14="http://schemas.microsoft.com/office/mac/drawingml/2011/main" val="1"/>
            </a:ext>
          </a:extLst>
        </p:spPr>
        <p:txBody>
          <a:bodyPr wrap="square" lIns="67735" tIns="67735" rIns="67735" bIns="67735" anchor="ctr">
            <a:spAutoFit/>
          </a:bodyPr>
          <a:lstStyle/>
          <a:p>
            <a:pPr lvl="6" algn="l" defTabSz="609630">
              <a:defRPr sz="1800">
                <a:solidFill>
                  <a:srgbClr val="000000"/>
                </a:solidFill>
              </a:defRPr>
            </a:pPr>
            <a:r>
              <a:rPr sz="3200" dirty="0">
                <a:latin typeface="Avenir Book"/>
                <a:ea typeface="Avenir Book"/>
                <a:cs typeface="Avenir Book"/>
                <a:sym typeface="Avenir Book"/>
              </a:rPr>
              <a:t>•  Large part of the problem is due to </a:t>
            </a:r>
            <a:r>
              <a:rPr sz="3200" i="1" dirty="0">
                <a:latin typeface="Avenir Medium"/>
                <a:ea typeface="Avenir Medium"/>
                <a:cs typeface="Avenir Medium"/>
                <a:sym typeface="Avenir Medium"/>
              </a:rPr>
              <a:t>weak or absent evidentiary</a:t>
            </a:r>
            <a:r>
              <a:rPr sz="2400" i="1" dirty="0">
                <a:latin typeface="Gill Sans Light"/>
                <a:ea typeface="Gill Sans Light"/>
                <a:cs typeface="Gill Sans Light"/>
                <a:sym typeface="Gill Sans Light"/>
              </a:rPr>
              <a:t/>
            </a:r>
            <a:br>
              <a:rPr sz="2400" i="1" dirty="0">
                <a:latin typeface="Gill Sans Light"/>
                <a:ea typeface="Gill Sans Light"/>
                <a:cs typeface="Gill Sans Light"/>
                <a:sym typeface="Gill Sans Light"/>
              </a:rPr>
            </a:br>
            <a:r>
              <a:rPr sz="2400" i="1" dirty="0">
                <a:latin typeface="Gill Sans Light"/>
                <a:ea typeface="Gill Sans Light"/>
                <a:cs typeface="Gill Sans Light"/>
                <a:sym typeface="Gill Sans Light"/>
              </a:rPr>
              <a:t>     </a:t>
            </a:r>
            <a:r>
              <a:rPr sz="3200" i="1" dirty="0">
                <a:latin typeface="Avenir Medium"/>
                <a:ea typeface="Avenir Medium"/>
                <a:cs typeface="Avenir Medium"/>
                <a:sym typeface="Avenir Medium"/>
              </a:rPr>
              <a:t>basis</a:t>
            </a:r>
            <a:r>
              <a:rPr sz="3200" dirty="0">
                <a:latin typeface="Avenir Book"/>
                <a:ea typeface="Avenir Book"/>
                <a:cs typeface="Avenir Book"/>
                <a:sym typeface="Avenir Book"/>
              </a:rPr>
              <a:t> that informs our clinical </a:t>
            </a:r>
            <a:r>
              <a:rPr sz="3200" dirty="0" smtClean="0">
                <a:latin typeface="Avenir Book"/>
                <a:ea typeface="Avenir Book"/>
                <a:cs typeface="Avenir Book"/>
                <a:sym typeface="Avenir Book"/>
              </a:rPr>
              <a:t>practice.</a:t>
            </a:r>
            <a:endParaRPr lang="en-CA" sz="2400" dirty="0">
              <a:latin typeface="Gill Sans Light"/>
              <a:ea typeface="Avenir Book"/>
              <a:cs typeface="Avenir Book"/>
              <a:sym typeface="Gill Sans Light"/>
            </a:endParaRPr>
          </a:p>
          <a:p>
            <a:pPr marL="457200" lvl="6" indent="-457200" algn="l" defTabSz="609630">
              <a:buFont typeface="Arial" panose="020B0604020202020204" pitchFamily="34" charset="0"/>
              <a:buChar char="•"/>
              <a:defRPr sz="1800">
                <a:solidFill>
                  <a:srgbClr val="000000"/>
                </a:solidFill>
              </a:defRPr>
            </a:pPr>
            <a:r>
              <a:rPr sz="3200" dirty="0" smtClean="0">
                <a:latin typeface="Avenir Book"/>
                <a:ea typeface="Avenir Book"/>
                <a:cs typeface="Avenir Book"/>
                <a:sym typeface="Avenir Book"/>
              </a:rPr>
              <a:t>Evidence for this assertion comes from a review of recent</a:t>
            </a:r>
            <a:r>
              <a:rPr sz="2400" dirty="0" smtClean="0">
                <a:latin typeface="Gill Sans Light"/>
                <a:ea typeface="Gill Sans Light"/>
                <a:cs typeface="Gill Sans Light"/>
                <a:sym typeface="Gill Sans Light"/>
              </a:rPr>
              <a:t> </a:t>
            </a:r>
            <a:r>
              <a:rPr sz="3200" dirty="0" smtClean="0">
                <a:latin typeface="Avenir Book"/>
                <a:ea typeface="Avenir Book"/>
                <a:cs typeface="Avenir Book"/>
                <a:sym typeface="Avenir Book"/>
              </a:rPr>
              <a:t>clinical </a:t>
            </a:r>
            <a:br>
              <a:rPr sz="3200" dirty="0" smtClean="0">
                <a:latin typeface="Avenir Book"/>
                <a:ea typeface="Avenir Book"/>
                <a:cs typeface="Avenir Book"/>
                <a:sym typeface="Avenir Book"/>
              </a:rPr>
            </a:br>
            <a:r>
              <a:rPr sz="3200" dirty="0" smtClean="0">
                <a:latin typeface="Avenir Book"/>
                <a:ea typeface="Avenir Book"/>
                <a:cs typeface="Avenir Book"/>
                <a:sym typeface="Avenir Book"/>
              </a:rPr>
              <a:t>    practice guidelines.</a:t>
            </a:r>
            <a:endParaRPr lang="en-CA" sz="3200" dirty="0" smtClean="0">
              <a:latin typeface="Avenir Book"/>
              <a:ea typeface="Avenir Book"/>
              <a:cs typeface="Avenir Book"/>
              <a:sym typeface="Avenir Book"/>
            </a:endParaRPr>
          </a:p>
          <a:p>
            <a:pPr marL="457200" lvl="6" indent="-457200" algn="l" defTabSz="609630">
              <a:buFont typeface="Arial" panose="020B0604020202020204" pitchFamily="34" charset="0"/>
              <a:buChar char="•"/>
              <a:defRPr sz="1800">
                <a:solidFill>
                  <a:srgbClr val="000000"/>
                </a:solidFill>
              </a:defRPr>
            </a:pPr>
            <a:r>
              <a:rPr lang="en-CA" sz="3200" dirty="0" smtClean="0">
                <a:latin typeface="Avenir Book"/>
                <a:ea typeface="Avenir Book"/>
                <a:cs typeface="Avenir Book"/>
                <a:sym typeface="Avenir Book"/>
              </a:rPr>
              <a:t>Some </a:t>
            </a:r>
            <a:r>
              <a:rPr lang="en-CA" sz="3200" dirty="0">
                <a:latin typeface="Avenir Book"/>
                <a:ea typeface="Avenir Book"/>
                <a:cs typeface="Avenir Book"/>
                <a:sym typeface="Avenir Book"/>
              </a:rPr>
              <a:t>guideline developers suggest a minimum of 2 </a:t>
            </a:r>
            <a:endParaRPr lang="en-CA" sz="2400" dirty="0">
              <a:latin typeface="Gill Sans Light"/>
              <a:ea typeface="Gill Sans Light"/>
              <a:cs typeface="Gill Sans Light"/>
              <a:sym typeface="Gill Sans Light"/>
            </a:endParaRPr>
          </a:p>
          <a:p>
            <a:pPr lvl="2" indent="304815" algn="l" defTabSz="609630">
              <a:defRPr sz="1800">
                <a:solidFill>
                  <a:srgbClr val="000000"/>
                </a:solidFill>
              </a:defRPr>
            </a:pPr>
            <a:r>
              <a:rPr lang="en-CA" sz="2400" dirty="0">
                <a:latin typeface="Gill Sans Light"/>
                <a:ea typeface="Gill Sans Light"/>
                <a:cs typeface="Gill Sans Light"/>
                <a:sym typeface="Gill Sans Light"/>
              </a:rPr>
              <a:t>    </a:t>
            </a:r>
            <a:r>
              <a:rPr lang="en-CA" sz="3200" dirty="0">
                <a:latin typeface="Avenir Book"/>
                <a:ea typeface="Avenir Book"/>
                <a:cs typeface="Avenir Book"/>
                <a:sym typeface="Avenir Book"/>
              </a:rPr>
              <a:t>multi-center, large scale trials are warranted before evidence can</a:t>
            </a:r>
            <a:br>
              <a:rPr lang="en-CA" sz="3200" dirty="0">
                <a:latin typeface="Avenir Book"/>
                <a:ea typeface="Avenir Book"/>
                <a:cs typeface="Avenir Book"/>
                <a:sym typeface="Avenir Book"/>
              </a:rPr>
            </a:br>
            <a:r>
              <a:rPr lang="en-CA" sz="3200" dirty="0">
                <a:latin typeface="Avenir Book"/>
                <a:ea typeface="Avenir Book"/>
                <a:cs typeface="Avenir Book"/>
                <a:sym typeface="Avenir Book"/>
              </a:rPr>
              <a:t>      be incorporated into treatment </a:t>
            </a:r>
            <a:r>
              <a:rPr lang="en-CA" sz="3200" dirty="0" smtClean="0">
                <a:latin typeface="Avenir Book"/>
                <a:ea typeface="Avenir Book"/>
                <a:cs typeface="Avenir Book"/>
                <a:sym typeface="Avenir Book"/>
              </a:rPr>
              <a:t>recommendations.</a:t>
            </a:r>
            <a:r>
              <a:rPr sz="3200" dirty="0" smtClean="0">
                <a:latin typeface="Avenir Book"/>
                <a:ea typeface="Avenir Book"/>
                <a:cs typeface="Avenir Book"/>
                <a:sym typeface="Avenir Book"/>
              </a:rPr>
              <a:t/>
            </a:r>
            <a:br>
              <a:rPr sz="3200" dirty="0" smtClean="0">
                <a:latin typeface="Avenir Book"/>
                <a:ea typeface="Avenir Book"/>
                <a:cs typeface="Avenir Book"/>
                <a:sym typeface="Avenir Book"/>
              </a:rPr>
            </a:br>
            <a:r>
              <a:rPr sz="3200" dirty="0" smtClean="0">
                <a:latin typeface="Avenir Book"/>
                <a:ea typeface="Avenir Book"/>
                <a:cs typeface="Avenir Book"/>
                <a:sym typeface="Avenir Book"/>
              </a:rPr>
              <a:t>•  The nature of the evidence informing these guidelines reveals few</a:t>
            </a:r>
            <a:br>
              <a:rPr sz="3200" dirty="0" smtClean="0">
                <a:latin typeface="Avenir Book"/>
                <a:ea typeface="Avenir Book"/>
                <a:cs typeface="Avenir Book"/>
                <a:sym typeface="Avenir Book"/>
              </a:rPr>
            </a:br>
            <a:r>
              <a:rPr sz="3200" dirty="0" smtClean="0">
                <a:latin typeface="Avenir Book"/>
                <a:ea typeface="Avenir Book"/>
                <a:cs typeface="Avenir Book"/>
                <a:sym typeface="Avenir Book"/>
              </a:rPr>
              <a:t>    strong clinical recommendations and numerous small, low-moderate</a:t>
            </a:r>
            <a:r>
              <a:rPr sz="3200" dirty="0" smtClean="0">
                <a:latin typeface="Gill Sans Light"/>
                <a:ea typeface="Gill Sans Light"/>
                <a:cs typeface="Gill Sans Light"/>
                <a:sym typeface="Gill Sans Light"/>
              </a:rPr>
              <a:t/>
            </a:r>
            <a:br>
              <a:rPr sz="3200" dirty="0" smtClean="0">
                <a:latin typeface="Gill Sans Light"/>
                <a:ea typeface="Gill Sans Light"/>
                <a:cs typeface="Gill Sans Light"/>
                <a:sym typeface="Gill Sans Light"/>
              </a:rPr>
            </a:br>
            <a:r>
              <a:rPr sz="3200" dirty="0" smtClean="0">
                <a:latin typeface="Gill Sans Light"/>
                <a:ea typeface="Gill Sans Light"/>
                <a:cs typeface="Gill Sans Light"/>
                <a:sym typeface="Gill Sans Light"/>
              </a:rPr>
              <a:t>    </a:t>
            </a:r>
            <a:r>
              <a:rPr sz="3200" dirty="0" smtClean="0">
                <a:latin typeface="Avenir Book"/>
                <a:ea typeface="Avenir Book"/>
                <a:cs typeface="Avenir Book"/>
                <a:sym typeface="Avenir Book"/>
              </a:rPr>
              <a:t>quality single center randomized trials.</a:t>
            </a:r>
            <a:endParaRPr sz="3200" dirty="0">
              <a:latin typeface="Avenir Book"/>
              <a:ea typeface="Avenir Book"/>
              <a:cs typeface="Avenir Book"/>
              <a:sym typeface="Avenir Book"/>
            </a:endParaRPr>
          </a:p>
        </p:txBody>
      </p:sp>
      <p:pic>
        <p:nvPicPr>
          <p:cNvPr id="7" name="image2.png"/>
          <p:cNvPicPr/>
          <p:nvPr/>
        </p:nvPicPr>
        <p:blipFill>
          <a:blip r:embed="rId3">
            <a:extLst/>
          </a:blip>
          <a:stretch>
            <a:fillRect/>
          </a:stretch>
        </p:blipFill>
        <p:spPr>
          <a:xfrm>
            <a:off x="141189" y="17791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Shape 977"/>
          <p:cNvSpPr/>
          <p:nvPr/>
        </p:nvSpPr>
        <p:spPr>
          <a:xfrm>
            <a:off x="5104486" y="2470971"/>
            <a:ext cx="2590884" cy="791660"/>
          </a:xfrm>
          <a:prstGeom prst="roundRect">
            <a:avLst>
              <a:gd name="adj" fmla="val 16667"/>
            </a:avLst>
          </a:prstGeom>
          <a:ln w="12700">
            <a:solidFill>
              <a:srgbClr val="A6A6A6"/>
            </a:solidFill>
            <a:miter/>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78" name="Shape 978"/>
          <p:cNvSpPr/>
          <p:nvPr/>
        </p:nvSpPr>
        <p:spPr>
          <a:xfrm>
            <a:off x="5320393" y="4750689"/>
            <a:ext cx="2159071" cy="719694"/>
          </a:xfrm>
          <a:prstGeom prst="roundRect">
            <a:avLst>
              <a:gd name="adj" fmla="val 16667"/>
            </a:avLst>
          </a:prstGeom>
          <a:ln w="12700">
            <a:solidFill>
              <a:srgbClr val="A6A6A6"/>
            </a:solidFill>
            <a:miter/>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79" name="Shape 979"/>
          <p:cNvSpPr/>
          <p:nvPr/>
        </p:nvSpPr>
        <p:spPr>
          <a:xfrm>
            <a:off x="5320393" y="5830223"/>
            <a:ext cx="2159071" cy="721811"/>
          </a:xfrm>
          <a:prstGeom prst="roundRect">
            <a:avLst>
              <a:gd name="adj" fmla="val 16667"/>
            </a:avLst>
          </a:prstGeom>
          <a:ln w="12700">
            <a:solidFill>
              <a:srgbClr val="A6A6A6"/>
            </a:solidFill>
            <a:miter/>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80" name="Shape 980"/>
          <p:cNvSpPr/>
          <p:nvPr/>
        </p:nvSpPr>
        <p:spPr>
          <a:xfrm>
            <a:off x="5320393" y="6911874"/>
            <a:ext cx="2159071" cy="719694"/>
          </a:xfrm>
          <a:prstGeom prst="roundRect">
            <a:avLst>
              <a:gd name="adj" fmla="val 16667"/>
            </a:avLst>
          </a:prstGeom>
          <a:ln w="12700">
            <a:solidFill>
              <a:srgbClr val="A6A6A6"/>
            </a:solidFill>
            <a:miter/>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81" name="Shape 981"/>
          <p:cNvSpPr/>
          <p:nvPr/>
        </p:nvSpPr>
        <p:spPr>
          <a:xfrm>
            <a:off x="5320393" y="7991407"/>
            <a:ext cx="2159071" cy="495320"/>
          </a:xfrm>
          <a:prstGeom prst="roundRect">
            <a:avLst>
              <a:gd name="adj" fmla="val 16667"/>
            </a:avLst>
          </a:prstGeom>
          <a:ln w="12700">
            <a:solidFill>
              <a:srgbClr val="A6A6A6"/>
            </a:solidFill>
            <a:miter/>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82" name="Shape 982"/>
          <p:cNvSpPr/>
          <p:nvPr/>
        </p:nvSpPr>
        <p:spPr>
          <a:xfrm>
            <a:off x="9047956" y="2470971"/>
            <a:ext cx="3959860" cy="791549"/>
          </a:xfrm>
          <a:custGeom>
            <a:avLst/>
            <a:gdLst/>
            <a:ahLst/>
            <a:cxnLst>
              <a:cxn ang="0">
                <a:pos x="wd2" y="hd2"/>
              </a:cxn>
              <a:cxn ang="5400000">
                <a:pos x="wd2" y="hd2"/>
              </a:cxn>
              <a:cxn ang="10800000">
                <a:pos x="wd2" y="hd2"/>
              </a:cxn>
              <a:cxn ang="16200000">
                <a:pos x="wd2" y="hd2"/>
              </a:cxn>
            </a:cxnLst>
            <a:rect l="0" t="0" r="r" b="b"/>
            <a:pathLst>
              <a:path w="21600" h="21600" extrusionOk="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path>
            </a:pathLst>
          </a:custGeom>
          <a:ln w="12700">
            <a:solidFill>
              <a:srgbClr val="A6A6A6"/>
            </a:solidFill>
            <a:round/>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83" name="Shape 983"/>
          <p:cNvSpPr/>
          <p:nvPr/>
        </p:nvSpPr>
        <p:spPr>
          <a:xfrm>
            <a:off x="5157403" y="2513305"/>
            <a:ext cx="2485045" cy="73847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algn="l" defTabSz="914446">
              <a:defRPr sz="1800">
                <a:solidFill>
                  <a:srgbClr val="000000"/>
                </a:solidFill>
              </a:defRPr>
            </a:pPr>
            <a:r>
              <a:rPr sz="1333" b="1">
                <a:latin typeface="Calibri"/>
                <a:ea typeface="Calibri"/>
                <a:cs typeface="Calibri"/>
                <a:sym typeface="Calibri"/>
              </a:rPr>
              <a:t>Baseline Status</a:t>
            </a:r>
            <a:endParaRPr sz="2400">
              <a:latin typeface="Gill Sans Light"/>
              <a:ea typeface="Gill Sans Light"/>
              <a:cs typeface="Gill Sans Light"/>
              <a:sym typeface="Gill Sans Light"/>
            </a:endParaRPr>
          </a:p>
          <a:p>
            <a:pPr algn="l" defTabSz="914446">
              <a:defRPr sz="1800">
                <a:solidFill>
                  <a:srgbClr val="000000"/>
                </a:solidFill>
              </a:defRPr>
            </a:pPr>
            <a:r>
              <a:rPr sz="1333">
                <a:latin typeface="Calibri"/>
                <a:ea typeface="Calibri"/>
                <a:cs typeface="Calibri"/>
                <a:sym typeface="Calibri"/>
              </a:rPr>
              <a:t>Including Physiology, Function, Disability, and Quality of Life</a:t>
            </a:r>
          </a:p>
        </p:txBody>
      </p:sp>
      <p:sp>
        <p:nvSpPr>
          <p:cNvPr id="984" name="Shape 984"/>
          <p:cNvSpPr/>
          <p:nvPr/>
        </p:nvSpPr>
        <p:spPr>
          <a:xfrm>
            <a:off x="5932126" y="3586487"/>
            <a:ext cx="935602" cy="863632"/>
          </a:xfrm>
          <a:prstGeom prst="diamond">
            <a:avLst/>
          </a:prstGeom>
          <a:ln w="12700">
            <a:solidFill>
              <a:srgbClr val="A6A6A6"/>
            </a:solidFill>
            <a:round/>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85" name="Shape 985"/>
          <p:cNvSpPr/>
          <p:nvPr/>
        </p:nvSpPr>
        <p:spPr>
          <a:xfrm>
            <a:off x="5991395" y="3743126"/>
            <a:ext cx="817065" cy="53334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914446">
              <a:defRPr sz="1800">
                <a:solidFill>
                  <a:srgbClr val="000000"/>
                </a:solidFill>
              </a:defRPr>
            </a:pPr>
            <a:r>
              <a:rPr sz="1333">
                <a:latin typeface="Calibri"/>
                <a:ea typeface="Calibri"/>
                <a:cs typeface="Calibri"/>
                <a:sym typeface="Calibri"/>
              </a:rPr>
              <a:t>Acute </a:t>
            </a:r>
            <a:endParaRPr sz="2400">
              <a:latin typeface="Gill Sans Light"/>
              <a:ea typeface="Gill Sans Light"/>
              <a:cs typeface="Gill Sans Light"/>
              <a:sym typeface="Gill Sans Light"/>
            </a:endParaRPr>
          </a:p>
          <a:p>
            <a:pPr defTabSz="914446">
              <a:defRPr sz="1800">
                <a:solidFill>
                  <a:srgbClr val="000000"/>
                </a:solidFill>
              </a:defRPr>
            </a:pPr>
            <a:r>
              <a:rPr sz="1333">
                <a:latin typeface="Calibri"/>
                <a:ea typeface="Calibri"/>
                <a:cs typeface="Calibri"/>
                <a:sym typeface="Calibri"/>
              </a:rPr>
              <a:t>Illness</a:t>
            </a:r>
          </a:p>
        </p:txBody>
      </p:sp>
      <p:sp>
        <p:nvSpPr>
          <p:cNvPr id="986" name="Shape 986"/>
          <p:cNvSpPr/>
          <p:nvPr/>
        </p:nvSpPr>
        <p:spPr>
          <a:xfrm>
            <a:off x="9047956" y="4750689"/>
            <a:ext cx="3959860" cy="852930"/>
          </a:xfrm>
          <a:custGeom>
            <a:avLst/>
            <a:gdLst/>
            <a:ahLst/>
            <a:cxnLst>
              <a:cxn ang="0">
                <a:pos x="wd2" y="hd2"/>
              </a:cxn>
              <a:cxn ang="5400000">
                <a:pos x="wd2" y="hd2"/>
              </a:cxn>
              <a:cxn ang="10800000">
                <a:pos x="wd2" y="hd2"/>
              </a:cxn>
              <a:cxn ang="16200000">
                <a:pos x="wd2" y="hd2"/>
              </a:cxn>
            </a:cxnLst>
            <a:rect l="0" t="0" r="r" b="b"/>
            <a:pathLst>
              <a:path w="21600" h="21600" extrusionOk="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path>
            </a:pathLst>
          </a:custGeom>
          <a:ln w="12700">
            <a:solidFill>
              <a:srgbClr val="A6A6A6"/>
            </a:solidFill>
            <a:round/>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87" name="Shape 987"/>
          <p:cNvSpPr/>
          <p:nvPr/>
        </p:nvSpPr>
        <p:spPr>
          <a:xfrm>
            <a:off x="9047956" y="5830223"/>
            <a:ext cx="3959860" cy="914307"/>
          </a:xfrm>
          <a:custGeom>
            <a:avLst/>
            <a:gdLst/>
            <a:ahLst/>
            <a:cxnLst>
              <a:cxn ang="0">
                <a:pos x="wd2" y="hd2"/>
              </a:cxn>
              <a:cxn ang="5400000">
                <a:pos x="wd2" y="hd2"/>
              </a:cxn>
              <a:cxn ang="10800000">
                <a:pos x="wd2" y="hd2"/>
              </a:cxn>
              <a:cxn ang="16200000">
                <a:pos x="wd2" y="hd2"/>
              </a:cxn>
            </a:cxnLst>
            <a:rect l="0" t="0" r="r" b="b"/>
            <a:pathLst>
              <a:path w="21600" h="21600" extrusionOk="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path>
            </a:pathLst>
          </a:custGeom>
          <a:ln w="12700">
            <a:solidFill>
              <a:srgbClr val="A6A6A6"/>
            </a:solidFill>
            <a:round/>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88" name="Shape 988"/>
          <p:cNvSpPr/>
          <p:nvPr/>
        </p:nvSpPr>
        <p:spPr>
          <a:xfrm>
            <a:off x="9047956" y="6911875"/>
            <a:ext cx="3959860" cy="719594"/>
          </a:xfrm>
          <a:custGeom>
            <a:avLst/>
            <a:gdLst/>
            <a:ahLst/>
            <a:cxnLst>
              <a:cxn ang="0">
                <a:pos x="wd2" y="hd2"/>
              </a:cxn>
              <a:cxn ang="5400000">
                <a:pos x="wd2" y="hd2"/>
              </a:cxn>
              <a:cxn ang="10800000">
                <a:pos x="wd2" y="hd2"/>
              </a:cxn>
              <a:cxn ang="16200000">
                <a:pos x="wd2" y="hd2"/>
              </a:cxn>
            </a:cxnLst>
            <a:rect l="0" t="0" r="r" b="b"/>
            <a:pathLst>
              <a:path w="21600" h="21600" extrusionOk="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path>
            </a:pathLst>
          </a:custGeom>
          <a:ln w="12700">
            <a:solidFill>
              <a:srgbClr val="A6A6A6"/>
            </a:solidFill>
            <a:round/>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89" name="Shape 989"/>
          <p:cNvSpPr/>
          <p:nvPr/>
        </p:nvSpPr>
        <p:spPr>
          <a:xfrm>
            <a:off x="9047956" y="7991407"/>
            <a:ext cx="3959860" cy="630703"/>
          </a:xfrm>
          <a:custGeom>
            <a:avLst/>
            <a:gdLst/>
            <a:ahLst/>
            <a:cxnLst>
              <a:cxn ang="0">
                <a:pos x="wd2" y="hd2"/>
              </a:cxn>
              <a:cxn ang="5400000">
                <a:pos x="wd2" y="hd2"/>
              </a:cxn>
              <a:cxn ang="10800000">
                <a:pos x="wd2" y="hd2"/>
              </a:cxn>
              <a:cxn ang="16200000">
                <a:pos x="wd2" y="hd2"/>
              </a:cxn>
            </a:cxnLst>
            <a:rect l="0" t="0" r="r" b="b"/>
            <a:pathLst>
              <a:path w="21600" h="21600" extrusionOk="0">
                <a:moveTo>
                  <a:pt x="0" y="20175"/>
                </a:moveTo>
                <a:cubicBezTo>
                  <a:pt x="945" y="20575"/>
                  <a:pt x="1887" y="20803"/>
                  <a:pt x="2795" y="21088"/>
                </a:cubicBezTo>
                <a:cubicBezTo>
                  <a:pt x="3587" y="21315"/>
                  <a:pt x="4343" y="21373"/>
                  <a:pt x="5061" y="21600"/>
                </a:cubicBezTo>
                <a:cubicBezTo>
                  <a:pt x="7098" y="21600"/>
                  <a:pt x="7628" y="21373"/>
                  <a:pt x="8156" y="21315"/>
                </a:cubicBezTo>
                <a:cubicBezTo>
                  <a:pt x="8723" y="21200"/>
                  <a:pt x="9326" y="20973"/>
                  <a:pt x="9856" y="20803"/>
                </a:cubicBezTo>
                <a:cubicBezTo>
                  <a:pt x="10346" y="20575"/>
                  <a:pt x="10802" y="20403"/>
                  <a:pt x="11329" y="20063"/>
                </a:cubicBezTo>
                <a:cubicBezTo>
                  <a:pt x="11819" y="19890"/>
                  <a:pt x="12349" y="19663"/>
                  <a:pt x="12877" y="19378"/>
                </a:cubicBezTo>
                <a:cubicBezTo>
                  <a:pt x="13444" y="19150"/>
                  <a:pt x="13972" y="18865"/>
                  <a:pt x="14577" y="18638"/>
                </a:cubicBezTo>
                <a:cubicBezTo>
                  <a:pt x="15179" y="18465"/>
                  <a:pt x="15784" y="18125"/>
                  <a:pt x="16539" y="17952"/>
                </a:cubicBezTo>
                <a:cubicBezTo>
                  <a:pt x="17257" y="17839"/>
                  <a:pt x="17937" y="17554"/>
                  <a:pt x="18768" y="17439"/>
                </a:cubicBezTo>
                <a:cubicBezTo>
                  <a:pt x="19638" y="17439"/>
                  <a:pt x="20580" y="17324"/>
                  <a:pt x="21600" y="17324"/>
                </a:cubicBezTo>
                <a:lnTo>
                  <a:pt x="21600" y="0"/>
                </a:lnTo>
                <a:lnTo>
                  <a:pt x="0" y="0"/>
                </a:lnTo>
                <a:close/>
              </a:path>
            </a:pathLst>
          </a:custGeom>
          <a:ln w="12700">
            <a:solidFill>
              <a:srgbClr val="A6A6A6"/>
            </a:solidFill>
            <a:round/>
          </a:ln>
          <a:effectLst>
            <a:outerShdw blurRad="50800" dist="38100" dir="2700000" rotWithShape="0">
              <a:srgbClr val="000000">
                <a:alpha val="39999"/>
              </a:srgbClr>
            </a:outerShdw>
          </a:effectLst>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90" name="Shape 990"/>
          <p:cNvSpPr/>
          <p:nvPr/>
        </p:nvSpPr>
        <p:spPr>
          <a:xfrm>
            <a:off x="6347006" y="3309197"/>
            <a:ext cx="107959" cy="251896"/>
          </a:xfrm>
          <a:custGeom>
            <a:avLst/>
            <a:gdLst/>
            <a:ahLst/>
            <a:cxnLst>
              <a:cxn ang="0">
                <a:pos x="wd2" y="hd2"/>
              </a:cxn>
              <a:cxn ang="5400000">
                <a:pos x="wd2" y="hd2"/>
              </a:cxn>
              <a:cxn ang="10800000">
                <a:pos x="wd2" y="hd2"/>
              </a:cxn>
              <a:cxn ang="16200000">
                <a:pos x="wd2" y="hd2"/>
              </a:cxn>
            </a:cxnLst>
            <a:rect l="0" t="0" r="r" b="b"/>
            <a:pathLst>
              <a:path w="21600" h="21600" extrusionOk="0">
                <a:moveTo>
                  <a:pt x="0" y="16971"/>
                </a:moveTo>
                <a:lnTo>
                  <a:pt x="5400" y="16971"/>
                </a:lnTo>
                <a:lnTo>
                  <a:pt x="5400" y="0"/>
                </a:lnTo>
                <a:lnTo>
                  <a:pt x="16200" y="0"/>
                </a:lnTo>
                <a:lnTo>
                  <a:pt x="16200" y="16971"/>
                </a:lnTo>
                <a:lnTo>
                  <a:pt x="21600" y="16971"/>
                </a:lnTo>
                <a:lnTo>
                  <a:pt x="10800" y="21600"/>
                </a:lnTo>
                <a:close/>
              </a:path>
            </a:pathLst>
          </a:custGeom>
          <a:solidFill/>
          <a:ln w="12700">
            <a:solidFill/>
            <a:round/>
          </a:ln>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91" name="Shape 991"/>
          <p:cNvSpPr/>
          <p:nvPr/>
        </p:nvSpPr>
        <p:spPr>
          <a:xfrm>
            <a:off x="6347006" y="4483982"/>
            <a:ext cx="107959" cy="251897"/>
          </a:xfrm>
          <a:custGeom>
            <a:avLst/>
            <a:gdLst/>
            <a:ahLst/>
            <a:cxnLst>
              <a:cxn ang="0">
                <a:pos x="wd2" y="hd2"/>
              </a:cxn>
              <a:cxn ang="5400000">
                <a:pos x="wd2" y="hd2"/>
              </a:cxn>
              <a:cxn ang="10800000">
                <a:pos x="wd2" y="hd2"/>
              </a:cxn>
              <a:cxn ang="16200000">
                <a:pos x="wd2" y="hd2"/>
              </a:cxn>
            </a:cxnLst>
            <a:rect l="0" t="0" r="r" b="b"/>
            <a:pathLst>
              <a:path w="21600" h="21600" extrusionOk="0">
                <a:moveTo>
                  <a:pt x="0" y="16971"/>
                </a:moveTo>
                <a:lnTo>
                  <a:pt x="5400" y="16971"/>
                </a:lnTo>
                <a:lnTo>
                  <a:pt x="5400" y="0"/>
                </a:lnTo>
                <a:lnTo>
                  <a:pt x="16200" y="0"/>
                </a:lnTo>
                <a:lnTo>
                  <a:pt x="16200" y="16971"/>
                </a:lnTo>
                <a:lnTo>
                  <a:pt x="21600" y="16971"/>
                </a:lnTo>
                <a:lnTo>
                  <a:pt x="10800" y="21600"/>
                </a:lnTo>
                <a:close/>
              </a:path>
            </a:pathLst>
          </a:custGeom>
          <a:solidFill/>
          <a:ln w="12700">
            <a:solidFill/>
            <a:round/>
          </a:ln>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92" name="Shape 992"/>
          <p:cNvSpPr/>
          <p:nvPr/>
        </p:nvSpPr>
        <p:spPr>
          <a:xfrm>
            <a:off x="6347006" y="7705648"/>
            <a:ext cx="107959" cy="251897"/>
          </a:xfrm>
          <a:custGeom>
            <a:avLst/>
            <a:gdLst/>
            <a:ahLst/>
            <a:cxnLst>
              <a:cxn ang="0">
                <a:pos x="wd2" y="hd2"/>
              </a:cxn>
              <a:cxn ang="5400000">
                <a:pos x="wd2" y="hd2"/>
              </a:cxn>
              <a:cxn ang="10800000">
                <a:pos x="wd2" y="hd2"/>
              </a:cxn>
              <a:cxn ang="16200000">
                <a:pos x="wd2" y="hd2"/>
              </a:cxn>
            </a:cxnLst>
            <a:rect l="0" t="0" r="r" b="b"/>
            <a:pathLst>
              <a:path w="21600" h="21600" extrusionOk="0">
                <a:moveTo>
                  <a:pt x="0" y="16971"/>
                </a:moveTo>
                <a:lnTo>
                  <a:pt x="5400" y="16971"/>
                </a:lnTo>
                <a:lnTo>
                  <a:pt x="5400" y="0"/>
                </a:lnTo>
                <a:lnTo>
                  <a:pt x="16200" y="0"/>
                </a:lnTo>
                <a:lnTo>
                  <a:pt x="16200" y="16971"/>
                </a:lnTo>
                <a:lnTo>
                  <a:pt x="21600" y="16971"/>
                </a:lnTo>
                <a:lnTo>
                  <a:pt x="10800" y="21600"/>
                </a:lnTo>
                <a:close/>
              </a:path>
            </a:pathLst>
          </a:custGeom>
          <a:solidFill/>
          <a:ln w="12700">
            <a:solidFill/>
            <a:round/>
          </a:ln>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93" name="Shape 993"/>
          <p:cNvSpPr/>
          <p:nvPr/>
        </p:nvSpPr>
        <p:spPr>
          <a:xfrm>
            <a:off x="6347006" y="6617647"/>
            <a:ext cx="107959" cy="251897"/>
          </a:xfrm>
          <a:custGeom>
            <a:avLst/>
            <a:gdLst/>
            <a:ahLst/>
            <a:cxnLst>
              <a:cxn ang="0">
                <a:pos x="wd2" y="hd2"/>
              </a:cxn>
              <a:cxn ang="5400000">
                <a:pos x="wd2" y="hd2"/>
              </a:cxn>
              <a:cxn ang="10800000">
                <a:pos x="wd2" y="hd2"/>
              </a:cxn>
              <a:cxn ang="16200000">
                <a:pos x="wd2" y="hd2"/>
              </a:cxn>
            </a:cxnLst>
            <a:rect l="0" t="0" r="r" b="b"/>
            <a:pathLst>
              <a:path w="21600" h="21600" extrusionOk="0">
                <a:moveTo>
                  <a:pt x="0" y="16971"/>
                </a:moveTo>
                <a:lnTo>
                  <a:pt x="5400" y="16971"/>
                </a:lnTo>
                <a:lnTo>
                  <a:pt x="5400" y="0"/>
                </a:lnTo>
                <a:lnTo>
                  <a:pt x="16200" y="0"/>
                </a:lnTo>
                <a:lnTo>
                  <a:pt x="16200" y="16971"/>
                </a:lnTo>
                <a:lnTo>
                  <a:pt x="21600" y="16971"/>
                </a:lnTo>
                <a:lnTo>
                  <a:pt x="10800" y="21600"/>
                </a:lnTo>
                <a:close/>
              </a:path>
            </a:pathLst>
          </a:custGeom>
          <a:solidFill/>
          <a:ln w="12700">
            <a:solidFill/>
            <a:round/>
          </a:ln>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94" name="Shape 994"/>
          <p:cNvSpPr/>
          <p:nvPr/>
        </p:nvSpPr>
        <p:spPr>
          <a:xfrm>
            <a:off x="6347006" y="5540232"/>
            <a:ext cx="107959" cy="251896"/>
          </a:xfrm>
          <a:custGeom>
            <a:avLst/>
            <a:gdLst/>
            <a:ahLst/>
            <a:cxnLst>
              <a:cxn ang="0">
                <a:pos x="wd2" y="hd2"/>
              </a:cxn>
              <a:cxn ang="5400000">
                <a:pos x="wd2" y="hd2"/>
              </a:cxn>
              <a:cxn ang="10800000">
                <a:pos x="wd2" y="hd2"/>
              </a:cxn>
              <a:cxn ang="16200000">
                <a:pos x="wd2" y="hd2"/>
              </a:cxn>
            </a:cxnLst>
            <a:rect l="0" t="0" r="r" b="b"/>
            <a:pathLst>
              <a:path w="21600" h="21600" extrusionOk="0">
                <a:moveTo>
                  <a:pt x="0" y="16971"/>
                </a:moveTo>
                <a:lnTo>
                  <a:pt x="5400" y="16971"/>
                </a:lnTo>
                <a:lnTo>
                  <a:pt x="5400" y="0"/>
                </a:lnTo>
                <a:lnTo>
                  <a:pt x="16200" y="0"/>
                </a:lnTo>
                <a:lnTo>
                  <a:pt x="16200" y="16971"/>
                </a:lnTo>
                <a:lnTo>
                  <a:pt x="21600" y="16971"/>
                </a:lnTo>
                <a:lnTo>
                  <a:pt x="10800" y="21600"/>
                </a:lnTo>
                <a:close/>
              </a:path>
            </a:pathLst>
          </a:custGeom>
          <a:solidFill/>
          <a:ln w="12700">
            <a:solidFill/>
            <a:round/>
          </a:ln>
        </p:spPr>
        <p:txBody>
          <a:bodyPr lIns="0" tIns="0" rIns="0" bIns="0" anchor="ctr"/>
          <a:lstStyle/>
          <a:p>
            <a:pPr defTabSz="914446">
              <a:defRPr sz="1800">
                <a:solidFill>
                  <a:srgbClr val="FFFFFF"/>
                </a:solidFill>
                <a:latin typeface="Calibri"/>
                <a:ea typeface="Calibri"/>
                <a:cs typeface="Calibri"/>
                <a:sym typeface="Calibri"/>
              </a:defRPr>
            </a:pPr>
            <a:endParaRPr sz="2400"/>
          </a:p>
        </p:txBody>
      </p:sp>
      <p:sp>
        <p:nvSpPr>
          <p:cNvPr id="995" name="Shape 995"/>
          <p:cNvSpPr/>
          <p:nvPr/>
        </p:nvSpPr>
        <p:spPr>
          <a:xfrm>
            <a:off x="9092405" y="2623375"/>
            <a:ext cx="3896908" cy="53334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l" defTabSz="685800">
              <a:defRPr sz="1000">
                <a:solidFill>
                  <a:srgbClr val="000000"/>
                </a:solidFill>
                <a:latin typeface="Calibri"/>
                <a:ea typeface="Calibri"/>
                <a:cs typeface="Calibri"/>
                <a:sym typeface="Calibri"/>
              </a:defRPr>
            </a:lvl1pPr>
          </a:lstStyle>
          <a:p>
            <a:pPr lvl="0">
              <a:defRPr sz="1800"/>
            </a:pPr>
            <a:r>
              <a:rPr sz="1333"/>
              <a:t>Should be Assessed with Tools that Parallel those to be used after Acute Illness</a:t>
            </a:r>
          </a:p>
        </p:txBody>
      </p:sp>
      <p:sp>
        <p:nvSpPr>
          <p:cNvPr id="996" name="Shape 996"/>
          <p:cNvSpPr/>
          <p:nvPr/>
        </p:nvSpPr>
        <p:spPr>
          <a:xfrm>
            <a:off x="5343675" y="4854412"/>
            <a:ext cx="2087104" cy="53334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l" defTabSz="685800">
              <a:defRPr sz="1000">
                <a:solidFill>
                  <a:srgbClr val="000000"/>
                </a:solidFill>
                <a:latin typeface="Calibri"/>
                <a:ea typeface="Calibri"/>
                <a:cs typeface="Calibri"/>
                <a:sym typeface="Calibri"/>
              </a:defRPr>
            </a:lvl1pPr>
          </a:lstStyle>
          <a:p>
            <a:pPr lvl="0">
              <a:defRPr sz="1800"/>
            </a:pPr>
            <a:r>
              <a:rPr sz="1333"/>
              <a:t>Pathology and Impairment during illness</a:t>
            </a:r>
          </a:p>
        </p:txBody>
      </p:sp>
      <p:sp>
        <p:nvSpPr>
          <p:cNvPr id="997" name="Shape 997"/>
          <p:cNvSpPr/>
          <p:nvPr/>
        </p:nvSpPr>
        <p:spPr>
          <a:xfrm>
            <a:off x="5356375" y="7032527"/>
            <a:ext cx="2087104" cy="32822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l" defTabSz="685800">
              <a:defRPr sz="1000">
                <a:solidFill>
                  <a:srgbClr val="000000"/>
                </a:solidFill>
                <a:latin typeface="Calibri"/>
                <a:ea typeface="Calibri"/>
                <a:cs typeface="Calibri"/>
                <a:sym typeface="Calibri"/>
              </a:defRPr>
            </a:lvl1pPr>
          </a:lstStyle>
          <a:p>
            <a:pPr lvl="0">
              <a:defRPr sz="1800"/>
            </a:pPr>
            <a:r>
              <a:rPr sz="1333"/>
              <a:t>Participation Restriction</a:t>
            </a:r>
          </a:p>
        </p:txBody>
      </p:sp>
      <p:sp>
        <p:nvSpPr>
          <p:cNvPr id="998" name="Shape 998"/>
          <p:cNvSpPr/>
          <p:nvPr/>
        </p:nvSpPr>
        <p:spPr>
          <a:xfrm>
            <a:off x="5356375" y="8099360"/>
            <a:ext cx="2087104" cy="32822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l" defTabSz="685800">
              <a:defRPr sz="1000">
                <a:solidFill>
                  <a:srgbClr val="000000"/>
                </a:solidFill>
                <a:latin typeface="Calibri"/>
                <a:ea typeface="Calibri"/>
                <a:cs typeface="Calibri"/>
                <a:sym typeface="Calibri"/>
              </a:defRPr>
            </a:lvl1pPr>
          </a:lstStyle>
          <a:p>
            <a:pPr lvl="0">
              <a:defRPr sz="1800"/>
            </a:pPr>
            <a:r>
              <a:rPr sz="1333"/>
              <a:t>Quality of LIfe</a:t>
            </a:r>
          </a:p>
        </p:txBody>
      </p:sp>
      <p:sp>
        <p:nvSpPr>
          <p:cNvPr id="999" name="Shape 999"/>
          <p:cNvSpPr/>
          <p:nvPr/>
        </p:nvSpPr>
        <p:spPr>
          <a:xfrm>
            <a:off x="5356375" y="5942412"/>
            <a:ext cx="2087104" cy="53334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l" defTabSz="685800">
              <a:defRPr sz="1000">
                <a:solidFill>
                  <a:srgbClr val="000000"/>
                </a:solidFill>
                <a:latin typeface="Calibri"/>
                <a:ea typeface="Calibri"/>
                <a:cs typeface="Calibri"/>
                <a:sym typeface="Calibri"/>
              </a:defRPr>
            </a:lvl1pPr>
          </a:lstStyle>
          <a:p>
            <a:pPr lvl="0">
              <a:defRPr sz="1800"/>
            </a:pPr>
            <a:r>
              <a:rPr sz="1333"/>
              <a:t>Activity Limitations Following Illness</a:t>
            </a:r>
          </a:p>
        </p:txBody>
      </p:sp>
      <p:sp>
        <p:nvSpPr>
          <p:cNvPr id="1000" name="Shape 1000"/>
          <p:cNvSpPr/>
          <p:nvPr/>
        </p:nvSpPr>
        <p:spPr>
          <a:xfrm>
            <a:off x="9079705" y="4864993"/>
            <a:ext cx="3928660" cy="73847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algn="l" defTabSz="914446">
              <a:defRPr sz="1800">
                <a:solidFill>
                  <a:srgbClr val="000000"/>
                </a:solidFill>
              </a:defRPr>
            </a:pPr>
            <a:r>
              <a:rPr sz="1333">
                <a:latin typeface="Calibri"/>
                <a:ea typeface="Calibri"/>
                <a:cs typeface="Calibri"/>
                <a:sym typeface="Calibri"/>
              </a:rPr>
              <a:t>Assessment of structure and Function </a:t>
            </a:r>
            <a:r>
              <a:rPr sz="1333" b="1">
                <a:latin typeface="Calibri"/>
                <a:ea typeface="Calibri"/>
                <a:cs typeface="Calibri"/>
                <a:sym typeface="Calibri"/>
              </a:rPr>
              <a:t>in ICU</a:t>
            </a:r>
            <a:r>
              <a:rPr sz="1333">
                <a:latin typeface="Calibri"/>
                <a:ea typeface="Calibri"/>
                <a:cs typeface="Calibri"/>
                <a:sym typeface="Calibri"/>
              </a:rPr>
              <a:t>:</a:t>
            </a:r>
            <a:endParaRPr sz="2400">
              <a:latin typeface="Gill Sans Light"/>
              <a:ea typeface="Gill Sans Light"/>
              <a:cs typeface="Gill Sans Light"/>
              <a:sym typeface="Gill Sans Light"/>
            </a:endParaRPr>
          </a:p>
          <a:p>
            <a:pPr algn="l" defTabSz="914446">
              <a:defRPr sz="1800">
                <a:solidFill>
                  <a:srgbClr val="000000"/>
                </a:solidFill>
              </a:defRPr>
            </a:pPr>
            <a:r>
              <a:rPr sz="1333">
                <a:latin typeface="Calibri"/>
                <a:ea typeface="Calibri"/>
                <a:cs typeface="Calibri"/>
                <a:sym typeface="Calibri"/>
              </a:rPr>
              <a:t>e.g. Protein balance, muscle mass, biopsy, nerve conduction studies, etc.</a:t>
            </a:r>
          </a:p>
        </p:txBody>
      </p:sp>
      <p:sp>
        <p:nvSpPr>
          <p:cNvPr id="1001" name="Shape 1001"/>
          <p:cNvSpPr/>
          <p:nvPr/>
        </p:nvSpPr>
        <p:spPr>
          <a:xfrm>
            <a:off x="9092405" y="5942411"/>
            <a:ext cx="3896908" cy="73847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algn="l" defTabSz="914446">
              <a:defRPr sz="1800">
                <a:solidFill>
                  <a:srgbClr val="000000"/>
                </a:solidFill>
              </a:defRPr>
            </a:pPr>
            <a:r>
              <a:rPr sz="1333">
                <a:latin typeface="Calibri"/>
                <a:ea typeface="Calibri"/>
                <a:cs typeface="Calibri"/>
                <a:sym typeface="Calibri"/>
              </a:rPr>
              <a:t>Assess Activities in a </a:t>
            </a:r>
            <a:r>
              <a:rPr sz="1333" b="1">
                <a:latin typeface="Calibri"/>
                <a:ea typeface="Calibri"/>
                <a:cs typeface="Calibri"/>
                <a:sym typeface="Calibri"/>
              </a:rPr>
              <a:t>Standardized Research </a:t>
            </a:r>
            <a:r>
              <a:rPr sz="1333">
                <a:latin typeface="Calibri"/>
                <a:ea typeface="Calibri"/>
                <a:cs typeface="Calibri"/>
                <a:sym typeface="Calibri"/>
              </a:rPr>
              <a:t>Environment (Prior to hospital discharge) </a:t>
            </a:r>
            <a:endParaRPr sz="2400">
              <a:latin typeface="Gill Sans Light"/>
              <a:ea typeface="Gill Sans Light"/>
              <a:cs typeface="Gill Sans Light"/>
              <a:sym typeface="Gill Sans Light"/>
            </a:endParaRPr>
          </a:p>
          <a:p>
            <a:pPr algn="l" defTabSz="914446">
              <a:defRPr sz="1800">
                <a:solidFill>
                  <a:srgbClr val="000000"/>
                </a:solidFill>
              </a:defRPr>
            </a:pPr>
            <a:r>
              <a:rPr sz="1333">
                <a:latin typeface="Calibri"/>
                <a:ea typeface="Calibri"/>
                <a:cs typeface="Calibri"/>
                <a:sym typeface="Calibri"/>
              </a:rPr>
              <a:t>e.g. 6 MWD, TUG, grip strength, etc.</a:t>
            </a:r>
          </a:p>
        </p:txBody>
      </p:sp>
      <p:sp>
        <p:nvSpPr>
          <p:cNvPr id="1002" name="Shape 1002"/>
          <p:cNvSpPr/>
          <p:nvPr/>
        </p:nvSpPr>
        <p:spPr>
          <a:xfrm>
            <a:off x="9079705" y="6924575"/>
            <a:ext cx="3896908" cy="73847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algn="l" defTabSz="914446">
              <a:defRPr sz="1800">
                <a:solidFill>
                  <a:srgbClr val="000000"/>
                </a:solidFill>
              </a:defRPr>
            </a:pPr>
            <a:r>
              <a:rPr sz="1333">
                <a:latin typeface="Calibri"/>
                <a:ea typeface="Calibri"/>
                <a:cs typeface="Calibri"/>
                <a:sym typeface="Calibri"/>
              </a:rPr>
              <a:t>Assess Participation in </a:t>
            </a:r>
            <a:r>
              <a:rPr sz="1333" b="1">
                <a:latin typeface="Calibri"/>
                <a:ea typeface="Calibri"/>
                <a:cs typeface="Calibri"/>
                <a:sym typeface="Calibri"/>
              </a:rPr>
              <a:t>Usual Environment </a:t>
            </a:r>
            <a:r>
              <a:rPr sz="1333">
                <a:latin typeface="Calibri"/>
                <a:ea typeface="Calibri"/>
                <a:cs typeface="Calibri"/>
                <a:sym typeface="Calibri"/>
              </a:rPr>
              <a:t>(following hospital discharge) e.g.  SF-36 Physical Function domain, IADL, ADL, etc.</a:t>
            </a:r>
          </a:p>
        </p:txBody>
      </p:sp>
      <p:sp>
        <p:nvSpPr>
          <p:cNvPr id="1003" name="Shape 1003"/>
          <p:cNvSpPr/>
          <p:nvPr/>
        </p:nvSpPr>
        <p:spPr>
          <a:xfrm>
            <a:off x="9047956" y="8099361"/>
            <a:ext cx="4208067" cy="53334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algn="l" defTabSz="914446">
              <a:defRPr sz="1800">
                <a:solidFill>
                  <a:srgbClr val="000000"/>
                </a:solidFill>
              </a:defRPr>
            </a:pPr>
            <a:r>
              <a:rPr sz="1333">
                <a:latin typeface="Calibri"/>
                <a:ea typeface="Calibri"/>
                <a:cs typeface="Calibri"/>
                <a:sym typeface="Calibri"/>
              </a:rPr>
              <a:t>Assess Holistic QOL in </a:t>
            </a:r>
            <a:r>
              <a:rPr sz="1333" b="1">
                <a:latin typeface="Calibri"/>
                <a:ea typeface="Calibri"/>
                <a:cs typeface="Calibri"/>
                <a:sym typeface="Calibri"/>
              </a:rPr>
              <a:t>Usual Environment (6-12 months later) : </a:t>
            </a:r>
            <a:r>
              <a:rPr sz="1333">
                <a:latin typeface="Calibri"/>
                <a:ea typeface="Calibri"/>
                <a:cs typeface="Calibri"/>
                <a:sym typeface="Calibri"/>
              </a:rPr>
              <a:t>e.g. EQ-5D, SF-36, etc.</a:t>
            </a:r>
          </a:p>
        </p:txBody>
      </p:sp>
      <p:grpSp>
        <p:nvGrpSpPr>
          <p:cNvPr id="1006" name="Group 1006"/>
          <p:cNvGrpSpPr/>
          <p:nvPr/>
        </p:nvGrpSpPr>
        <p:grpSpPr>
          <a:xfrm>
            <a:off x="3895829" y="2626759"/>
            <a:ext cx="1397653" cy="6097642"/>
            <a:chOff x="-1" y="0"/>
            <a:chExt cx="1048206" cy="4573090"/>
          </a:xfrm>
        </p:grpSpPr>
        <p:sp>
          <p:nvSpPr>
            <p:cNvPr id="1004" name="Shape 1004"/>
            <p:cNvSpPr/>
            <p:nvPr/>
          </p:nvSpPr>
          <p:spPr>
            <a:xfrm>
              <a:off x="-2" y="125409"/>
              <a:ext cx="1048208" cy="4447682"/>
            </a:xfrm>
            <a:custGeom>
              <a:avLst/>
              <a:gdLst/>
              <a:ahLst/>
              <a:cxnLst>
                <a:cxn ang="0">
                  <a:pos x="wd2" y="hd2"/>
                </a:cxn>
                <a:cxn ang="5400000">
                  <a:pos x="wd2" y="hd2"/>
                </a:cxn>
                <a:cxn ang="10800000">
                  <a:pos x="wd2" y="hd2"/>
                </a:cxn>
                <a:cxn ang="16200000">
                  <a:pos x="wd2" y="hd2"/>
                </a:cxn>
              </a:cxnLst>
              <a:rect l="0" t="0" r="r" b="b"/>
              <a:pathLst>
                <a:path w="21600" h="21600" extrusionOk="0">
                  <a:moveTo>
                    <a:pt x="0" y="19064"/>
                  </a:moveTo>
                  <a:lnTo>
                    <a:pt x="5400" y="19064"/>
                  </a:lnTo>
                  <a:lnTo>
                    <a:pt x="5400" y="0"/>
                  </a:lnTo>
                  <a:lnTo>
                    <a:pt x="16200" y="0"/>
                  </a:lnTo>
                  <a:lnTo>
                    <a:pt x="16200" y="19064"/>
                  </a:lnTo>
                  <a:lnTo>
                    <a:pt x="21600" y="19064"/>
                  </a:lnTo>
                  <a:lnTo>
                    <a:pt x="10800" y="21600"/>
                  </a:lnTo>
                  <a:close/>
                </a:path>
              </a:pathLst>
            </a:custGeom>
            <a:gradFill flip="none" rotWithShape="1">
              <a:gsLst>
                <a:gs pos="0">
                  <a:srgbClr val="CEE1F2"/>
                </a:gs>
                <a:gs pos="16999">
                  <a:srgbClr val="B5D2EC"/>
                </a:gs>
                <a:gs pos="25999">
                  <a:srgbClr val="B5D2EC"/>
                </a:gs>
                <a:gs pos="100000">
                  <a:srgbClr val="F7FAFD"/>
                </a:gs>
              </a:gsLst>
              <a:path path="circle">
                <a:fillToRect l="62278" t="119636" r="37721" b="-19636"/>
              </a:path>
            </a:gradFill>
            <a:ln w="12700" cap="flat">
              <a:solidFill>
                <a:srgbClr val="41719C"/>
              </a:solidFill>
              <a:prstDash val="solid"/>
              <a:round/>
            </a:ln>
            <a:effectLst/>
          </p:spPr>
          <p:txBody>
            <a:bodyPr wrap="square" lIns="0" tIns="0" rIns="0" bIns="0" numCol="1" anchor="ctr">
              <a:noAutofit/>
            </a:bodyPr>
            <a:lstStyle/>
            <a:p>
              <a:pPr defTabSz="914446">
                <a:defRPr sz="1800">
                  <a:solidFill>
                    <a:srgbClr val="FFFFFF"/>
                  </a:solidFill>
                  <a:latin typeface="Calibri"/>
                  <a:ea typeface="Calibri"/>
                  <a:cs typeface="Calibri"/>
                  <a:sym typeface="Calibri"/>
                </a:defRPr>
              </a:pPr>
              <a:endParaRPr sz="2400"/>
            </a:p>
          </p:txBody>
        </p:sp>
        <p:pic>
          <p:nvPicPr>
            <p:cNvPr id="1005" name="image61.png"/>
            <p:cNvPicPr/>
            <p:nvPr/>
          </p:nvPicPr>
          <p:blipFill>
            <a:blip r:embed="rId3">
              <a:extLst/>
            </a:blip>
            <a:stretch>
              <a:fillRect/>
            </a:stretch>
          </p:blipFill>
          <p:spPr>
            <a:xfrm>
              <a:off x="120268" y="-1"/>
              <a:ext cx="786389" cy="4492757"/>
            </a:xfrm>
            <a:prstGeom prst="rect">
              <a:avLst/>
            </a:prstGeom>
            <a:ln w="12700" cap="flat">
              <a:noFill/>
              <a:miter lim="400000"/>
            </a:ln>
            <a:effectLst/>
          </p:spPr>
        </p:pic>
      </p:grpSp>
      <p:grpSp>
        <p:nvGrpSpPr>
          <p:cNvPr id="1009" name="Group 1009"/>
          <p:cNvGrpSpPr/>
          <p:nvPr/>
        </p:nvGrpSpPr>
        <p:grpSpPr>
          <a:xfrm>
            <a:off x="7506372" y="3668611"/>
            <a:ext cx="3793194" cy="522847"/>
            <a:chOff x="-2" y="-1"/>
            <a:chExt cx="2844807" cy="392122"/>
          </a:xfrm>
        </p:grpSpPr>
        <p:sp>
          <p:nvSpPr>
            <p:cNvPr id="1007" name="Shape 1007"/>
            <p:cNvSpPr/>
            <p:nvPr/>
          </p:nvSpPr>
          <p:spPr>
            <a:xfrm rot="10800000">
              <a:off x="-2" y="-1"/>
              <a:ext cx="2555881" cy="392122"/>
            </a:xfrm>
            <a:prstGeom prst="rightArrow">
              <a:avLst>
                <a:gd name="adj1" fmla="val 50000"/>
                <a:gd name="adj2" fmla="val 50033"/>
              </a:avLst>
            </a:prstGeom>
            <a:solidFill>
              <a:srgbClr val="5B9BD5"/>
            </a:solidFill>
            <a:ln w="12700" cap="flat">
              <a:solidFill>
                <a:srgbClr val="41719C"/>
              </a:solidFill>
              <a:prstDash val="solid"/>
              <a:round/>
            </a:ln>
            <a:effectLst/>
          </p:spPr>
          <p:txBody>
            <a:bodyPr wrap="square" lIns="0" tIns="0" rIns="0" bIns="0" numCol="1" anchor="ctr">
              <a:noAutofit/>
            </a:bodyPr>
            <a:lstStyle/>
            <a:p>
              <a:pPr defTabSz="914446">
                <a:defRPr sz="1800">
                  <a:solidFill>
                    <a:srgbClr val="FFFFFF"/>
                  </a:solidFill>
                  <a:latin typeface="Calibri"/>
                  <a:ea typeface="Calibri"/>
                  <a:cs typeface="Calibri"/>
                  <a:sym typeface="Calibri"/>
                </a:defRPr>
              </a:pPr>
              <a:endParaRPr sz="2400"/>
            </a:p>
          </p:txBody>
        </p:sp>
        <p:sp>
          <p:nvSpPr>
            <p:cNvPr id="1008" name="Shape 1008"/>
            <p:cNvSpPr/>
            <p:nvPr/>
          </p:nvSpPr>
          <p:spPr>
            <a:xfrm>
              <a:off x="707181" y="11532"/>
              <a:ext cx="2137624" cy="3693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0959" tIns="60959" rIns="60959" bIns="60959" numCol="1" anchor="t">
              <a:spAutoFit/>
            </a:bodyPr>
            <a:lstStyle>
              <a:lvl1pPr algn="l" defTabSz="685800">
                <a:defRPr sz="1800">
                  <a:solidFill>
                    <a:srgbClr val="FFFFFF"/>
                  </a:solidFill>
                  <a:latin typeface="Calibri"/>
                  <a:ea typeface="Calibri"/>
                  <a:cs typeface="Calibri"/>
                  <a:sym typeface="Calibri"/>
                </a:defRPr>
              </a:lvl1pPr>
            </a:lstStyle>
            <a:p>
              <a:pPr lvl="0">
                <a:defRPr>
                  <a:solidFill>
                    <a:srgbClr val="000000"/>
                  </a:solidFill>
                </a:defRPr>
              </a:pPr>
              <a:r>
                <a:rPr sz="2400"/>
                <a:t>Interventions</a:t>
              </a:r>
            </a:p>
          </p:txBody>
        </p:sp>
      </p:grpSp>
      <p:sp>
        <p:nvSpPr>
          <p:cNvPr id="1010" name="Shape 1010"/>
          <p:cNvSpPr/>
          <p:nvPr/>
        </p:nvSpPr>
        <p:spPr>
          <a:xfrm>
            <a:off x="2489774" y="279635"/>
            <a:ext cx="12462314" cy="1341904"/>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Evaluation Framework for Nutrition (and Exercise) Intervention Studies</a:t>
            </a:r>
          </a:p>
        </p:txBody>
      </p:sp>
      <p:sp>
        <p:nvSpPr>
          <p:cNvPr id="1011" name="Shape 1011"/>
          <p:cNvSpPr/>
          <p:nvPr/>
        </p:nvSpPr>
        <p:spPr>
          <a:xfrm>
            <a:off x="12985696" y="9008185"/>
            <a:ext cx="2965504" cy="352980"/>
          </a:xfrm>
          <a:prstGeom prst="rect">
            <a:avLst/>
          </a:prstGeom>
          <a:ln w="12700">
            <a:miter lim="400000"/>
          </a:ln>
          <a:extLst>
            <a:ext uri="{C572A759-6A51-4108-AA02-DFA0A04FC94B}">
              <ma14:wrappingTextBoxFlag xmlns="" xmlns:ma14="http://schemas.microsoft.com/office/mac/drawingml/2011/main" val="1"/>
            </a:ext>
          </a:extLst>
        </p:spPr>
        <p:txBody>
          <a:bodyPr wrap="square" lIns="60959" tIns="60959" rIns="60959" bIns="60959">
            <a:spAutoFit/>
          </a:bodyPr>
          <a:lstStyle/>
          <a:p>
            <a:pPr algn="l" defTabSz="609630">
              <a:lnSpc>
                <a:spcPct val="80000"/>
              </a:lnSpc>
              <a:defRPr sz="1800">
                <a:solidFill>
                  <a:srgbClr val="000000"/>
                </a:solidFill>
              </a:defRPr>
            </a:pPr>
            <a:r>
              <a:rPr sz="1867" dirty="0" smtClean="0">
                <a:latin typeface="Avenir Light"/>
                <a:ea typeface="Avenir Light"/>
                <a:cs typeface="Avenir Light"/>
                <a:sym typeface="Avenir Light"/>
              </a:rPr>
              <a:t>Heyland</a:t>
            </a:r>
            <a:r>
              <a:rPr lang="en-CA" sz="1867" dirty="0" smtClean="0">
                <a:latin typeface="Avenir Light"/>
                <a:ea typeface="Avenir Light"/>
                <a:cs typeface="Avenir Light"/>
                <a:sym typeface="Avenir Light"/>
              </a:rPr>
              <a:t> </a:t>
            </a:r>
            <a:r>
              <a:rPr sz="1867" dirty="0" err="1" smtClean="0">
                <a:latin typeface="Avenir Light"/>
                <a:ea typeface="Avenir Light"/>
                <a:cs typeface="Avenir Light"/>
                <a:sym typeface="Avenir Light"/>
              </a:rPr>
              <a:t>Clin</a:t>
            </a:r>
            <a:r>
              <a:rPr sz="1867" dirty="0" smtClean="0">
                <a:latin typeface="Avenir Light"/>
                <a:ea typeface="Avenir Light"/>
                <a:cs typeface="Avenir Light"/>
                <a:sym typeface="Avenir Light"/>
              </a:rPr>
              <a:t> </a:t>
            </a:r>
            <a:r>
              <a:rPr sz="1867" dirty="0" err="1" smtClean="0">
                <a:latin typeface="Avenir Light"/>
                <a:ea typeface="Avenir Light"/>
                <a:cs typeface="Avenir Light"/>
                <a:sym typeface="Avenir Light"/>
              </a:rPr>
              <a:t>Nutr</a:t>
            </a:r>
            <a:r>
              <a:rPr lang="en-CA" sz="1867" dirty="0" smtClean="0">
                <a:latin typeface="Avenir Light"/>
                <a:ea typeface="Avenir Light"/>
                <a:cs typeface="Avenir Light"/>
                <a:sym typeface="Avenir Light"/>
              </a:rPr>
              <a:t> </a:t>
            </a:r>
            <a:r>
              <a:rPr sz="1867" dirty="0" smtClean="0">
                <a:latin typeface="Avenir Light"/>
                <a:ea typeface="Avenir Light"/>
                <a:cs typeface="Avenir Light"/>
                <a:sym typeface="Avenir Light"/>
              </a:rPr>
              <a:t>2015</a:t>
            </a:r>
            <a:endParaRPr sz="1867" dirty="0">
              <a:latin typeface="Avenir Light"/>
              <a:ea typeface="Avenir Light"/>
              <a:cs typeface="Avenir Light"/>
              <a:sym typeface="Avenir Light"/>
            </a:endParaRPr>
          </a:p>
        </p:txBody>
      </p:sp>
      <p:pic>
        <p:nvPicPr>
          <p:cNvPr id="37" name="image2.png"/>
          <p:cNvPicPr/>
          <p:nvPr/>
        </p:nvPicPr>
        <p:blipFill>
          <a:blip r:embed="rId4">
            <a:extLst/>
          </a:blip>
          <a:stretch>
            <a:fillRect/>
          </a:stretch>
        </p:blipFill>
        <p:spPr>
          <a:xfrm>
            <a:off x="131029" y="147436"/>
            <a:ext cx="1829909" cy="66180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009"/>
                                        </p:tgtEl>
                                        <p:attrNameLst>
                                          <p:attrName>style.visibility</p:attrName>
                                        </p:attrNameLst>
                                      </p:cBhvr>
                                      <p:to>
                                        <p:strVal val="visible"/>
                                      </p:to>
                                    </p:set>
                                    <p:animEffect transition="in" filter="fade">
                                      <p:cBhvr>
                                        <p:cTn id="7" dur="500"/>
                                        <p:tgtEl>
                                          <p:spTgt spid="100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2" nodeType="clickEffect">
                                  <p:stCondLst>
                                    <p:cond delay="0"/>
                                  </p:stCondLst>
                                  <p:iterate>
                                    <p:tmAbs val="0"/>
                                  </p:iterate>
                                  <p:childTnLst>
                                    <p:set>
                                      <p:cBhvr>
                                        <p:cTn id="11" fill="hold"/>
                                        <p:tgtEl>
                                          <p:spTgt spid="1006"/>
                                        </p:tgtEl>
                                        <p:attrNameLst>
                                          <p:attrName>style.visibility</p:attrName>
                                        </p:attrNameLst>
                                      </p:cBhvr>
                                      <p:to>
                                        <p:strVal val="visible"/>
                                      </p:to>
                                    </p:set>
                                    <p:anim calcmode="lin" valueType="num">
                                      <p:cBhvr>
                                        <p:cTn id="12" dur="1000" fill="hold"/>
                                        <p:tgtEl>
                                          <p:spTgt spid="1006"/>
                                        </p:tgtEl>
                                        <p:attrNameLst>
                                          <p:attrName>ppt_x</p:attrName>
                                        </p:attrNameLst>
                                      </p:cBhvr>
                                      <p:tavLst>
                                        <p:tav tm="0">
                                          <p:val>
                                            <p:strVal val="#ppt_x"/>
                                          </p:val>
                                        </p:tav>
                                        <p:tav tm="100000">
                                          <p:val>
                                            <p:strVal val="#ppt_x"/>
                                          </p:val>
                                        </p:tav>
                                      </p:tavLst>
                                    </p:anim>
                                    <p:anim calcmode="lin" valueType="num">
                                      <p:cBhvr>
                                        <p:cTn id="13" dur="1000" fill="hold"/>
                                        <p:tgtEl>
                                          <p:spTgt spid="10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 grpId="2" animBg="1" advAuto="0"/>
      <p:bldP spid="1009" grpId="1"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 name="Shape 1014"/>
          <p:cNvSpPr>
            <a:spLocks noGrp="1"/>
          </p:cNvSpPr>
          <p:nvPr>
            <p:ph type="title"/>
          </p:nvPr>
        </p:nvSpPr>
        <p:spPr>
          <a:xfrm>
            <a:off x="1741248" y="-122090"/>
            <a:ext cx="14056677" cy="3153547"/>
          </a:xfrm>
          <a:prstGeom prst="rect">
            <a:avLst/>
          </a:prstGeom>
        </p:spPr>
        <p:txBody>
          <a:bodyPr lIns="59268" tIns="59268" rIns="59268" bIns="59268"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Exercise Training and Nutritional Supplementation for Physical Frailty in Very Elderly People</a:t>
            </a:r>
          </a:p>
        </p:txBody>
      </p:sp>
      <p:grpSp>
        <p:nvGrpSpPr>
          <p:cNvPr id="1017" name="Group 1017"/>
          <p:cNvGrpSpPr/>
          <p:nvPr/>
        </p:nvGrpSpPr>
        <p:grpSpPr>
          <a:xfrm>
            <a:off x="5774441" y="2697057"/>
            <a:ext cx="5791385" cy="5361692"/>
            <a:chOff x="0" y="-1"/>
            <a:chExt cx="4343404" cy="4021144"/>
          </a:xfrm>
        </p:grpSpPr>
        <p:pic>
          <p:nvPicPr>
            <p:cNvPr id="1015" name="image62.png"/>
            <p:cNvPicPr/>
            <p:nvPr/>
          </p:nvPicPr>
          <p:blipFill>
            <a:blip r:embed="rId3">
              <a:extLst/>
            </a:blip>
            <a:stretch>
              <a:fillRect/>
            </a:stretch>
          </p:blipFill>
          <p:spPr>
            <a:xfrm>
              <a:off x="88899" y="50798"/>
              <a:ext cx="4165606" cy="3779846"/>
            </a:xfrm>
            <a:prstGeom prst="rect">
              <a:avLst/>
            </a:prstGeom>
            <a:ln w="12700" cap="flat">
              <a:noFill/>
              <a:miter lim="400000"/>
            </a:ln>
            <a:effectLst/>
          </p:spPr>
        </p:pic>
        <p:pic>
          <p:nvPicPr>
            <p:cNvPr id="1016" name="image63.png"/>
            <p:cNvPicPr/>
            <p:nvPr/>
          </p:nvPicPr>
          <p:blipFill>
            <a:blip r:embed="rId4">
              <a:extLst/>
            </a:blip>
            <a:stretch>
              <a:fillRect/>
            </a:stretch>
          </p:blipFill>
          <p:spPr>
            <a:xfrm>
              <a:off x="-1" y="-2"/>
              <a:ext cx="4343406" cy="4021146"/>
            </a:xfrm>
            <a:prstGeom prst="rect">
              <a:avLst/>
            </a:prstGeom>
            <a:ln w="12700" cap="flat">
              <a:noFill/>
              <a:miter lim="400000"/>
            </a:ln>
            <a:effectLst/>
          </p:spPr>
        </p:pic>
      </p:grpSp>
      <p:sp>
        <p:nvSpPr>
          <p:cNvPr id="1018" name="Shape 1018"/>
          <p:cNvSpPr/>
          <p:nvPr/>
        </p:nvSpPr>
        <p:spPr>
          <a:xfrm>
            <a:off x="8769587" y="8212028"/>
            <a:ext cx="2790744" cy="58285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algn="r" defTabSz="457200">
              <a:lnSpc>
                <a:spcPct val="80000"/>
              </a:lnSpc>
              <a:defRPr sz="1400">
                <a:solidFill>
                  <a:srgbClr val="000000"/>
                </a:solidFill>
                <a:latin typeface="Avenir Light"/>
                <a:ea typeface="Avenir Light"/>
                <a:cs typeface="Avenir Light"/>
                <a:sym typeface="Avenir Light"/>
              </a:defRPr>
            </a:lvl1pPr>
          </a:lstStyle>
          <a:p>
            <a:pPr lvl="0">
              <a:defRPr sz="1800"/>
            </a:pPr>
            <a:r>
              <a:rPr sz="1867"/>
              <a:t>Fiatarone, NEJM 1994;330:1769-1775.</a:t>
            </a:r>
          </a:p>
        </p:txBody>
      </p:sp>
      <p:pic>
        <p:nvPicPr>
          <p:cNvPr id="8" name="image2.png"/>
          <p:cNvPicPr/>
          <p:nvPr/>
        </p:nvPicPr>
        <p:blipFill>
          <a:blip r:embed="rId5">
            <a:extLst/>
          </a:blip>
          <a:stretch>
            <a:fillRect/>
          </a:stretch>
        </p:blipFill>
        <p:spPr>
          <a:xfrm>
            <a:off x="80229" y="-1366404"/>
            <a:ext cx="1829909" cy="661807"/>
          </a:xfrm>
          <a:prstGeom prst="rect">
            <a:avLst/>
          </a:prstGeom>
          <a:ln w="12700">
            <a:miter lim="400000"/>
          </a:ln>
        </p:spPr>
      </p:pic>
      <p:pic>
        <p:nvPicPr>
          <p:cNvPr id="9" name="image2.png"/>
          <p:cNvPicPr/>
          <p:nvPr/>
        </p:nvPicPr>
        <p:blipFill>
          <a:blip r:embed="rId5">
            <a:extLst/>
          </a:blip>
          <a:stretch>
            <a:fillRect/>
          </a:stretch>
        </p:blipFill>
        <p:spPr>
          <a:xfrm>
            <a:off x="131029" y="14743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8451" y="433494"/>
            <a:ext cx="8877583" cy="163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2"/>
          <p:cNvSpPr txBox="1">
            <a:spLocks noChangeArrowheads="1"/>
          </p:cNvSpPr>
          <p:nvPr/>
        </p:nvSpPr>
        <p:spPr bwMode="auto">
          <a:xfrm>
            <a:off x="11379464" y="8994987"/>
            <a:ext cx="35763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2000" dirty="0">
                <a:latin typeface="Arial" panose="020B0604020202020204" pitchFamily="34" charset="0"/>
              </a:rPr>
              <a:t>Lancet 2009;273:</a:t>
            </a:r>
          </a:p>
        </p:txBody>
      </p:sp>
      <p:pic>
        <p:nvPicPr>
          <p:cNvPr id="972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960" y="2167468"/>
            <a:ext cx="7653867" cy="551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317" y="7802881"/>
            <a:ext cx="7613228" cy="115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2.png"/>
          <p:cNvPicPr/>
          <p:nvPr/>
        </p:nvPicPr>
        <p:blipFill>
          <a:blip r:embed="rId5">
            <a:extLst/>
          </a:blip>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3686221187"/>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0" name="image6.png"/>
          <p:cNvPicPr/>
          <p:nvPr/>
        </p:nvPicPr>
        <p:blipFill>
          <a:blip r:embed="rId3">
            <a:extLst/>
          </a:blip>
          <a:stretch>
            <a:fillRect/>
          </a:stretch>
        </p:blipFill>
        <p:spPr>
          <a:xfrm>
            <a:off x="1901353" y="1779082"/>
            <a:ext cx="13537450" cy="8355671"/>
          </a:xfrm>
          <a:prstGeom prst="rect">
            <a:avLst/>
          </a:prstGeom>
          <a:ln w="12700">
            <a:miter lim="400000"/>
          </a:ln>
        </p:spPr>
      </p:pic>
      <p:sp>
        <p:nvSpPr>
          <p:cNvPr id="1021" name="Shape 1021"/>
          <p:cNvSpPr/>
          <p:nvPr/>
        </p:nvSpPr>
        <p:spPr>
          <a:xfrm>
            <a:off x="2247667" y="2034614"/>
            <a:ext cx="12844928" cy="7844735"/>
          </a:xfrm>
          <a:prstGeom prst="rect">
            <a:avLst/>
          </a:prstGeom>
          <a:solidFill>
            <a:srgbClr val="FFFFFF"/>
          </a:soli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sp>
        <p:nvSpPr>
          <p:cNvPr id="1023" name="Shape 1023"/>
          <p:cNvSpPr/>
          <p:nvPr/>
        </p:nvSpPr>
        <p:spPr>
          <a:xfrm>
            <a:off x="2685892" y="4978809"/>
            <a:ext cx="2354812" cy="98469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defTabSz="1219261">
              <a:defRPr sz="1800">
                <a:solidFill>
                  <a:srgbClr val="000000"/>
                </a:solidFill>
              </a:defRPr>
            </a:pPr>
            <a:r>
              <a:rPr sz="2133">
                <a:latin typeface="Arial"/>
                <a:ea typeface="Arial"/>
                <a:cs typeface="Arial"/>
                <a:sym typeface="Arial"/>
              </a:rPr>
              <a:t>142 ICU patients</a:t>
            </a:r>
            <a:endParaRPr sz="2133" b="1">
              <a:latin typeface="Arial"/>
              <a:ea typeface="Arial"/>
              <a:cs typeface="Arial"/>
              <a:sym typeface="Arial"/>
            </a:endParaRPr>
          </a:p>
          <a:p>
            <a:pPr defTabSz="1219261">
              <a:defRPr sz="1800">
                <a:solidFill>
                  <a:srgbClr val="000000"/>
                </a:solidFill>
              </a:defRPr>
            </a:pPr>
            <a:r>
              <a:rPr sz="2133">
                <a:latin typeface="Arial"/>
                <a:ea typeface="Arial"/>
                <a:cs typeface="Arial"/>
                <a:sym typeface="Arial"/>
              </a:rPr>
              <a:t>Projected length of </a:t>
            </a:r>
            <a:endParaRPr sz="2133" b="1">
              <a:latin typeface="Arial"/>
              <a:ea typeface="Arial"/>
              <a:cs typeface="Arial"/>
              <a:sym typeface="Arial"/>
            </a:endParaRPr>
          </a:p>
          <a:p>
            <a:pPr defTabSz="1219261">
              <a:defRPr sz="1800">
                <a:solidFill>
                  <a:srgbClr val="000000"/>
                </a:solidFill>
              </a:defRPr>
            </a:pPr>
            <a:r>
              <a:rPr sz="2133">
                <a:latin typeface="Arial"/>
                <a:ea typeface="Arial"/>
                <a:cs typeface="Arial"/>
                <a:sym typeface="Arial"/>
              </a:rPr>
              <a:t>stay &gt;3 days</a:t>
            </a:r>
          </a:p>
        </p:txBody>
      </p:sp>
      <p:sp>
        <p:nvSpPr>
          <p:cNvPr id="1024" name="Shape 1024"/>
          <p:cNvSpPr/>
          <p:nvPr/>
        </p:nvSpPr>
        <p:spPr>
          <a:xfrm>
            <a:off x="5413599" y="5157540"/>
            <a:ext cx="480901" cy="80021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3900">
                <a:solidFill>
                  <a:srgbClr val="000000"/>
                </a:solidFill>
                <a:latin typeface="Arial"/>
                <a:ea typeface="Arial"/>
                <a:cs typeface="Arial"/>
                <a:sym typeface="Arial"/>
              </a:defRPr>
            </a:lvl1pPr>
          </a:lstStyle>
          <a:p>
            <a:pPr lvl="0">
              <a:defRPr sz="1800"/>
            </a:pPr>
            <a:r>
              <a:rPr sz="5200"/>
              <a:t>R</a:t>
            </a:r>
          </a:p>
        </p:txBody>
      </p:sp>
      <p:sp>
        <p:nvSpPr>
          <p:cNvPr id="1025" name="Shape 1025"/>
          <p:cNvSpPr/>
          <p:nvPr/>
        </p:nvSpPr>
        <p:spPr>
          <a:xfrm>
            <a:off x="6798451" y="3905625"/>
            <a:ext cx="4172083" cy="98469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l" defTabSz="1219261">
              <a:defRPr sz="1800">
                <a:solidFill>
                  <a:srgbClr val="000000"/>
                </a:solidFill>
              </a:defRPr>
            </a:pPr>
            <a:r>
              <a:rPr sz="2133">
                <a:latin typeface="Arial"/>
                <a:ea typeface="Arial"/>
                <a:cs typeface="Arial"/>
                <a:sym typeface="Arial"/>
              </a:rPr>
              <a:t>Bedside cycling ergometry </a:t>
            </a:r>
            <a:endParaRPr sz="2133" b="1">
              <a:latin typeface="Arial"/>
              <a:ea typeface="Arial"/>
              <a:cs typeface="Arial"/>
              <a:sym typeface="Arial"/>
            </a:endParaRPr>
          </a:p>
          <a:p>
            <a:pPr algn="l" defTabSz="1219261">
              <a:defRPr sz="1800">
                <a:solidFill>
                  <a:srgbClr val="000000"/>
                </a:solidFill>
              </a:defRPr>
            </a:pPr>
            <a:r>
              <a:rPr sz="2133">
                <a:latin typeface="Arial"/>
                <a:ea typeface="Arial"/>
                <a:cs typeface="Arial"/>
                <a:sym typeface="Arial"/>
              </a:rPr>
              <a:t>and IV amino acids</a:t>
            </a:r>
            <a:endParaRPr sz="2133" b="1">
              <a:latin typeface="Arial"/>
              <a:ea typeface="Arial"/>
              <a:cs typeface="Arial"/>
              <a:sym typeface="Arial"/>
            </a:endParaRPr>
          </a:p>
          <a:p>
            <a:pPr algn="l" defTabSz="1219261">
              <a:defRPr sz="1800">
                <a:solidFill>
                  <a:srgbClr val="000000"/>
                </a:solidFill>
              </a:defRPr>
            </a:pPr>
            <a:r>
              <a:rPr sz="2133">
                <a:latin typeface="Arial"/>
                <a:ea typeface="Arial"/>
                <a:cs typeface="Arial"/>
                <a:sym typeface="Arial"/>
              </a:rPr>
              <a:t>(2-2.5 grams/kg/day)</a:t>
            </a:r>
          </a:p>
        </p:txBody>
      </p:sp>
      <p:sp>
        <p:nvSpPr>
          <p:cNvPr id="1026" name="Shape 1026"/>
          <p:cNvSpPr/>
          <p:nvPr/>
        </p:nvSpPr>
        <p:spPr>
          <a:xfrm>
            <a:off x="6685165" y="6631975"/>
            <a:ext cx="3375924" cy="65646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l" defTabSz="1219261">
              <a:defRPr sz="1800">
                <a:solidFill>
                  <a:srgbClr val="000000"/>
                </a:solidFill>
              </a:defRPr>
            </a:pPr>
            <a:r>
              <a:rPr sz="2133">
                <a:latin typeface="Arial"/>
                <a:ea typeface="Arial"/>
                <a:cs typeface="Arial"/>
                <a:sym typeface="Arial"/>
              </a:rPr>
              <a:t>Usual Care </a:t>
            </a:r>
            <a:endParaRPr sz="2133" b="1">
              <a:latin typeface="Arial"/>
              <a:ea typeface="Arial"/>
              <a:cs typeface="Arial"/>
              <a:sym typeface="Arial"/>
            </a:endParaRPr>
          </a:p>
          <a:p>
            <a:pPr algn="l" defTabSz="1219261">
              <a:defRPr sz="1800">
                <a:solidFill>
                  <a:srgbClr val="000000"/>
                </a:solidFill>
              </a:defRPr>
            </a:pPr>
            <a:r>
              <a:rPr sz="2133">
                <a:latin typeface="Arial"/>
                <a:ea typeface="Arial"/>
                <a:cs typeface="Arial"/>
                <a:sym typeface="Arial"/>
              </a:rPr>
              <a:t>(bed rest and underfeeding)</a:t>
            </a:r>
          </a:p>
        </p:txBody>
      </p:sp>
      <p:sp>
        <p:nvSpPr>
          <p:cNvPr id="1027" name="Shape 1027"/>
          <p:cNvSpPr/>
          <p:nvPr/>
        </p:nvSpPr>
        <p:spPr>
          <a:xfrm>
            <a:off x="6550752" y="5430929"/>
            <a:ext cx="2990947" cy="3282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l" defTabSz="914400">
              <a:defRPr sz="1600">
                <a:solidFill>
                  <a:srgbClr val="000000"/>
                </a:solidFill>
                <a:latin typeface="Arial"/>
                <a:ea typeface="Arial"/>
                <a:cs typeface="Arial"/>
                <a:sym typeface="Arial"/>
              </a:defRPr>
            </a:lvl1pPr>
          </a:lstStyle>
          <a:p>
            <a:pPr lvl="0">
              <a:defRPr sz="1800"/>
            </a:pPr>
            <a:r>
              <a:rPr sz="2133"/>
              <a:t>Concealed Stratified by </a:t>
            </a:r>
          </a:p>
        </p:txBody>
      </p:sp>
      <p:sp>
        <p:nvSpPr>
          <p:cNvPr id="1028" name="Shape 1028"/>
          <p:cNvSpPr/>
          <p:nvPr/>
        </p:nvSpPr>
        <p:spPr>
          <a:xfrm>
            <a:off x="5067050" y="4980165"/>
            <a:ext cx="1174010" cy="10662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6"/>
                </a:moveTo>
                <a:lnTo>
                  <a:pt x="21379" y="8619"/>
                </a:lnTo>
                <a:lnTo>
                  <a:pt x="20747" y="6595"/>
                </a:lnTo>
                <a:lnTo>
                  <a:pt x="19746" y="4757"/>
                </a:lnTo>
                <a:lnTo>
                  <a:pt x="18428" y="3152"/>
                </a:lnTo>
                <a:lnTo>
                  <a:pt x="16827" y="1838"/>
                </a:lnTo>
                <a:lnTo>
                  <a:pt x="14994" y="849"/>
                </a:lnTo>
                <a:lnTo>
                  <a:pt x="12960" y="209"/>
                </a:lnTo>
                <a:lnTo>
                  <a:pt x="10800" y="0"/>
                </a:lnTo>
                <a:lnTo>
                  <a:pt x="8619" y="209"/>
                </a:lnTo>
                <a:lnTo>
                  <a:pt x="6596" y="849"/>
                </a:lnTo>
                <a:lnTo>
                  <a:pt x="4752" y="1838"/>
                </a:lnTo>
                <a:lnTo>
                  <a:pt x="3161" y="3152"/>
                </a:lnTo>
                <a:lnTo>
                  <a:pt x="1833" y="4757"/>
                </a:lnTo>
                <a:lnTo>
                  <a:pt x="843" y="6595"/>
                </a:lnTo>
                <a:lnTo>
                  <a:pt x="211" y="8619"/>
                </a:lnTo>
                <a:lnTo>
                  <a:pt x="0" y="10806"/>
                </a:lnTo>
                <a:lnTo>
                  <a:pt x="211" y="12969"/>
                </a:lnTo>
                <a:lnTo>
                  <a:pt x="843" y="14993"/>
                </a:lnTo>
                <a:lnTo>
                  <a:pt x="1833" y="16831"/>
                </a:lnTo>
                <a:lnTo>
                  <a:pt x="3161" y="18436"/>
                </a:lnTo>
                <a:lnTo>
                  <a:pt x="4752" y="19751"/>
                </a:lnTo>
                <a:lnTo>
                  <a:pt x="6596" y="20751"/>
                </a:lnTo>
                <a:lnTo>
                  <a:pt x="8619" y="21379"/>
                </a:lnTo>
                <a:lnTo>
                  <a:pt x="10800" y="21600"/>
                </a:lnTo>
                <a:lnTo>
                  <a:pt x="12960" y="21379"/>
                </a:lnTo>
                <a:lnTo>
                  <a:pt x="14994" y="20751"/>
                </a:lnTo>
                <a:lnTo>
                  <a:pt x="16827" y="19751"/>
                </a:lnTo>
                <a:lnTo>
                  <a:pt x="18428" y="18436"/>
                </a:lnTo>
                <a:lnTo>
                  <a:pt x="19746" y="16831"/>
                </a:lnTo>
                <a:lnTo>
                  <a:pt x="20747" y="14993"/>
                </a:lnTo>
                <a:lnTo>
                  <a:pt x="21379" y="12969"/>
                </a:lnTo>
                <a:lnTo>
                  <a:pt x="21600" y="10806"/>
                </a:lnTo>
              </a:path>
            </a:pathLst>
          </a:custGeom>
          <a:ln w="23813">
            <a:solidFill/>
            <a:round/>
          </a:ln>
        </p:spPr>
        <p:txBody>
          <a:bodyPr lIns="0" tIns="0" rIns="0" bIns="0"/>
          <a:lstStyle/>
          <a:p>
            <a:pPr algn="l" defTabSz="1219261">
              <a:defRPr sz="2400">
                <a:solidFill>
                  <a:srgbClr val="FAFD00"/>
                </a:solidFill>
                <a:latin typeface="Arial"/>
                <a:ea typeface="Arial"/>
                <a:cs typeface="Arial"/>
                <a:sym typeface="Arial"/>
              </a:defRPr>
            </a:pPr>
            <a:endParaRPr sz="3200"/>
          </a:p>
        </p:txBody>
      </p:sp>
      <p:sp>
        <p:nvSpPr>
          <p:cNvPr id="1029" name="Shape 1029"/>
          <p:cNvSpPr/>
          <p:nvPr/>
        </p:nvSpPr>
        <p:spPr>
          <a:xfrm flipV="1">
            <a:off x="5749305" y="4405173"/>
            <a:ext cx="791663" cy="592690"/>
          </a:xfrm>
          <a:prstGeom prst="line">
            <a:avLst/>
          </a:prstGeom>
          <a:ln w="49213">
            <a:solidFill/>
            <a:round/>
          </a:ln>
        </p:spPr>
        <p:txBody>
          <a:bodyPr lIns="0" tIns="0" rIns="0" bIns="0"/>
          <a:lstStyle/>
          <a:p>
            <a:pPr algn="l" defTabSz="609630">
              <a:defRPr sz="1200">
                <a:solidFill>
                  <a:srgbClr val="000000"/>
                </a:solidFill>
              </a:defRPr>
            </a:pPr>
            <a:endParaRPr sz="1600"/>
          </a:p>
        </p:txBody>
      </p:sp>
      <p:sp>
        <p:nvSpPr>
          <p:cNvPr id="1030" name="Shape 1030"/>
          <p:cNvSpPr/>
          <p:nvPr/>
        </p:nvSpPr>
        <p:spPr>
          <a:xfrm>
            <a:off x="6428777" y="4328971"/>
            <a:ext cx="215912" cy="196861"/>
          </a:xfrm>
          <a:custGeom>
            <a:avLst/>
            <a:gdLst/>
            <a:ahLst/>
            <a:cxnLst>
              <a:cxn ang="0">
                <a:pos x="wd2" y="hd2"/>
              </a:cxn>
              <a:cxn ang="5400000">
                <a:pos x="wd2" y="hd2"/>
              </a:cxn>
              <a:cxn ang="10800000">
                <a:pos x="wd2" y="hd2"/>
              </a:cxn>
              <a:cxn ang="16200000">
                <a:pos x="wd2" y="hd2"/>
              </a:cxn>
            </a:cxnLst>
            <a:rect l="0" t="0" r="r" b="b"/>
            <a:pathLst>
              <a:path w="21600" h="21600" extrusionOk="0">
                <a:moveTo>
                  <a:pt x="0" y="4112"/>
                </a:moveTo>
                <a:lnTo>
                  <a:pt x="21600" y="0"/>
                </a:lnTo>
                <a:lnTo>
                  <a:pt x="11598" y="21600"/>
                </a:lnTo>
                <a:lnTo>
                  <a:pt x="11066" y="8571"/>
                </a:lnTo>
                <a:lnTo>
                  <a:pt x="0" y="4112"/>
                </a:lnTo>
                <a:close/>
              </a:path>
            </a:pathLst>
          </a:custGeom>
          <a:solidFill/>
          <a:ln w="12700">
            <a:miter lim="400000"/>
          </a:ln>
        </p:spPr>
        <p:txBody>
          <a:bodyPr lIns="0" tIns="0" rIns="0" bIns="0"/>
          <a:lstStyle/>
          <a:p>
            <a:pPr algn="l" defTabSz="1219261">
              <a:defRPr sz="2400">
                <a:solidFill>
                  <a:srgbClr val="FAFD00"/>
                </a:solidFill>
                <a:latin typeface="Arial"/>
                <a:ea typeface="Arial"/>
                <a:cs typeface="Arial"/>
                <a:sym typeface="Arial"/>
              </a:defRPr>
            </a:pPr>
            <a:endParaRPr sz="3200"/>
          </a:p>
        </p:txBody>
      </p:sp>
      <p:sp>
        <p:nvSpPr>
          <p:cNvPr id="1031" name="Shape 1031"/>
          <p:cNvSpPr/>
          <p:nvPr/>
        </p:nvSpPr>
        <p:spPr>
          <a:xfrm>
            <a:off x="5742952" y="6039292"/>
            <a:ext cx="704878" cy="607505"/>
          </a:xfrm>
          <a:prstGeom prst="line">
            <a:avLst/>
          </a:prstGeom>
          <a:ln w="49213">
            <a:solidFill/>
            <a:round/>
          </a:ln>
        </p:spPr>
        <p:txBody>
          <a:bodyPr lIns="0" tIns="0" rIns="0" bIns="0"/>
          <a:lstStyle/>
          <a:p>
            <a:pPr algn="l" defTabSz="609630">
              <a:defRPr sz="1200">
                <a:solidFill>
                  <a:srgbClr val="000000"/>
                </a:solidFill>
              </a:defRPr>
            </a:pPr>
            <a:endParaRPr sz="1600"/>
          </a:p>
        </p:txBody>
      </p:sp>
      <p:sp>
        <p:nvSpPr>
          <p:cNvPr id="1032" name="Shape 1032"/>
          <p:cNvSpPr/>
          <p:nvPr/>
        </p:nvSpPr>
        <p:spPr>
          <a:xfrm>
            <a:off x="6333524" y="6530371"/>
            <a:ext cx="213795" cy="203212"/>
          </a:xfrm>
          <a:custGeom>
            <a:avLst/>
            <a:gdLst/>
            <a:ahLst/>
            <a:cxnLst>
              <a:cxn ang="0">
                <a:pos x="wd2" y="hd2"/>
              </a:cxn>
              <a:cxn ang="5400000">
                <a:pos x="wd2" y="hd2"/>
              </a:cxn>
              <a:cxn ang="10800000">
                <a:pos x="wd2" y="hd2"/>
              </a:cxn>
              <a:cxn ang="16200000">
                <a:pos x="wd2" y="hd2"/>
              </a:cxn>
            </a:cxnLst>
            <a:rect l="0" t="0" r="r" b="b"/>
            <a:pathLst>
              <a:path w="21600" h="21600" extrusionOk="0">
                <a:moveTo>
                  <a:pt x="12874" y="0"/>
                </a:moveTo>
                <a:lnTo>
                  <a:pt x="21600" y="21600"/>
                </a:lnTo>
                <a:lnTo>
                  <a:pt x="0" y="16046"/>
                </a:lnTo>
                <a:lnTo>
                  <a:pt x="11527" y="12511"/>
                </a:lnTo>
                <a:lnTo>
                  <a:pt x="12874" y="0"/>
                </a:lnTo>
                <a:close/>
              </a:path>
            </a:pathLst>
          </a:custGeom>
          <a:solidFill/>
          <a:ln w="12700">
            <a:miter lim="400000"/>
          </a:ln>
        </p:spPr>
        <p:txBody>
          <a:bodyPr lIns="0" tIns="0" rIns="0" bIns="0"/>
          <a:lstStyle/>
          <a:p>
            <a:pPr algn="l" defTabSz="1219261">
              <a:defRPr sz="2400">
                <a:solidFill>
                  <a:srgbClr val="FAFD00"/>
                </a:solidFill>
                <a:latin typeface="Arial"/>
                <a:ea typeface="Arial"/>
                <a:cs typeface="Arial"/>
                <a:sym typeface="Arial"/>
              </a:defRPr>
            </a:pPr>
            <a:endParaRPr sz="3200"/>
          </a:p>
        </p:txBody>
      </p:sp>
      <p:sp>
        <p:nvSpPr>
          <p:cNvPr id="1033" name="Shape 1033"/>
          <p:cNvSpPr/>
          <p:nvPr/>
        </p:nvSpPr>
        <p:spPr>
          <a:xfrm>
            <a:off x="551880" y="75855"/>
            <a:ext cx="16236503" cy="1477518"/>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nchor="ctr">
            <a:spAutoFit/>
          </a:bodyPr>
          <a:lstStyle/>
          <a:p>
            <a:pPr lvl="0">
              <a:defRPr sz="1800">
                <a:solidFill>
                  <a:srgbClr val="000000"/>
                </a:solidFill>
              </a:defRPr>
            </a:pPr>
            <a:r>
              <a:rPr sz="5334" b="1" spc="-52">
                <a:solidFill>
                  <a:srgbClr val="0052E2"/>
                </a:solidFill>
                <a:latin typeface="Avenir Next Condensed"/>
                <a:ea typeface="Avenir Next Condensed"/>
                <a:cs typeface="Avenir Next Condensed"/>
                <a:sym typeface="Avenir Next Condensed"/>
              </a:rPr>
              <a:t>The NEXIS Study</a:t>
            </a:r>
            <a:br>
              <a:rPr sz="5334" b="1" spc="-52">
                <a:solidFill>
                  <a:srgbClr val="0052E2"/>
                </a:solidFill>
                <a:latin typeface="Avenir Next Condensed"/>
                <a:ea typeface="Avenir Next Condensed"/>
                <a:cs typeface="Avenir Next Condensed"/>
                <a:sym typeface="Avenir Next Condensed"/>
              </a:rPr>
            </a:br>
            <a:r>
              <a:rPr sz="3467" b="1" spc="-35">
                <a:solidFill>
                  <a:srgbClr val="0052E2"/>
                </a:solidFill>
                <a:latin typeface="Avenir Next Condensed"/>
                <a:ea typeface="Avenir Next Condensed"/>
                <a:cs typeface="Avenir Next Condensed"/>
                <a:sym typeface="Avenir Next Condensed"/>
              </a:rPr>
              <a:t>(</a:t>
            </a:r>
            <a:r>
              <a:rPr sz="3467" b="1" u="sng" spc="-35">
                <a:solidFill>
                  <a:srgbClr val="0052E2"/>
                </a:solidFill>
                <a:latin typeface="Avenir Next Condensed"/>
                <a:ea typeface="Avenir Next Condensed"/>
                <a:cs typeface="Avenir Next Condensed"/>
                <a:sym typeface="Avenir Next Condensed"/>
              </a:rPr>
              <a:t>N</a:t>
            </a:r>
            <a:r>
              <a:rPr sz="3467" b="1" spc="-35">
                <a:solidFill>
                  <a:srgbClr val="0052E2"/>
                </a:solidFill>
                <a:latin typeface="Avenir Next Condensed"/>
                <a:ea typeface="Avenir Next Condensed"/>
                <a:cs typeface="Avenir Next Condensed"/>
                <a:sym typeface="Avenir Next Condensed"/>
              </a:rPr>
              <a:t>utrition and </a:t>
            </a:r>
            <a:r>
              <a:rPr sz="3467" b="1" u="sng" spc="-35">
                <a:solidFill>
                  <a:srgbClr val="0052E2"/>
                </a:solidFill>
                <a:latin typeface="Avenir Next Condensed"/>
                <a:ea typeface="Avenir Next Condensed"/>
                <a:cs typeface="Avenir Next Condensed"/>
                <a:sym typeface="Avenir Next Condensed"/>
              </a:rPr>
              <a:t>EX</a:t>
            </a:r>
            <a:r>
              <a:rPr sz="3467" b="1" spc="-35">
                <a:solidFill>
                  <a:srgbClr val="0052E2"/>
                </a:solidFill>
                <a:latin typeface="Avenir Next Condensed"/>
                <a:ea typeface="Avenir Next Condensed"/>
                <a:cs typeface="Avenir Next Condensed"/>
                <a:sym typeface="Avenir Next Condensed"/>
              </a:rPr>
              <a:t>ercise </a:t>
            </a:r>
            <a:r>
              <a:rPr sz="3467" b="1" u="sng" spc="-35">
                <a:solidFill>
                  <a:srgbClr val="0052E2"/>
                </a:solidFill>
                <a:latin typeface="Avenir Next Condensed"/>
                <a:ea typeface="Avenir Next Condensed"/>
                <a:cs typeface="Avenir Next Condensed"/>
                <a:sym typeface="Avenir Next Condensed"/>
              </a:rPr>
              <a:t>I</a:t>
            </a:r>
            <a:r>
              <a:rPr sz="3467" b="1" spc="-35">
                <a:solidFill>
                  <a:srgbClr val="0052E2"/>
                </a:solidFill>
                <a:latin typeface="Avenir Next Condensed"/>
                <a:ea typeface="Avenir Next Condensed"/>
                <a:cs typeface="Avenir Next Condensed"/>
                <a:sym typeface="Avenir Next Condensed"/>
              </a:rPr>
              <a:t>nterventional </a:t>
            </a:r>
            <a:r>
              <a:rPr sz="3467" b="1" u="sng" spc="-35">
                <a:solidFill>
                  <a:srgbClr val="0052E2"/>
                </a:solidFill>
                <a:latin typeface="Avenir Next Condensed"/>
                <a:ea typeface="Avenir Next Condensed"/>
                <a:cs typeface="Avenir Next Condensed"/>
                <a:sym typeface="Avenir Next Condensed"/>
              </a:rPr>
              <a:t>S</a:t>
            </a:r>
            <a:r>
              <a:rPr sz="3467" b="1" spc="-35">
                <a:solidFill>
                  <a:srgbClr val="0052E2"/>
                </a:solidFill>
                <a:latin typeface="Avenir Next Condensed"/>
                <a:ea typeface="Avenir Next Condensed"/>
                <a:cs typeface="Avenir Next Condensed"/>
                <a:sym typeface="Avenir Next Condensed"/>
              </a:rPr>
              <a:t>tudy in critically ill patients)</a:t>
            </a:r>
          </a:p>
        </p:txBody>
      </p:sp>
      <p:sp>
        <p:nvSpPr>
          <p:cNvPr id="1034" name="Shape 1034"/>
          <p:cNvSpPr/>
          <p:nvPr/>
        </p:nvSpPr>
        <p:spPr>
          <a:xfrm>
            <a:off x="3098421" y="6100676"/>
            <a:ext cx="1580561" cy="3282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defTabSz="914400">
              <a:defRPr sz="1600" b="1">
                <a:solidFill>
                  <a:srgbClr val="000000"/>
                </a:solidFill>
                <a:latin typeface="Arial"/>
                <a:ea typeface="Arial"/>
                <a:cs typeface="Arial"/>
                <a:sym typeface="Arial"/>
              </a:defRPr>
            </a:lvl1pPr>
          </a:lstStyle>
          <a:p>
            <a:pPr lvl="0">
              <a:defRPr sz="1800" b="0"/>
            </a:pPr>
            <a:r>
              <a:rPr sz="2133"/>
              <a:t>Fed enterally</a:t>
            </a:r>
          </a:p>
        </p:txBody>
      </p:sp>
      <p:sp>
        <p:nvSpPr>
          <p:cNvPr id="1035" name="Shape 1035"/>
          <p:cNvSpPr/>
          <p:nvPr/>
        </p:nvSpPr>
        <p:spPr>
          <a:xfrm>
            <a:off x="9688409" y="5354526"/>
            <a:ext cx="1205575" cy="448752"/>
          </a:xfrm>
          <a:prstGeom prst="rightArrow">
            <a:avLst>
              <a:gd name="adj1" fmla="val 50000"/>
              <a:gd name="adj2" fmla="val 49997"/>
            </a:avLst>
          </a:prstGeom>
          <a:solidFill>
            <a:srgbClr val="5A5F5E"/>
          </a:solidFill>
          <a:ln w="12700">
            <a:miter lim="400000"/>
          </a:ln>
        </p:spPr>
        <p:txBody>
          <a:bodyPr lIns="0" tIns="0" rIns="0" bIns="0"/>
          <a:lstStyle/>
          <a:p>
            <a:pPr algn="l" defTabSz="457223">
              <a:defRPr sz="1300">
                <a:solidFill>
                  <a:srgbClr val="FFFFFF"/>
                </a:solidFill>
                <a:latin typeface="Times New Roman"/>
                <a:ea typeface="Times New Roman"/>
                <a:cs typeface="Times New Roman"/>
                <a:sym typeface="Times New Roman"/>
              </a:defRPr>
            </a:pPr>
            <a:endParaRPr sz="1733"/>
          </a:p>
        </p:txBody>
      </p:sp>
      <p:sp>
        <p:nvSpPr>
          <p:cNvPr id="1036" name="Shape 1036"/>
          <p:cNvSpPr/>
          <p:nvPr/>
        </p:nvSpPr>
        <p:spPr>
          <a:xfrm>
            <a:off x="10530759" y="4457086"/>
            <a:ext cx="3945588" cy="943974"/>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457223">
              <a:defRPr sz="1800">
                <a:solidFill>
                  <a:srgbClr val="000000"/>
                </a:solidFill>
              </a:defRPr>
            </a:pPr>
            <a:r>
              <a:rPr sz="2667" u="sng">
                <a:latin typeface="Arial"/>
                <a:ea typeface="Arial"/>
                <a:cs typeface="Arial"/>
                <a:sym typeface="Arial"/>
              </a:rPr>
              <a:t>Primary Outcome</a:t>
            </a:r>
            <a:endParaRPr sz="2400">
              <a:latin typeface="Gill Sans Light"/>
              <a:ea typeface="Gill Sans Light"/>
              <a:cs typeface="Gill Sans Light"/>
              <a:sym typeface="Gill Sans Light"/>
            </a:endParaRPr>
          </a:p>
          <a:p>
            <a:pPr defTabSz="457223">
              <a:defRPr sz="1800">
                <a:solidFill>
                  <a:srgbClr val="000000"/>
                </a:solidFill>
              </a:defRPr>
            </a:pPr>
            <a:r>
              <a:rPr sz="2667">
                <a:latin typeface="Arial"/>
                <a:ea typeface="Arial"/>
                <a:cs typeface="Arial"/>
                <a:sym typeface="Arial"/>
              </a:rPr>
              <a:t>6 min WD</a:t>
            </a:r>
          </a:p>
        </p:txBody>
      </p:sp>
      <p:sp>
        <p:nvSpPr>
          <p:cNvPr id="1037" name="Shape 1037"/>
          <p:cNvSpPr/>
          <p:nvPr/>
        </p:nvSpPr>
        <p:spPr>
          <a:xfrm>
            <a:off x="10744790" y="5702730"/>
            <a:ext cx="3945594" cy="176484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457223">
              <a:defRPr sz="1800">
                <a:solidFill>
                  <a:srgbClr val="000000"/>
                </a:solidFill>
              </a:defRPr>
            </a:pPr>
            <a:r>
              <a:rPr sz="2667" u="sng">
                <a:latin typeface="Arial"/>
                <a:ea typeface="Arial"/>
                <a:cs typeface="Arial"/>
                <a:sym typeface="Arial"/>
              </a:rPr>
              <a:t>Secondary Outcome</a:t>
            </a:r>
            <a:endParaRPr sz="2400">
              <a:latin typeface="Gill Sans Light"/>
              <a:ea typeface="Gill Sans Light"/>
              <a:cs typeface="Gill Sans Light"/>
              <a:sym typeface="Gill Sans Light"/>
            </a:endParaRPr>
          </a:p>
          <a:p>
            <a:pPr defTabSz="457223">
              <a:defRPr sz="1800">
                <a:solidFill>
                  <a:srgbClr val="000000"/>
                </a:solidFill>
              </a:defRPr>
            </a:pPr>
            <a:r>
              <a:rPr sz="2667">
                <a:latin typeface="Arial"/>
                <a:ea typeface="Arial"/>
                <a:cs typeface="Arial"/>
                <a:sym typeface="Arial"/>
              </a:rPr>
              <a:t>HRQOL</a:t>
            </a:r>
            <a:endParaRPr sz="2400">
              <a:latin typeface="Gill Sans Light"/>
              <a:ea typeface="Gill Sans Light"/>
              <a:cs typeface="Gill Sans Light"/>
              <a:sym typeface="Gill Sans Light"/>
            </a:endParaRPr>
          </a:p>
          <a:p>
            <a:pPr defTabSz="457223">
              <a:defRPr sz="1800">
                <a:solidFill>
                  <a:srgbClr val="000000"/>
                </a:solidFill>
              </a:defRPr>
            </a:pPr>
            <a:r>
              <a:rPr sz="2667">
                <a:latin typeface="Arial"/>
                <a:ea typeface="Arial"/>
                <a:cs typeface="Arial"/>
                <a:sym typeface="Arial"/>
              </a:rPr>
              <a:t>ADL/IADL</a:t>
            </a:r>
            <a:endParaRPr sz="2400">
              <a:latin typeface="Gill Sans Light"/>
              <a:ea typeface="Gill Sans Light"/>
              <a:cs typeface="Gill Sans Light"/>
              <a:sym typeface="Gill Sans Light"/>
            </a:endParaRPr>
          </a:p>
          <a:p>
            <a:pPr defTabSz="457223">
              <a:defRPr sz="1800">
                <a:solidFill>
                  <a:srgbClr val="000000"/>
                </a:solidFill>
              </a:defRPr>
            </a:pPr>
            <a:r>
              <a:rPr sz="2667">
                <a:latin typeface="Arial"/>
                <a:ea typeface="Arial"/>
                <a:cs typeface="Arial"/>
                <a:sym typeface="Arial"/>
              </a:rPr>
              <a:t>Muscle strength</a:t>
            </a:r>
          </a:p>
        </p:txBody>
      </p:sp>
      <p:sp>
        <p:nvSpPr>
          <p:cNvPr id="1038" name="Shape 1038"/>
          <p:cNvSpPr/>
          <p:nvPr/>
        </p:nvSpPr>
        <p:spPr>
          <a:xfrm>
            <a:off x="3753534" y="8840582"/>
            <a:ext cx="10668327" cy="58285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algn="r" defTabSz="609630">
              <a:lnSpc>
                <a:spcPct val="80000"/>
              </a:lnSpc>
              <a:defRPr sz="1800">
                <a:solidFill>
                  <a:srgbClr val="000000"/>
                </a:solidFill>
              </a:defRPr>
            </a:pPr>
            <a:r>
              <a:rPr sz="1867">
                <a:latin typeface="Avenir Light"/>
                <a:ea typeface="Avenir Light"/>
                <a:cs typeface="Avenir Light"/>
                <a:sym typeface="Avenir Light"/>
              </a:rPr>
              <a:t>In collaboration with Renee Stapleton and Dale Needham</a:t>
            </a:r>
            <a:endParaRPr sz="2400">
              <a:latin typeface="Gill Sans Light"/>
              <a:ea typeface="Gill Sans Light"/>
              <a:cs typeface="Gill Sans Light"/>
              <a:sym typeface="Gill Sans Light"/>
            </a:endParaRPr>
          </a:p>
          <a:p>
            <a:pPr algn="r" defTabSz="609630">
              <a:lnSpc>
                <a:spcPct val="80000"/>
              </a:lnSpc>
              <a:defRPr sz="1800">
                <a:solidFill>
                  <a:srgbClr val="000000"/>
                </a:solidFill>
              </a:defRPr>
            </a:pPr>
            <a:r>
              <a:rPr sz="1867">
                <a:latin typeface="Avenir Light"/>
                <a:ea typeface="Avenir Light"/>
                <a:cs typeface="Avenir Light"/>
                <a:sym typeface="Avenir Light"/>
              </a:rPr>
              <a:t>Funded by NIH</a:t>
            </a:r>
          </a:p>
        </p:txBody>
      </p:sp>
      <p:sp>
        <p:nvSpPr>
          <p:cNvPr id="1039" name="Shape 1039"/>
          <p:cNvSpPr/>
          <p:nvPr/>
        </p:nvSpPr>
        <p:spPr>
          <a:xfrm>
            <a:off x="6550752" y="5713942"/>
            <a:ext cx="2990947" cy="3282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l" defTabSz="914400">
              <a:defRPr sz="1600">
                <a:solidFill>
                  <a:srgbClr val="000000"/>
                </a:solidFill>
                <a:latin typeface="Arial"/>
                <a:ea typeface="Arial"/>
                <a:cs typeface="Arial"/>
                <a:sym typeface="Arial"/>
              </a:defRPr>
            </a:lvl1pPr>
          </a:lstStyle>
          <a:p>
            <a:pPr lvl="0">
              <a:defRPr sz="1800"/>
            </a:pPr>
            <a:r>
              <a:rPr sz="2133"/>
              <a:t>Site</a:t>
            </a:r>
          </a:p>
        </p:txBody>
      </p:sp>
      <p:pic>
        <p:nvPicPr>
          <p:cNvPr id="1040" name="pasted-image.pdf"/>
          <p:cNvPicPr/>
          <p:nvPr/>
        </p:nvPicPr>
        <p:blipFill>
          <a:blip r:embed="rId4">
            <a:extLst/>
          </a:blip>
          <a:stretch>
            <a:fillRect/>
          </a:stretch>
        </p:blipFill>
        <p:spPr>
          <a:xfrm>
            <a:off x="14690383" y="-1160666"/>
            <a:ext cx="3128439" cy="1304640"/>
          </a:xfrm>
          <a:prstGeom prst="rect">
            <a:avLst/>
          </a:prstGeom>
          <a:ln w="12700">
            <a:miter lim="400000"/>
          </a:ln>
        </p:spPr>
      </p:pic>
      <p:pic>
        <p:nvPicPr>
          <p:cNvPr id="23" name="image2.png"/>
          <p:cNvPicPr/>
          <p:nvPr/>
        </p:nvPicPr>
        <p:blipFill>
          <a:blip r:embed="rId5">
            <a:extLst/>
          </a:blip>
          <a:stretch>
            <a:fillRect/>
          </a:stretch>
        </p:blipFill>
        <p:spPr>
          <a:xfrm>
            <a:off x="80229" y="-1366404"/>
            <a:ext cx="1829909" cy="661807"/>
          </a:xfrm>
          <a:prstGeom prst="rect">
            <a:avLst/>
          </a:prstGeom>
          <a:ln w="12700">
            <a:miter lim="400000"/>
          </a:ln>
        </p:spPr>
      </p:pic>
      <p:pic>
        <p:nvPicPr>
          <p:cNvPr id="24" name="image2.png"/>
          <p:cNvPicPr/>
          <p:nvPr/>
        </p:nvPicPr>
        <p:blipFill>
          <a:blip r:embed="rId5">
            <a:extLst/>
          </a:blip>
          <a:stretch>
            <a:fillRect/>
          </a:stretch>
        </p:blipFill>
        <p:spPr>
          <a:xfrm>
            <a:off x="131029" y="147436"/>
            <a:ext cx="1829909" cy="661807"/>
          </a:xfrm>
          <a:prstGeom prst="rect">
            <a:avLst/>
          </a:prstGeom>
          <a:ln w="12700">
            <a:miter lim="400000"/>
          </a:ln>
        </p:spPr>
      </p:pic>
      <p:pic>
        <p:nvPicPr>
          <p:cNvPr id="25" name="pasted-image.pdf"/>
          <p:cNvPicPr/>
          <p:nvPr/>
        </p:nvPicPr>
        <p:blipFill>
          <a:blip r:embed="rId6">
            <a:extLst/>
          </a:blip>
          <a:srcRect/>
          <a:stretch>
            <a:fillRect/>
          </a:stretch>
        </p:blipFill>
        <p:spPr>
          <a:xfrm>
            <a:off x="15364221" y="154104"/>
            <a:ext cx="1552179" cy="789667"/>
          </a:xfrm>
          <a:prstGeom prst="rect">
            <a:avLst/>
          </a:prstGeom>
          <a:ln w="25400">
            <a:miter lim="400000"/>
          </a:ln>
          <a:effectLst>
            <a:reflection stA="24125" endPos="40000" dir="5400000" sy="-100000" algn="bl" rotWithShape="0"/>
          </a:effectLst>
        </p:spPr>
      </p:pic>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Shape 1045"/>
          <p:cNvSpPr>
            <a:spLocks noGrp="1"/>
          </p:cNvSpPr>
          <p:nvPr>
            <p:ph type="title"/>
          </p:nvPr>
        </p:nvSpPr>
        <p:spPr>
          <a:xfrm>
            <a:off x="3600132" y="228423"/>
            <a:ext cx="10363518" cy="1524053"/>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Conclusions (1)</a:t>
            </a:r>
          </a:p>
        </p:txBody>
      </p:sp>
      <p:sp>
        <p:nvSpPr>
          <p:cNvPr id="1046" name="Shape 1046"/>
          <p:cNvSpPr>
            <a:spLocks noGrp="1"/>
          </p:cNvSpPr>
          <p:nvPr>
            <p:ph type="body" idx="1"/>
          </p:nvPr>
        </p:nvSpPr>
        <p:spPr>
          <a:xfrm>
            <a:off x="1786595" y="2674468"/>
            <a:ext cx="13767073" cy="7080212"/>
          </a:xfrm>
          <a:prstGeom prst="rect">
            <a:avLst/>
          </a:prstGeom>
        </p:spPr>
        <p:txBody>
          <a:bodyPr lIns="60959" tIns="60959" rIns="60959" bIns="60959" anchor="t">
            <a:normAutofit/>
          </a:bodyPr>
          <a:lstStyle/>
          <a:p>
            <a:pPr marL="812841" indent="-812841"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Poor evidentiary basis for clinical nutrition at root of addressing malnutrition and underfeeding</a:t>
            </a:r>
          </a:p>
          <a:p>
            <a:pPr marL="812841" indent="-812841"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Limitations of large-scale RCTs need to drive us to develop alternative solutions for some research questions</a:t>
            </a:r>
          </a:p>
          <a:p>
            <a:pPr marL="812841" indent="-812841"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RRCT is a possible solution</a:t>
            </a:r>
          </a:p>
          <a:p>
            <a:pPr marL="812841" indent="-812841"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Can the INS ‘registry’ be adapted to serve the clinical nutrition community to develop ability to generate high(er) level evidence that broadly applicable?</a:t>
            </a:r>
          </a:p>
          <a:p>
            <a:pPr marL="812841" indent="-812841"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‘Issues’ need further discussion</a:t>
            </a:r>
          </a:p>
        </p:txBody>
      </p:sp>
      <p:sp>
        <p:nvSpPr>
          <p:cNvPr id="1047" name="Shape 1047"/>
          <p:cNvSpPr/>
          <p:nvPr/>
        </p:nvSpPr>
        <p:spPr>
          <a:xfrm>
            <a:off x="2305025" y="1923062"/>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pic>
        <p:nvPicPr>
          <p:cNvPr id="6" name="image2.png"/>
          <p:cNvPicPr/>
          <p:nvPr/>
        </p:nvPicPr>
        <p:blipFill>
          <a:blip r:embed="rId2">
            <a:extLst/>
          </a:blip>
          <a:stretch>
            <a:fillRect/>
          </a:stretch>
        </p:blipFill>
        <p:spPr>
          <a:xfrm>
            <a:off x="80229" y="-1366404"/>
            <a:ext cx="1829909" cy="661807"/>
          </a:xfrm>
          <a:prstGeom prst="rect">
            <a:avLst/>
          </a:prstGeom>
          <a:ln w="12700">
            <a:miter lim="400000"/>
          </a:ln>
        </p:spPr>
      </p:pic>
      <p:pic>
        <p:nvPicPr>
          <p:cNvPr id="7" name="image2.png"/>
          <p:cNvPicPr/>
          <p:nvPr/>
        </p:nvPicPr>
        <p:blipFill>
          <a:blip r:embed="rId2">
            <a:extLst/>
          </a:blip>
          <a:stretch>
            <a:fillRect/>
          </a:stretch>
        </p:blipFill>
        <p:spPr>
          <a:xfrm>
            <a:off x="131029" y="14743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Shape 1050"/>
          <p:cNvSpPr>
            <a:spLocks noGrp="1"/>
          </p:cNvSpPr>
          <p:nvPr>
            <p:ph type="body" idx="1"/>
          </p:nvPr>
        </p:nvSpPr>
        <p:spPr>
          <a:xfrm>
            <a:off x="2035045" y="2802245"/>
            <a:ext cx="13270173" cy="6824659"/>
          </a:xfrm>
          <a:prstGeom prst="rect">
            <a:avLst/>
          </a:prstGeom>
        </p:spPr>
        <p:txBody>
          <a:bodyPr lIns="60959" tIns="60959" rIns="60959" bIns="60959" anchor="t">
            <a:normAutofit/>
          </a:bodyPr>
          <a:lstStyle/>
          <a:p>
            <a:pPr marL="812841" indent="-812841"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Creation of clinical research networks has the potential to accelerate and support large-scale innovative trials</a:t>
            </a:r>
          </a:p>
          <a:p>
            <a:pPr marL="812841" indent="-812841"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Community mentoring model in context of protocol development meetings ensures quality of project and growth of community</a:t>
            </a:r>
          </a:p>
          <a:p>
            <a:pPr marL="812841" indent="-812841"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Engaging patients and families in our efforts will transform the valuation of clinical nutrition and impact on outcomes</a:t>
            </a:r>
          </a:p>
          <a:p>
            <a:pPr marL="812841" indent="-812841" defTabSz="609630">
              <a:spcBef>
                <a:spcPts val="0"/>
              </a:spcBef>
              <a:buSzPct val="100000"/>
              <a:buFont typeface="Avenir Book"/>
              <a:defRPr sz="1800">
                <a:solidFill>
                  <a:srgbClr val="000000"/>
                </a:solidFill>
              </a:defRPr>
            </a:pPr>
            <a:r>
              <a:rPr sz="3200">
                <a:latin typeface="Avenir Book"/>
                <a:ea typeface="Avenir Book"/>
                <a:cs typeface="Avenir Book"/>
                <a:sym typeface="Avenir Book"/>
              </a:rPr>
              <a:t>Measure things that matter to them</a:t>
            </a:r>
          </a:p>
        </p:txBody>
      </p:sp>
      <p:sp>
        <p:nvSpPr>
          <p:cNvPr id="1051" name="Shape 1051"/>
          <p:cNvSpPr>
            <a:spLocks noGrp="1"/>
          </p:cNvSpPr>
          <p:nvPr>
            <p:ph type="title"/>
          </p:nvPr>
        </p:nvSpPr>
        <p:spPr>
          <a:xfrm>
            <a:off x="3386773" y="478339"/>
            <a:ext cx="10363516" cy="1524048"/>
          </a:xfrm>
          <a:prstGeom prst="rect">
            <a:avLst/>
          </a:prstGeom>
        </p:spPr>
        <p:txBody>
          <a:bodyPr lIns="60959" tIns="60959" rIns="60959" bIns="60959"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Conclusions (2)</a:t>
            </a:r>
          </a:p>
        </p:txBody>
      </p:sp>
      <p:sp>
        <p:nvSpPr>
          <p:cNvPr id="1052" name="Shape 1052"/>
          <p:cNvSpPr/>
          <p:nvPr/>
        </p:nvSpPr>
        <p:spPr>
          <a:xfrm>
            <a:off x="2305025" y="2199630"/>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pic>
        <p:nvPicPr>
          <p:cNvPr id="6" name="image2.png"/>
          <p:cNvPicPr/>
          <p:nvPr/>
        </p:nvPicPr>
        <p:blipFill>
          <a:blip r:embed="rId2">
            <a:extLst/>
          </a:blip>
          <a:stretch>
            <a:fillRect/>
          </a:stretch>
        </p:blipFill>
        <p:spPr>
          <a:xfrm>
            <a:off x="80229" y="-1366404"/>
            <a:ext cx="1829909" cy="661807"/>
          </a:xfrm>
          <a:prstGeom prst="rect">
            <a:avLst/>
          </a:prstGeom>
          <a:ln w="12700">
            <a:miter lim="400000"/>
          </a:ln>
        </p:spPr>
      </p:pic>
      <p:pic>
        <p:nvPicPr>
          <p:cNvPr id="7" name="image2.png"/>
          <p:cNvPicPr/>
          <p:nvPr/>
        </p:nvPicPr>
        <p:blipFill>
          <a:blip r:embed="rId2">
            <a:extLst/>
          </a:blip>
          <a:stretch>
            <a:fillRect/>
          </a:stretch>
        </p:blipFill>
        <p:spPr>
          <a:xfrm>
            <a:off x="131029" y="14743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Shape 1055"/>
          <p:cNvSpPr>
            <a:spLocks noGrp="1"/>
          </p:cNvSpPr>
          <p:nvPr>
            <p:ph type="title"/>
          </p:nvPr>
        </p:nvSpPr>
        <p:spPr>
          <a:xfrm>
            <a:off x="2053535" y="147436"/>
            <a:ext cx="13233185" cy="1524052"/>
          </a:xfrm>
          <a:prstGeom prst="rect">
            <a:avLst/>
          </a:prstGeom>
        </p:spPr>
        <p:txBody>
          <a:bodyPr lIns="60959" tIns="60959" rIns="60959" bIns="60959" anchor="ctr">
            <a:normAutofit/>
          </a:bodyPr>
          <a:lstStyle>
            <a:lvl1pPr defTabSz="549148">
              <a:lnSpc>
                <a:spcPct val="90000"/>
              </a:lnSpc>
              <a:defRPr sz="37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33" dirty="0">
                <a:solidFill>
                  <a:srgbClr val="0000FF"/>
                </a:solidFill>
              </a:rPr>
              <a:t>Why Should I engage in Clinical Research?</a:t>
            </a:r>
          </a:p>
        </p:txBody>
      </p:sp>
      <p:sp>
        <p:nvSpPr>
          <p:cNvPr id="1056" name="Shape 1056"/>
          <p:cNvSpPr/>
          <p:nvPr/>
        </p:nvSpPr>
        <p:spPr>
          <a:xfrm>
            <a:off x="2624742" y="2677083"/>
            <a:ext cx="12090770" cy="3668695"/>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marL="1445050" indent="-1445050" algn="l" defTabSz="609630">
              <a:lnSpc>
                <a:spcPct val="120000"/>
              </a:lnSpc>
              <a:buSzPct val="100000"/>
              <a:buFont typeface="Arial"/>
              <a:buChar char="•"/>
              <a:defRPr sz="1800">
                <a:solidFill>
                  <a:srgbClr val="000000"/>
                </a:solidFill>
              </a:defRPr>
            </a:pPr>
            <a:r>
              <a:rPr sz="3200" dirty="0">
                <a:latin typeface="Avenir Book"/>
                <a:ea typeface="Avenir Book"/>
                <a:cs typeface="Avenir Book"/>
                <a:sym typeface="Avenir Book"/>
              </a:rPr>
              <a:t>Research influences how the world thinks!</a:t>
            </a:r>
            <a:endParaRPr sz="2400" dirty="0">
              <a:latin typeface="Gill Sans Light"/>
              <a:ea typeface="Gill Sans Light"/>
              <a:cs typeface="Gill Sans Light"/>
              <a:sym typeface="Gill Sans Light"/>
            </a:endParaRPr>
          </a:p>
          <a:p>
            <a:pPr marL="1445050" indent="-1445050" algn="l" defTabSz="609630">
              <a:lnSpc>
                <a:spcPct val="120000"/>
              </a:lnSpc>
              <a:buSzPct val="100000"/>
              <a:buFont typeface="Arial"/>
              <a:buChar char="•"/>
              <a:defRPr sz="1800">
                <a:solidFill>
                  <a:srgbClr val="000000"/>
                </a:solidFill>
              </a:defRPr>
            </a:pPr>
            <a:r>
              <a:rPr sz="3200" dirty="0">
                <a:latin typeface="Avenir Book"/>
                <a:ea typeface="Avenir Book"/>
                <a:cs typeface="Avenir Book"/>
                <a:sym typeface="Avenir Book"/>
              </a:rPr>
              <a:t>Research informs policy and practice!</a:t>
            </a:r>
            <a:endParaRPr sz="2400" dirty="0">
              <a:latin typeface="Gill Sans Light"/>
              <a:ea typeface="Gill Sans Light"/>
              <a:cs typeface="Gill Sans Light"/>
              <a:sym typeface="Gill Sans Light"/>
            </a:endParaRPr>
          </a:p>
          <a:p>
            <a:pPr marL="1445050" indent="-1445050" algn="l" defTabSz="609630">
              <a:lnSpc>
                <a:spcPct val="120000"/>
              </a:lnSpc>
              <a:buSzPct val="100000"/>
              <a:buFont typeface="Arial"/>
              <a:buChar char="•"/>
              <a:defRPr sz="1800">
                <a:solidFill>
                  <a:srgbClr val="000000"/>
                </a:solidFill>
              </a:defRPr>
            </a:pPr>
            <a:r>
              <a:rPr sz="3200" dirty="0">
                <a:latin typeface="Avenir Book"/>
                <a:ea typeface="Avenir Book"/>
                <a:cs typeface="Avenir Book"/>
                <a:sym typeface="Avenir Book"/>
              </a:rPr>
              <a:t>May provide some academic credit (if important to you)</a:t>
            </a:r>
            <a:endParaRPr sz="2400" dirty="0">
              <a:latin typeface="Gill Sans Light"/>
              <a:ea typeface="Gill Sans Light"/>
              <a:cs typeface="Gill Sans Light"/>
              <a:sym typeface="Gill Sans Light"/>
            </a:endParaRPr>
          </a:p>
          <a:p>
            <a:pPr marL="1445050" indent="-1445050" algn="l" defTabSz="609630">
              <a:lnSpc>
                <a:spcPct val="120000"/>
              </a:lnSpc>
              <a:buSzPct val="100000"/>
              <a:buFont typeface="Arial"/>
              <a:buChar char="•"/>
              <a:defRPr sz="1800">
                <a:solidFill>
                  <a:srgbClr val="000000"/>
                </a:solidFill>
              </a:defRPr>
            </a:pPr>
            <a:r>
              <a:rPr sz="3200" dirty="0">
                <a:latin typeface="Avenir Book"/>
                <a:ea typeface="Avenir Book"/>
                <a:cs typeface="Avenir Book"/>
                <a:sym typeface="Avenir Book"/>
              </a:rPr>
              <a:t>Contributes to an enhanced sense of professionalism</a:t>
            </a:r>
            <a:endParaRPr sz="2400" dirty="0">
              <a:latin typeface="Gill Sans Light"/>
              <a:ea typeface="Gill Sans Light"/>
              <a:cs typeface="Gill Sans Light"/>
              <a:sym typeface="Gill Sans Light"/>
            </a:endParaRPr>
          </a:p>
          <a:p>
            <a:pPr marL="1445050" indent="-1445050" algn="l" defTabSz="609630">
              <a:lnSpc>
                <a:spcPct val="120000"/>
              </a:lnSpc>
              <a:buSzPct val="100000"/>
              <a:buFont typeface="Arial"/>
              <a:buChar char="•"/>
              <a:defRPr sz="1800">
                <a:solidFill>
                  <a:srgbClr val="000000"/>
                </a:solidFill>
              </a:defRPr>
            </a:pPr>
            <a:r>
              <a:rPr sz="3200" dirty="0">
                <a:latin typeface="Avenir Book"/>
                <a:ea typeface="Avenir Book"/>
                <a:cs typeface="Avenir Book"/>
                <a:sym typeface="Avenir Book"/>
              </a:rPr>
              <a:t>Leads to new contacts, colleagues and networks</a:t>
            </a:r>
            <a:endParaRPr sz="2400" dirty="0">
              <a:latin typeface="Gill Sans Light"/>
              <a:ea typeface="Gill Sans Light"/>
              <a:cs typeface="Gill Sans Light"/>
              <a:sym typeface="Gill Sans Light"/>
            </a:endParaRPr>
          </a:p>
          <a:p>
            <a:pPr marL="1445050" indent="-1445050" algn="l" defTabSz="609630">
              <a:lnSpc>
                <a:spcPct val="120000"/>
              </a:lnSpc>
              <a:buSzPct val="100000"/>
              <a:buFont typeface="Arial"/>
              <a:buChar char="•"/>
              <a:defRPr sz="1800">
                <a:solidFill>
                  <a:srgbClr val="000000"/>
                </a:solidFill>
              </a:defRPr>
            </a:pPr>
            <a:r>
              <a:rPr sz="3200" dirty="0">
                <a:latin typeface="Avenir Book"/>
                <a:ea typeface="Avenir Book"/>
                <a:cs typeface="Avenir Book"/>
                <a:sym typeface="Avenir Book"/>
              </a:rPr>
              <a:t>Fun!</a:t>
            </a:r>
          </a:p>
        </p:txBody>
      </p:sp>
      <p:sp>
        <p:nvSpPr>
          <p:cNvPr id="1057" name="Shape 1057"/>
          <p:cNvSpPr/>
          <p:nvPr/>
        </p:nvSpPr>
        <p:spPr>
          <a:xfrm>
            <a:off x="2305022" y="1945630"/>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a:p>
        </p:txBody>
      </p:sp>
      <p:pic>
        <p:nvPicPr>
          <p:cNvPr id="6" name="image2.png"/>
          <p:cNvPicPr/>
          <p:nvPr/>
        </p:nvPicPr>
        <p:blipFill>
          <a:blip r:embed="rId2">
            <a:extLst/>
          </a:blip>
          <a:stretch>
            <a:fillRect/>
          </a:stretch>
        </p:blipFill>
        <p:spPr>
          <a:xfrm>
            <a:off x="80229" y="-1366404"/>
            <a:ext cx="1829909" cy="661807"/>
          </a:xfrm>
          <a:prstGeom prst="rect">
            <a:avLst/>
          </a:prstGeom>
          <a:ln w="12700">
            <a:miter lim="400000"/>
          </a:ln>
        </p:spPr>
      </p:pic>
      <p:pic>
        <p:nvPicPr>
          <p:cNvPr id="7" name="image2.png"/>
          <p:cNvPicPr/>
          <p:nvPr/>
        </p:nvPicPr>
        <p:blipFill>
          <a:blip r:embed="rId2">
            <a:extLst/>
          </a:blip>
          <a:stretch>
            <a:fillRect/>
          </a:stretch>
        </p:blipFill>
        <p:spPr>
          <a:xfrm>
            <a:off x="131029" y="147436"/>
            <a:ext cx="1829909" cy="661807"/>
          </a:xfrm>
          <a:prstGeom prst="rect">
            <a:avLst/>
          </a:prstGeom>
          <a:ln w="12700">
            <a:miter lim="400000"/>
          </a:ln>
        </p:spPr>
      </p:pic>
      <p:sp>
        <p:nvSpPr>
          <p:cNvPr id="2" name="Right Arrow 1"/>
          <p:cNvSpPr/>
          <p:nvPr/>
        </p:nvSpPr>
        <p:spPr>
          <a:xfrm>
            <a:off x="3972560" y="7203440"/>
            <a:ext cx="2540000" cy="914400"/>
          </a:xfrm>
          <a:prstGeom prst="rightArrow">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3" name="TextBox 2"/>
          <p:cNvSpPr txBox="1"/>
          <p:nvPr/>
        </p:nvSpPr>
        <p:spPr>
          <a:xfrm>
            <a:off x="7691120" y="7169785"/>
            <a:ext cx="5994400" cy="656590"/>
          </a:xfrm>
          <a:prstGeom prst="rect">
            <a:avLst/>
          </a:prstGeom>
          <a:solidFill>
            <a:srgbClr val="0000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smtClean="0">
                <a:ln>
                  <a:noFill/>
                </a:ln>
                <a:solidFill>
                  <a:schemeClr val="bg1"/>
                </a:solidFill>
                <a:effectLst/>
                <a:uFillTx/>
                <a:latin typeface="+mn-lt"/>
                <a:ea typeface="+mn-ea"/>
                <a:cs typeface="+mn-cs"/>
                <a:sym typeface="Helvetica"/>
              </a:rPr>
              <a:t>Improve Patient Outcomes!</a:t>
            </a:r>
            <a:endParaRPr kumimoji="0" lang="en-CA" sz="3600" b="0" i="0" u="none" strike="noStrike" cap="none" spc="0" normalizeH="0" baseline="0" dirty="0">
              <a:ln>
                <a:noFill/>
              </a:ln>
              <a:solidFill>
                <a:schemeClr val="bg1"/>
              </a:solidFill>
              <a:effectLst/>
              <a:uFillTx/>
              <a:latin typeface="+mn-lt"/>
              <a:ea typeface="+mn-ea"/>
              <a:cs typeface="+mn-cs"/>
              <a:sym typeface="Helvetica"/>
            </a:endParaRPr>
          </a:p>
        </p:txBody>
      </p:sp>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0" name="image3.jpeg"/>
          <p:cNvPicPr/>
          <p:nvPr/>
        </p:nvPicPr>
        <p:blipFill>
          <a:blip r:embed="rId2">
            <a:extLst/>
          </a:blip>
          <a:srcRect t="1953"/>
          <a:stretch>
            <a:fillRect/>
          </a:stretch>
        </p:blipFill>
        <p:spPr>
          <a:xfrm>
            <a:off x="1370734" y="116565"/>
            <a:ext cx="14598795" cy="9537403"/>
          </a:xfrm>
          <a:prstGeom prst="rect">
            <a:avLst/>
          </a:prstGeom>
          <a:ln w="12700">
            <a:miter lim="400000"/>
          </a:ln>
          <a:effectLst>
            <a:outerShdw blurRad="190500" dist="12700" dir="5400000" rotWithShape="0">
              <a:srgbClr val="000000"/>
            </a:outerShdw>
          </a:effectLst>
        </p:spPr>
      </p:pic>
      <p:pic>
        <p:nvPicPr>
          <p:cNvPr id="4" name="image2.png"/>
          <p:cNvPicPr/>
          <p:nvPr/>
        </p:nvPicPr>
        <p:blipFill>
          <a:blip r:embed="rId3">
            <a:extLst/>
          </a:blip>
          <a:stretch>
            <a:fillRect/>
          </a:stretch>
        </p:blipFill>
        <p:spPr>
          <a:xfrm>
            <a:off x="80229" y="-1366404"/>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6.png"/>
          <p:cNvPicPr/>
          <p:nvPr/>
        </p:nvPicPr>
        <p:blipFill>
          <a:blip r:embed="rId2">
            <a:extLst/>
          </a:blip>
          <a:stretch>
            <a:fillRect/>
          </a:stretch>
        </p:blipFill>
        <p:spPr>
          <a:xfrm>
            <a:off x="2541291" y="1793849"/>
            <a:ext cx="12257681" cy="7565768"/>
          </a:xfrm>
          <a:prstGeom prst="rect">
            <a:avLst/>
          </a:prstGeom>
          <a:ln w="12700">
            <a:miter lim="400000"/>
          </a:ln>
          <a:effectLst>
            <a:reflection stA="50000" endPos="40000" dir="5400000" sy="-100000" algn="bl" rotWithShape="0"/>
          </a:effectLst>
        </p:spPr>
      </p:pic>
      <p:sp>
        <p:nvSpPr>
          <p:cNvPr id="93" name="Shape 93"/>
          <p:cNvSpPr/>
          <p:nvPr/>
        </p:nvSpPr>
        <p:spPr>
          <a:xfrm>
            <a:off x="2906093" y="2064533"/>
            <a:ext cx="11528074" cy="7024400"/>
          </a:xfrm>
          <a:prstGeom prst="rect">
            <a:avLst/>
          </a:prstGeom>
          <a:gradFill>
            <a:gsLst>
              <a:gs pos="0">
                <a:srgbClr val="FFFFFF"/>
              </a:gs>
              <a:gs pos="100000">
                <a:srgbClr val="F6F6F6"/>
              </a:gs>
            </a:gsLst>
            <a:lin ang="5400000"/>
          </a:gra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graphicFrame>
        <p:nvGraphicFramePr>
          <p:cNvPr id="94" name="Chart 94"/>
          <p:cNvGraphicFramePr/>
          <p:nvPr/>
        </p:nvGraphicFramePr>
        <p:xfrm>
          <a:off x="3304997" y="2608076"/>
          <a:ext cx="10324284" cy="5494146"/>
        </p:xfrm>
        <a:graphic>
          <a:graphicData uri="http://schemas.openxmlformats.org/drawingml/2006/chart">
            <c:chart xmlns:c="http://schemas.openxmlformats.org/drawingml/2006/chart" xmlns:r="http://schemas.openxmlformats.org/officeDocument/2006/relationships" r:id="rId3"/>
          </a:graphicData>
        </a:graphic>
      </p:graphicFrame>
      <p:sp>
        <p:nvSpPr>
          <p:cNvPr id="95" name="Shape 95"/>
          <p:cNvSpPr/>
          <p:nvPr/>
        </p:nvSpPr>
        <p:spPr>
          <a:xfrm>
            <a:off x="3563994" y="1147458"/>
            <a:ext cx="11661604" cy="629235"/>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lvl1pPr algn="l" defTabSz="457200">
              <a:defRPr sz="2400"/>
            </a:lvl1pPr>
          </a:lstStyle>
          <a:p>
            <a:pPr lvl="0">
              <a:defRPr sz="1800">
                <a:solidFill>
                  <a:srgbClr val="000000"/>
                </a:solidFill>
              </a:defRPr>
            </a:pPr>
            <a:r>
              <a:rPr sz="3200" dirty="0"/>
              <a:t>Since 1976, 290 RCTs of Critical Care Nutrition Therapies</a:t>
            </a:r>
          </a:p>
        </p:txBody>
      </p:sp>
      <p:sp>
        <p:nvSpPr>
          <p:cNvPr id="96" name="Shape 96"/>
          <p:cNvSpPr/>
          <p:nvPr/>
        </p:nvSpPr>
        <p:spPr>
          <a:xfrm>
            <a:off x="-251225" y="309135"/>
            <a:ext cx="17842710" cy="609398"/>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Randomized Trials in Critical Care Nutrition</a:t>
            </a:r>
          </a:p>
        </p:txBody>
      </p:sp>
      <p:pic>
        <p:nvPicPr>
          <p:cNvPr id="8" name="image2.png"/>
          <p:cNvPicPr/>
          <p:nvPr/>
        </p:nvPicPr>
        <p:blipFill>
          <a:blip r:embed="rId4">
            <a:extLst/>
          </a:blip>
          <a:stretch>
            <a:fillRect/>
          </a:stretch>
        </p:blipFill>
        <p:spPr>
          <a:xfrm>
            <a:off x="131029" y="10679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image6.png"/>
          <p:cNvPicPr/>
          <p:nvPr/>
        </p:nvPicPr>
        <p:blipFill>
          <a:blip r:embed="rId2">
            <a:extLst/>
          </a:blip>
          <a:stretch>
            <a:fillRect/>
          </a:stretch>
        </p:blipFill>
        <p:spPr>
          <a:xfrm>
            <a:off x="2541291" y="1793849"/>
            <a:ext cx="12257681" cy="7565768"/>
          </a:xfrm>
          <a:prstGeom prst="rect">
            <a:avLst/>
          </a:prstGeom>
          <a:ln w="12700">
            <a:miter lim="400000"/>
          </a:ln>
          <a:effectLst>
            <a:outerShdw blurRad="787400" dist="224247" dir="5400000" rotWithShape="0">
              <a:srgbClr val="000000">
                <a:alpha val="5242"/>
              </a:srgbClr>
            </a:outerShdw>
            <a:reflection stA="50000" endPos="40000" dir="5400000" sy="-100000" algn="bl" rotWithShape="0"/>
          </a:effectLst>
        </p:spPr>
      </p:pic>
      <p:sp>
        <p:nvSpPr>
          <p:cNvPr id="100" name="Shape 100"/>
          <p:cNvSpPr/>
          <p:nvPr/>
        </p:nvSpPr>
        <p:spPr>
          <a:xfrm>
            <a:off x="2906093" y="2064533"/>
            <a:ext cx="11528074" cy="7024400"/>
          </a:xfrm>
          <a:prstGeom prst="rect">
            <a:avLst/>
          </a:prstGeom>
          <a:gradFill>
            <a:gsLst>
              <a:gs pos="0">
                <a:srgbClr val="FFFFFF"/>
              </a:gs>
              <a:gs pos="100000">
                <a:srgbClr val="F6F6F6"/>
              </a:gs>
            </a:gsLst>
            <a:lin ang="5400000"/>
          </a:gra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graphicFrame>
        <p:nvGraphicFramePr>
          <p:cNvPr id="101" name="Chart 101"/>
          <p:cNvGraphicFramePr/>
          <p:nvPr/>
        </p:nvGraphicFramePr>
        <p:xfrm>
          <a:off x="3753428" y="2653900"/>
          <a:ext cx="10079518" cy="5671945"/>
        </p:xfrm>
        <a:graphic>
          <a:graphicData uri="http://schemas.openxmlformats.org/drawingml/2006/chart">
            <c:chart xmlns:c="http://schemas.openxmlformats.org/drawingml/2006/chart" xmlns:r="http://schemas.openxmlformats.org/officeDocument/2006/relationships" r:id="rId3"/>
          </a:graphicData>
        </a:graphic>
      </p:graphicFrame>
      <p:sp>
        <p:nvSpPr>
          <p:cNvPr id="102" name="Shape 102"/>
          <p:cNvSpPr/>
          <p:nvPr/>
        </p:nvSpPr>
        <p:spPr>
          <a:xfrm>
            <a:off x="-251225" y="320780"/>
            <a:ext cx="17842710" cy="609398"/>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Randomized Trials in Critical Care Nutrition</a:t>
            </a:r>
          </a:p>
        </p:txBody>
      </p:sp>
      <p:sp>
        <p:nvSpPr>
          <p:cNvPr id="104" name="Shape 104"/>
          <p:cNvSpPr/>
          <p:nvPr/>
        </p:nvSpPr>
        <p:spPr>
          <a:xfrm rot="16200000">
            <a:off x="1531838" y="5344224"/>
            <a:ext cx="3828508" cy="465024"/>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lvl1pPr defTabSz="457200">
              <a:defRPr sz="1600">
                <a:solidFill>
                  <a:srgbClr val="000000"/>
                </a:solidFill>
                <a:latin typeface="Avenir Next Demi Bold"/>
                <a:ea typeface="Avenir Next Demi Bold"/>
                <a:cs typeface="Avenir Next Demi Bold"/>
                <a:sym typeface="Avenir Next Demi Bold"/>
              </a:defRPr>
            </a:lvl1pPr>
          </a:lstStyle>
          <a:p>
            <a:pPr lvl="0">
              <a:defRPr sz="1800"/>
            </a:pPr>
            <a:r>
              <a:rPr sz="2133"/>
              <a:t>Average # of Patients per Trial</a:t>
            </a:r>
          </a:p>
        </p:txBody>
      </p:sp>
      <p:sp>
        <p:nvSpPr>
          <p:cNvPr id="105" name="Shape 105"/>
          <p:cNvSpPr/>
          <p:nvPr/>
        </p:nvSpPr>
        <p:spPr>
          <a:xfrm>
            <a:off x="3563994" y="1140614"/>
            <a:ext cx="11661604" cy="629235"/>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lvl1pPr algn="l" defTabSz="457200">
              <a:defRPr sz="2400"/>
            </a:lvl1pPr>
          </a:lstStyle>
          <a:p>
            <a:pPr lvl="0">
              <a:defRPr sz="1800">
                <a:solidFill>
                  <a:srgbClr val="000000"/>
                </a:solidFill>
              </a:defRPr>
            </a:pPr>
            <a:r>
              <a:rPr sz="3200" dirty="0"/>
              <a:t>Since 1976, 290 RCTs of Critical Care Nutrition Therapies</a:t>
            </a:r>
          </a:p>
        </p:txBody>
      </p:sp>
      <p:pic>
        <p:nvPicPr>
          <p:cNvPr id="9" name="image2.png"/>
          <p:cNvPicPr/>
          <p:nvPr/>
        </p:nvPicPr>
        <p:blipFill>
          <a:blip r:embed="rId4">
            <a:extLst/>
          </a:blip>
          <a:stretch>
            <a:fillRect/>
          </a:stretch>
        </p:blipFill>
        <p:spPr>
          <a:xfrm>
            <a:off x="141189" y="195001"/>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535353"/>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78AAB3"/>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8AAB3"/>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78AAB3"/>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8AAB3"/>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390</TotalTime>
  <Words>3783</Words>
  <Application>Microsoft Office PowerPoint</Application>
  <PresentationFormat>Custom</PresentationFormat>
  <Paragraphs>629</Paragraphs>
  <Slides>77</Slides>
  <Notes>17</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77</vt:i4>
      </vt:variant>
    </vt:vector>
  </HeadingPairs>
  <TitlesOfParts>
    <vt:vector size="95" baseType="lpstr">
      <vt:lpstr>Antique Olive</vt:lpstr>
      <vt:lpstr>Arial</vt:lpstr>
      <vt:lpstr>Arial Black</vt:lpstr>
      <vt:lpstr>Avenir Book</vt:lpstr>
      <vt:lpstr>Avenir Light</vt:lpstr>
      <vt:lpstr>Avenir Medium</vt:lpstr>
      <vt:lpstr>Avenir Next</vt:lpstr>
      <vt:lpstr>Avenir Next Condensed</vt:lpstr>
      <vt:lpstr>Avenir Next Demi Bold</vt:lpstr>
      <vt:lpstr>Avenir Next Medium</vt:lpstr>
      <vt:lpstr>Calibri</vt:lpstr>
      <vt:lpstr>Century Gothic</vt:lpstr>
      <vt:lpstr>Gill Sans Light</vt:lpstr>
      <vt:lpstr>Helvetica</vt:lpstr>
      <vt:lpstr>Helvetica Neue</vt:lpstr>
      <vt:lpstr>Helvetica Neue Light</vt:lpstr>
      <vt:lpstr>Times New Roman</vt: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of TOP UP Pilot Trial A RCT of supplemental PN in low and high BMI ICU patients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VALIDation of bedside Ultrasound of Muscle layer thickness of the quadriceps in the critically ill patients: The VALIDUM Study</vt:lpstr>
      <vt:lpstr>Registry-based Randomized Clinical Trials (RRCT) A possible solution?</vt:lpstr>
      <vt:lpstr>Registry-based Randomized Clinical Trials (RRCT) A possible solution?</vt:lpstr>
      <vt:lpstr>PowerPoint Presentation</vt:lpstr>
      <vt:lpstr>PowerPoint Presentation</vt:lpstr>
      <vt:lpstr>PowerPoint Presentation</vt:lpstr>
      <vt:lpstr>PowerPoint Presentation</vt:lpstr>
      <vt:lpstr>PowerPoint Presentation</vt:lpstr>
      <vt:lpstr>Lots of Issues!</vt:lpstr>
      <vt:lpstr>Statistical Considerations</vt:lpstr>
      <vt:lpstr>Potential Barriers and Threat</vt:lpstr>
      <vt:lpstr>Value of Bench-marked Site Reports</vt:lpstr>
      <vt:lpstr>PowerPoint Presentation</vt:lpstr>
      <vt:lpstr>Potential Facilitators</vt:lpstr>
      <vt:lpstr>Critical Questions?</vt:lpstr>
      <vt:lpstr>PowerPoint Presentation</vt:lpstr>
      <vt:lpstr>PowerPoint Presentation</vt:lpstr>
      <vt:lpstr>Protocol Development Meetings</vt:lpstr>
      <vt:lpstr>Protocol Development Meetings</vt:lpstr>
      <vt:lpstr>Infrastructure</vt:lpstr>
      <vt:lpstr>PowerPoint Presentation</vt:lpstr>
      <vt:lpstr>PowerPoint Presentation</vt:lpstr>
      <vt:lpstr>PowerPoint Presentation</vt:lpstr>
      <vt:lpstr>What do we mean by engagement and partnership?</vt:lpstr>
      <vt:lpstr>Why Partner with Families of ICU Patients?</vt:lpstr>
      <vt:lpstr>Partnering with Patient and their Families</vt:lpstr>
      <vt:lpstr>Understanding Adherence to Guidelines in the ICU:  Development of a Comprehensive Framework</vt:lpstr>
      <vt:lpstr>PowerPoint Presentation</vt:lpstr>
      <vt:lpstr>A Quotable Quote</vt:lpstr>
      <vt:lpstr>What can we do differently to change performance?</vt:lpstr>
      <vt:lpstr>Overall Hypothesis</vt:lpstr>
      <vt:lpstr>OPTimal Nutrition by Informing and Capacitating Family Members of Best Practices  A multifaceted intervention</vt:lpstr>
      <vt:lpstr>Overall Hypothesis</vt:lpstr>
      <vt:lpstr>PowerPoint Presentation</vt:lpstr>
      <vt:lpstr>Study Design</vt:lpstr>
      <vt:lpstr>PowerPoint Presentation</vt:lpstr>
      <vt:lpstr>PowerPoint Presentation</vt:lpstr>
      <vt:lpstr>PowerPoint Presentation</vt:lpstr>
      <vt:lpstr>Exercise Training and Nutritional Supplementation for Physical Frailty in Very Elderly People</vt:lpstr>
      <vt:lpstr>PowerPoint Presentation</vt:lpstr>
      <vt:lpstr>PowerPoint Presentation</vt:lpstr>
      <vt:lpstr>Conclusions (1)</vt:lpstr>
      <vt:lpstr>Conclusions (2)</vt:lpstr>
      <vt:lpstr>Why Should I engage in Clinical Research?</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Daren Heyland</dc:creator>
  <cp:lastModifiedBy>Daren Heyland</cp:lastModifiedBy>
  <cp:revision>29</cp:revision>
  <dcterms:modified xsi:type="dcterms:W3CDTF">2017-02-28T12:54:45Z</dcterms:modified>
</cp:coreProperties>
</file>